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8" r:id="rId16"/>
    <p:sldId id="266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4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CD32CF50-D1BA-4CD6-A778-D20025806F94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1EDC9C9-E46E-4EBD-B2B5-E47DAE5369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8BD14-513A-40A9-87C0-3CA6CBD8F17C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677AE-D297-4791-8B65-D9168FA70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F5D7F-5313-4BC3-B005-E212F5AB140E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05F70-B4B2-4476-B3A8-2B70C306BA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56E5D3-7B51-443E-AEF7-05B7F1DFA83C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5DFE1-0DC9-41B1-9819-BDE2FB22C5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FEF05-917E-4998-80EB-5E83D1E015E0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778A-ACE0-4F1C-AA30-90B57497CD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83988A-56E4-41E8-9805-5DE522ABAA22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D93BA-FA7B-4ED1-9959-46840581FC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8CCD757-B4F0-47E4-A8EE-10D5D2DF03DC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65512BD-1191-4AF1-9FD8-D6836108BF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141136DF-1829-453F-8541-8AC418D6E7A1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77B61E09-80BE-40B4-881A-2EFC96329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C7256-19A9-4B5C-A25E-D787CF8510D7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D4F94-686B-463D-B45F-D4D62C745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70A713-0BA2-436C-8385-F39D19AFFC19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6657B-9202-4F8B-8787-6C0A10868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3F5869-3038-4A96-9A93-75C3F007EAB0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CF9AF-E416-428E-916A-22D75B3EF1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8787F892-A60C-4CCB-941A-740935986118}" type="datetimeFigureOut">
              <a:rPr lang="en-US" smtClean="0"/>
              <a:pPr>
                <a:defRPr/>
              </a:pPr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C333F2-1016-4606-A00C-EDD4E8F752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1"/>
            <a:ext cx="8458200" cy="31242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atin typeface="Arial Rounded MT Bold" pitchFamily="34" charset="0"/>
              </a:rPr>
              <a:t>SOSIALISASI POKJA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KUALIFIKASI DAN PENDIDIKAN STAFF (KPS) </a:t>
            </a:r>
            <a:br>
              <a:rPr lang="en-US" b="1" dirty="0" smtClean="0">
                <a:solidFill>
                  <a:srgbClr val="0000FF"/>
                </a:solidFill>
              </a:rPr>
            </a:b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7086600" cy="1447800"/>
          </a:xfrm>
        </p:spPr>
        <p:txBody>
          <a:bodyPr rtlCol="0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DALAM RANGKA PERSIAPAN AKREDITASI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RUMAH SAKIT MULIA PAJAJARAN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</a:rPr>
              <a:t>BOGOR, 31 </a:t>
            </a:r>
            <a:r>
              <a:rPr lang="en-US" b="1" dirty="0" err="1" smtClean="0">
                <a:solidFill>
                  <a:schemeClr val="tx1"/>
                </a:solidFill>
              </a:rPr>
              <a:t>Agustus</a:t>
            </a:r>
            <a:r>
              <a:rPr lang="en-US" b="1" dirty="0" smtClean="0">
                <a:solidFill>
                  <a:schemeClr val="tx1"/>
                </a:solidFill>
              </a:rPr>
              <a:t> 2022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2" name="Picture 3" descr="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652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9. </a:t>
            </a:r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smtClean="0"/>
              <a:t>Staff </a:t>
            </a:r>
            <a:r>
              <a:rPr lang="en-US" b="1" dirty="0" err="1" smtClean="0"/>
              <a:t>dilatih</a:t>
            </a:r>
            <a:r>
              <a:rPr lang="en-US" b="1" dirty="0" smtClean="0"/>
              <a:t> Basic Life Support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pelaksanaan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pelatihan</a:t>
            </a:r>
            <a:r>
              <a:rPr lang="en-US" dirty="0" smtClean="0">
                <a:solidFill>
                  <a:schemeClr val="tx1"/>
                </a:solidFill>
              </a:rPr>
              <a:t> (TUMAN)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Sertifikat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pelatihan</a:t>
            </a:r>
            <a:r>
              <a:rPr lang="en-US" dirty="0" smtClean="0">
                <a:solidFill>
                  <a:schemeClr val="tx1"/>
                </a:solidFill>
              </a:rPr>
              <a:t>  Basic Life Support (</a:t>
            </a:r>
            <a:r>
              <a:rPr lang="en-US" dirty="0" err="1" smtClean="0">
                <a:solidFill>
                  <a:schemeClr val="tx1"/>
                </a:solidFill>
              </a:rPr>
              <a:t>sertifikat</a:t>
            </a:r>
            <a:r>
              <a:rPr lang="en-US" dirty="0" smtClean="0">
                <a:solidFill>
                  <a:schemeClr val="tx1"/>
                </a:solidFill>
              </a:rPr>
              <a:t> internal)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Refreshing </a:t>
            </a:r>
            <a:r>
              <a:rPr lang="en-US" dirty="0" err="1" smtClean="0">
                <a:solidFill>
                  <a:schemeClr val="tx1"/>
                </a:solidFill>
              </a:rPr>
              <a:t>pelatihan</a:t>
            </a:r>
            <a:r>
              <a:rPr lang="en-US" dirty="0" smtClean="0">
                <a:solidFill>
                  <a:schemeClr val="tx1"/>
                </a:solidFill>
              </a:rPr>
              <a:t>  Basic Life Support </a:t>
            </a:r>
            <a:r>
              <a:rPr lang="en-US" dirty="0" err="1" smtClean="0">
                <a:solidFill>
                  <a:schemeClr val="tx1"/>
                </a:solidFill>
              </a:rPr>
              <a:t>tiap</a:t>
            </a:r>
            <a:r>
              <a:rPr lang="en-US" dirty="0" smtClean="0">
                <a:solidFill>
                  <a:schemeClr val="tx1"/>
                </a:solidFill>
              </a:rPr>
              <a:t> 2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9737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10. </a:t>
            </a:r>
            <a:r>
              <a:rPr lang="en-US" b="1" dirty="0" err="1" smtClean="0"/>
              <a:t>Penyelenggaraan</a:t>
            </a:r>
            <a:r>
              <a:rPr lang="en-US" b="1" dirty="0" smtClean="0"/>
              <a:t> </a:t>
            </a:r>
            <a:r>
              <a:rPr lang="en-US" b="1" dirty="0" err="1" smtClean="0"/>
              <a:t>Pelayanan</a:t>
            </a:r>
            <a:r>
              <a:rPr lang="en-US" b="1" dirty="0" smtClean="0"/>
              <a:t> K3 Staff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Regulasi</a:t>
            </a:r>
            <a:r>
              <a:rPr lang="en-US" dirty="0" smtClean="0">
                <a:solidFill>
                  <a:schemeClr val="tx1"/>
                </a:solidFill>
              </a:rPr>
              <a:t> Program K3 Staff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Program </a:t>
            </a:r>
            <a:r>
              <a:rPr lang="en-US" dirty="0" err="1" smtClean="0">
                <a:solidFill>
                  <a:schemeClr val="tx1"/>
                </a:solidFill>
              </a:rPr>
              <a:t>pelayanan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kesehatan</a:t>
            </a:r>
            <a:r>
              <a:rPr lang="en-US" dirty="0" smtClean="0">
                <a:solidFill>
                  <a:schemeClr val="tx1"/>
                </a:solidFill>
              </a:rPr>
              <a:t> staff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Program </a:t>
            </a:r>
            <a:r>
              <a:rPr lang="en-US" dirty="0" err="1" smtClean="0">
                <a:solidFill>
                  <a:schemeClr val="tx1"/>
                </a:solidFill>
              </a:rPr>
              <a:t>vaksinasi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imunisasi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Program </a:t>
            </a:r>
            <a:r>
              <a:rPr lang="en-US" dirty="0" err="1" smtClean="0">
                <a:solidFill>
                  <a:schemeClr val="tx1"/>
                </a:solidFill>
              </a:rPr>
              <a:t>Pengelolaan</a:t>
            </a:r>
            <a:r>
              <a:rPr lang="en-US" dirty="0" smtClean="0">
                <a:solidFill>
                  <a:schemeClr val="tx1"/>
                </a:solidFill>
              </a:rPr>
              <a:t> Mental Staff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Identifikasi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Beresiko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Terpapar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Pencatatan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Penanggulangan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terpapar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Denah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berisiko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paparan</a:t>
            </a:r>
            <a:r>
              <a:rPr lang="en-US" dirty="0" smtClean="0">
                <a:solidFill>
                  <a:schemeClr val="tx1"/>
                </a:solidFill>
              </a:rPr>
              <a:t> K3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PPI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evaluasi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konseling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laksana</a:t>
            </a:r>
            <a:r>
              <a:rPr lang="en-US" dirty="0" smtClean="0">
                <a:solidFill>
                  <a:schemeClr val="tx1"/>
                </a:solidFill>
              </a:rPr>
              <a:t> staff yang </a:t>
            </a:r>
            <a:r>
              <a:rPr lang="en-US" dirty="0" err="1" smtClean="0">
                <a:solidFill>
                  <a:schemeClr val="tx1"/>
                </a:solidFill>
              </a:rPr>
              <a:t>cedera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akibat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kekerasan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kerja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11. </a:t>
            </a:r>
            <a:r>
              <a:rPr lang="en-US" b="1" dirty="0" err="1" smtClean="0"/>
              <a:t>Penetapan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pengumuman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</a:t>
            </a:r>
            <a:r>
              <a:rPr lang="en-US" b="1" dirty="0" err="1" smtClean="0"/>
              <a:t>medis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melakukan</a:t>
            </a:r>
            <a:r>
              <a:rPr lang="en-US" b="1" dirty="0" smtClean="0"/>
              <a:t> </a:t>
            </a:r>
            <a:r>
              <a:rPr lang="en-US" b="1" dirty="0" err="1" smtClean="0"/>
              <a:t>asuhan</a:t>
            </a:r>
            <a:r>
              <a:rPr lang="en-US" b="1" dirty="0" smtClean="0"/>
              <a:t> </a:t>
            </a:r>
            <a:r>
              <a:rPr lang="en-US" b="1" dirty="0" err="1" smtClean="0"/>
              <a:t>Pasien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mandiri</a:t>
            </a: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solidFill>
                  <a:schemeClr val="tx1"/>
                </a:solidFill>
              </a:rPr>
              <a:t>Medical Staff By Laws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Pelaksanaan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Kredensial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Penetapan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Penugasan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Klinik</a:t>
            </a:r>
            <a:r>
              <a:rPr lang="en-US" dirty="0" smtClean="0">
                <a:solidFill>
                  <a:schemeClr val="tx1"/>
                </a:solidFill>
              </a:rPr>
              <a:t> (SPK) 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Rincian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Kewenangan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Klinik</a:t>
            </a:r>
            <a:r>
              <a:rPr lang="en-US" dirty="0" smtClean="0">
                <a:solidFill>
                  <a:schemeClr val="tx1"/>
                </a:solidFill>
              </a:rPr>
              <a:t> (RKK)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Direktur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MOU /PKWT </a:t>
            </a:r>
            <a:r>
              <a:rPr lang="en-US" dirty="0" err="1" smtClean="0">
                <a:solidFill>
                  <a:schemeClr val="tx1"/>
                </a:solidFill>
              </a:rPr>
              <a:t>Dokter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Verifikasi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Ijazah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STR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SIP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Kredensial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Kewenangan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Tambahan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 rtlCol="0">
            <a:normAutofit/>
          </a:bodyPr>
          <a:lstStyle/>
          <a:p>
            <a:pPr marL="514350" indent="-514350" algn="just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12. </a:t>
            </a:r>
            <a:r>
              <a:rPr lang="en-US" b="1" dirty="0" err="1" smtClean="0"/>
              <a:t>Pengaturan</a:t>
            </a:r>
            <a:r>
              <a:rPr lang="en-US" b="1" dirty="0" smtClean="0"/>
              <a:t> </a:t>
            </a:r>
            <a:r>
              <a:rPr lang="en-US" b="1" dirty="0" err="1" smtClean="0"/>
              <a:t>Mengenai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</a:t>
            </a:r>
            <a:r>
              <a:rPr lang="en-US" b="1" dirty="0" err="1" smtClean="0"/>
              <a:t>Medis</a:t>
            </a:r>
            <a:endParaRPr lang="en-US" b="1" dirty="0" smtClean="0"/>
          </a:p>
          <a:p>
            <a:pPr marL="514350" indent="-514350" algn="just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Rekruitmen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Medis</a:t>
            </a:r>
            <a:endParaRPr lang="en-US" i="1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Orientasi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Supervisi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keluar</a:t>
            </a:r>
            <a:r>
              <a:rPr lang="en-US" dirty="0" smtClean="0">
                <a:solidFill>
                  <a:schemeClr val="tx1"/>
                </a:solidFill>
              </a:rPr>
              <a:t> SIP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Verifikasi</a:t>
            </a:r>
            <a:r>
              <a:rPr lang="en-US" dirty="0" smtClean="0">
                <a:solidFill>
                  <a:schemeClr val="tx1"/>
                </a:solidFill>
              </a:rPr>
              <a:t> STR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SIP</a:t>
            </a:r>
            <a:endParaRPr lang="en-US" b="1" dirty="0" smtClean="0"/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Kredensial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Medis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Verifikasi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Ijazah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SPK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RKK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unit </a:t>
            </a:r>
            <a:r>
              <a:rPr lang="en-US" dirty="0" err="1" smtClean="0">
                <a:solidFill>
                  <a:schemeClr val="tx1"/>
                </a:solidFill>
              </a:rPr>
              <a:t>pelayanan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Penilaian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Kinerja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Medis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59363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14. </a:t>
            </a:r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Kinerja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</a:t>
            </a:r>
            <a:r>
              <a:rPr lang="en-US" b="1" dirty="0" err="1" smtClean="0"/>
              <a:t>Medis</a:t>
            </a:r>
            <a:r>
              <a:rPr lang="en-US" b="1" dirty="0" smtClean="0"/>
              <a:t> (OPPE)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Manager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Direktur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Memuat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Perilaku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Pengembangan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Profesional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Kinerja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Klinis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form </a:t>
            </a:r>
            <a:r>
              <a:rPr lang="en-US" dirty="0" err="1" smtClean="0">
                <a:solidFill>
                  <a:schemeClr val="tx1"/>
                </a:solidFill>
              </a:rPr>
              <a:t>penilaian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pelaksanaan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Tindakan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IKP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pelanggaran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etik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sv-SE" b="1" dirty="0" smtClean="0"/>
              <a:t>15. </a:t>
            </a:r>
            <a:r>
              <a:rPr lang="sv-SE" b="1" dirty="0" smtClean="0"/>
              <a:t>Rekredensial</a:t>
            </a:r>
            <a:endParaRPr lang="sv-SE" b="1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dirty="0" smtClean="0">
                <a:solidFill>
                  <a:schemeClr val="tx1"/>
                </a:solidFill>
              </a:rPr>
              <a:t>Bukti rekredensial setiap 3 tahun dalam file kepegawaian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sv-SE" dirty="0" smtClean="0">
                <a:solidFill>
                  <a:schemeClr val="tx1"/>
                </a:solidFill>
              </a:rPr>
              <a:t>Bukti pemberian kewenangan klinis tambahan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16</a:t>
            </a:r>
            <a:r>
              <a:rPr lang="en-US" b="1" dirty="0" smtClean="0"/>
              <a:t>. </a:t>
            </a:r>
            <a:r>
              <a:rPr lang="en-US" b="1" dirty="0" err="1" smtClean="0"/>
              <a:t>Kredensial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</a:t>
            </a:r>
            <a:r>
              <a:rPr lang="en-US" b="1" dirty="0" err="1" smtClean="0"/>
              <a:t>Keperawatan</a:t>
            </a:r>
            <a:endParaRPr lang="en-US" b="1" dirty="0" smtClean="0"/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Kredensial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Keperawatan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Verifikasi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Ijazah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SPK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RKK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unit </a:t>
            </a:r>
            <a:r>
              <a:rPr lang="en-US" dirty="0" err="1" smtClean="0">
                <a:solidFill>
                  <a:schemeClr val="tx1"/>
                </a:solidFill>
              </a:rPr>
              <a:t>pelayanan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Bukti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Rekredensial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PKWT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keperawatan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514350" indent="-514350" eaLnBrk="1" hangingPunct="1">
              <a:buNone/>
              <a:defRPr/>
            </a:pPr>
            <a:r>
              <a:rPr lang="en-US" sz="3200" b="1" dirty="0" smtClean="0"/>
              <a:t>17. </a:t>
            </a:r>
            <a:r>
              <a:rPr lang="en-US" sz="3200" b="1" dirty="0" err="1" smtClean="0"/>
              <a:t>Penilaian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Kerja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Perawat</a:t>
            </a:r>
            <a:endParaRPr lang="en-US" sz="3200" b="1" dirty="0" smtClean="0"/>
          </a:p>
          <a:p>
            <a:pPr marL="514350" indent="-514350" eaLnBrk="1" hangingPunct="1">
              <a:buNone/>
              <a:defRPr/>
            </a:pPr>
            <a:endParaRPr lang="en-US" b="1" dirty="0" smtClean="0"/>
          </a:p>
          <a:p>
            <a:pPr marL="1085850" lvl="1" indent="-514350" eaLnBrk="1" hangingPunct="1">
              <a:buFontTx/>
              <a:buChar char="-"/>
              <a:defRPr/>
            </a:pPr>
            <a:r>
              <a:rPr lang="sv-SE" sz="3200" dirty="0" smtClean="0">
                <a:solidFill>
                  <a:schemeClr val="tx1"/>
                </a:solidFill>
              </a:rPr>
              <a:t>Meliputi uraian tugas dan mutu</a:t>
            </a:r>
          </a:p>
          <a:p>
            <a:pPr marL="1085850" lvl="1" indent="-514350" eaLnBrk="1" hangingPunct="1">
              <a:buFontTx/>
              <a:buChar char="-"/>
              <a:defRPr/>
            </a:pPr>
            <a:r>
              <a:rPr lang="sv-SE" sz="3200" dirty="0" smtClean="0">
                <a:solidFill>
                  <a:schemeClr val="tx1"/>
                </a:solidFill>
              </a:rPr>
              <a:t>Tindak lanjut jika ada IKP/manrisk</a:t>
            </a:r>
          </a:p>
          <a:p>
            <a:pPr marL="1085850" lvl="1" indent="-514350" eaLnBrk="1" hangingPunct="1">
              <a:buFontTx/>
              <a:buChar char="-"/>
              <a:defRPr/>
            </a:pPr>
            <a:r>
              <a:rPr lang="sv-SE" sz="3200" dirty="0" smtClean="0">
                <a:solidFill>
                  <a:schemeClr val="tx1"/>
                </a:solidFill>
              </a:rPr>
              <a:t>Dokumentasi tindak lanjut IKP dlm file kepegawaian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18. </a:t>
            </a:r>
            <a:r>
              <a:rPr lang="en-US" b="1" dirty="0" err="1" smtClean="0"/>
              <a:t>Kredensial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PPA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Kredensial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PPA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Verifikasi Ijazah + Sertifikasi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SPK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RKK </a:t>
            </a:r>
            <a:r>
              <a:rPr lang="en-US" dirty="0" err="1" smtClean="0">
                <a:solidFill>
                  <a:schemeClr val="tx1"/>
                </a:solidFill>
              </a:rPr>
              <a:t>tersedia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unit </a:t>
            </a:r>
            <a:r>
              <a:rPr lang="en-US" dirty="0" err="1" smtClean="0">
                <a:solidFill>
                  <a:schemeClr val="tx1"/>
                </a:solidFill>
              </a:rPr>
              <a:t>pelayanan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Bukti Kredensial dan Rekredensial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</a:rPr>
              <a:t>PKWT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PPA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200401"/>
          </a:xfrm>
        </p:spPr>
        <p:txBody>
          <a:bodyPr/>
          <a:lstStyle/>
          <a:p>
            <a:pPr marL="514350" indent="-514350" eaLnBrk="1" hangingPunct="1">
              <a:buNone/>
              <a:defRPr/>
            </a:pPr>
            <a:r>
              <a:rPr lang="en-US" b="1" dirty="0" smtClean="0"/>
              <a:t>19. </a:t>
            </a:r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PPA</a:t>
            </a:r>
          </a:p>
          <a:p>
            <a:pPr marL="514350" indent="-514350" eaLnBrk="1" hangingPunct="1">
              <a:buNone/>
              <a:defRPr/>
            </a:pPr>
            <a:endParaRPr lang="en-US" b="1" dirty="0" smtClean="0"/>
          </a:p>
          <a:p>
            <a:pPr marL="1085850" lvl="1" indent="-514350" eaLnBrk="1" hangingPunct="1">
              <a:buFontTx/>
              <a:buChar char="-"/>
              <a:defRPr/>
            </a:pPr>
            <a:r>
              <a:rPr lang="sv-SE" dirty="0" smtClean="0">
                <a:solidFill>
                  <a:schemeClr val="tx1"/>
                </a:solidFill>
              </a:rPr>
              <a:t>Meliputi uraian tugas dan mutu</a:t>
            </a:r>
          </a:p>
          <a:p>
            <a:pPr marL="1085850" lvl="1" indent="-514350" eaLnBrk="1" hangingPunct="1">
              <a:buFontTx/>
              <a:buChar char="-"/>
              <a:defRPr/>
            </a:pPr>
            <a:r>
              <a:rPr lang="sv-SE" dirty="0" smtClean="0">
                <a:solidFill>
                  <a:schemeClr val="tx1"/>
                </a:solidFill>
              </a:rPr>
              <a:t>Tindak lanjut jika ada IKP/manrisk</a:t>
            </a:r>
          </a:p>
          <a:p>
            <a:pPr marL="1085850" lvl="1" indent="-514350" eaLnBrk="1" hangingPunct="1">
              <a:buFontTx/>
              <a:buChar char="-"/>
              <a:defRPr/>
            </a:pPr>
            <a:r>
              <a:rPr lang="sv-SE" dirty="0" smtClean="0">
                <a:solidFill>
                  <a:schemeClr val="tx1"/>
                </a:solidFill>
              </a:rPr>
              <a:t>Dokumentasi tindak lanjut IKP dlm file kepegawaian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ngtree-lettering-of-thank-you-greeting-art-png-image_231127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81000"/>
            <a:ext cx="8382000" cy="6192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1.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err="1" smtClean="0"/>
              <a:t>epanjangan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KPS :</a:t>
            </a:r>
          </a:p>
          <a:p>
            <a:pPr marL="624078" indent="-514350"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endParaRPr lang="en-US" dirty="0" smtClean="0"/>
          </a:p>
          <a:p>
            <a:pPr marL="624078" indent="-514350"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endParaRPr lang="en-US" dirty="0" smtClean="0"/>
          </a:p>
          <a:p>
            <a:pPr marL="624078" indent="-514350"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Kategori</a:t>
            </a:r>
            <a:r>
              <a:rPr lang="en-US" dirty="0" smtClean="0"/>
              <a:t> dam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endParaRPr lang="en-US" dirty="0" smtClean="0"/>
          </a:p>
          <a:p>
            <a:pPr marL="624078" indent="-514350"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Pemenuhan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pPr marL="624078" indent="-514350">
              <a:buAutoNum type="arabicPeriod" startAt="2"/>
            </a:pPr>
            <a:endParaRPr lang="en-US" dirty="0" smtClean="0"/>
          </a:p>
          <a:p>
            <a:pPr marL="624078" indent="-514350">
              <a:buAutoNum type="arabicPeriod" startAt="2"/>
            </a:pP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pokja</a:t>
            </a:r>
            <a:r>
              <a:rPr lang="en-US" dirty="0" smtClean="0"/>
              <a:t> KPS?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, </a:t>
            </a:r>
            <a:r>
              <a:rPr lang="en-US" dirty="0" err="1" smtClean="0"/>
              <a:t>Keperawatan</a:t>
            </a:r>
            <a:r>
              <a:rPr lang="en-US" dirty="0" smtClean="0"/>
              <a:t>,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Asuhan</a:t>
            </a:r>
            <a:r>
              <a:rPr lang="en-US" dirty="0" smtClean="0"/>
              <a:t>, Non </a:t>
            </a:r>
            <a:r>
              <a:rPr lang="en-US" dirty="0" err="1" smtClean="0"/>
              <a:t>Medis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, </a:t>
            </a:r>
            <a:r>
              <a:rPr lang="en-US" dirty="0" err="1" smtClean="0"/>
              <a:t>Keperawatan</a:t>
            </a:r>
            <a:r>
              <a:rPr lang="en-US" dirty="0" smtClean="0"/>
              <a:t>, </a:t>
            </a:r>
            <a:r>
              <a:rPr lang="en-US" dirty="0" err="1" smtClean="0"/>
              <a:t>Nakes</a:t>
            </a:r>
            <a:r>
              <a:rPr lang="en-US" dirty="0" smtClean="0"/>
              <a:t> Lain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Keperawatan</a:t>
            </a:r>
            <a:r>
              <a:rPr lang="en-US" dirty="0" smtClean="0"/>
              <a:t>,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Asuhan</a:t>
            </a:r>
            <a:r>
              <a:rPr lang="en-US" dirty="0" smtClean="0"/>
              <a:t>, Non </a:t>
            </a:r>
            <a:r>
              <a:rPr lang="en-US" dirty="0" err="1" smtClean="0"/>
              <a:t>Medis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Non </a:t>
            </a:r>
            <a:r>
              <a:rPr lang="en-US" dirty="0" err="1" smtClean="0"/>
              <a:t>Medis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/>
          <a:lstStyle/>
          <a:p>
            <a:pPr marL="624078" indent="-514350">
              <a:buAutoNum type="arabicPeriod" startAt="3"/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Klinis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en-US" dirty="0" smtClean="0"/>
              <a:t> </a:t>
            </a:r>
            <a:r>
              <a:rPr lang="en-US" dirty="0" err="1" smtClean="0"/>
              <a:t>Klinis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: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Kredensial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Orientasi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: </a:t>
            </a:r>
          </a:p>
          <a:p>
            <a:pPr>
              <a:buNone/>
            </a:pP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3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tahunnya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6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1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3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pPr marL="624078" indent="-514350">
              <a:buAutoNum type="arabicPeriod" startAt="5"/>
            </a:pPr>
            <a:r>
              <a:rPr lang="en-US" dirty="0" smtClean="0"/>
              <a:t>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Asuhan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: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Radiografer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Gizi</a:t>
            </a: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Staf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rgbClr val="0000FF"/>
                </a:solidFill>
              </a:rPr>
              <a:t>STANDAR PENILAIAN KPS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Daya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endParaRPr lang="en-US" b="1" dirty="0" smtClean="0"/>
          </a:p>
          <a:p>
            <a:pPr marL="108585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Perencanaan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Pengelolaan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endParaRPr lang="en-US" dirty="0" smtClean="0">
              <a:solidFill>
                <a:schemeClr val="tx1"/>
              </a:solidFill>
            </a:endParaRPr>
          </a:p>
          <a:p>
            <a:pPr marL="108585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Diklat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108585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K3 </a:t>
            </a:r>
            <a:r>
              <a:rPr lang="en-US" dirty="0" err="1" smtClean="0">
                <a:solidFill>
                  <a:schemeClr val="tx1"/>
                </a:solidFill>
              </a:rPr>
              <a:t>Staf</a:t>
            </a:r>
            <a:r>
              <a:rPr lang="en-US" dirty="0" smtClean="0">
                <a:solidFill>
                  <a:schemeClr val="tx1"/>
                </a:solidFill>
              </a:rPr>
              <a:t> RS</a:t>
            </a:r>
          </a:p>
          <a:p>
            <a:pPr marL="108585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Tenaga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Medis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Keperawatan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nakes</a:t>
            </a:r>
            <a:r>
              <a:rPr lang="en-US" dirty="0" smtClean="0">
                <a:solidFill>
                  <a:schemeClr val="tx1"/>
                </a:solidFill>
              </a:rPr>
              <a:t> lain</a:t>
            </a:r>
          </a:p>
          <a:p>
            <a:pPr marL="57150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err="1" smtClean="0"/>
              <a:t>Tanggung</a:t>
            </a:r>
            <a:r>
              <a:rPr lang="en-US" b="1" dirty="0" smtClean="0"/>
              <a:t> </a:t>
            </a:r>
            <a:r>
              <a:rPr lang="en-US" b="1" dirty="0" err="1" smtClean="0"/>
              <a:t>Jawab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</a:t>
            </a:r>
            <a:r>
              <a:rPr lang="en-US" b="1" dirty="0" err="1" smtClean="0"/>
              <a:t>Diuraikan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Uraian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 smtClean="0"/>
          </a:p>
          <a:p>
            <a:pPr marL="971550" lvl="1" indent="-514350" eaLnBrk="1" fontAlgn="auto" hangingPunct="1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Uraian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mencakup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jabatan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tuga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pokok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wewenang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kedudukan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atasan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kualifikasi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jabatan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 rtlCol="0">
            <a:normAutofit fontScale="70000" lnSpcReduction="2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b="1" dirty="0" err="1" smtClean="0"/>
              <a:t>Rekruitmen</a:t>
            </a:r>
            <a:r>
              <a:rPr lang="en-US" b="1" dirty="0" smtClean="0"/>
              <a:t>, </a:t>
            </a:r>
            <a:r>
              <a:rPr lang="en-US" b="1" dirty="0" err="1" smtClean="0"/>
              <a:t>Evaluasi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Pengangkatan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endParaRPr lang="en-US" b="1" dirty="0" smtClean="0"/>
          </a:p>
          <a:p>
            <a:pPr marL="914400" lvl="1" indent="-514350" algn="just" eaLnBrk="1" fontAlgn="auto" hangingPunct="1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en-US" sz="3400" dirty="0" err="1" smtClean="0">
                <a:solidFill>
                  <a:schemeClr val="tx1"/>
                </a:solidFill>
              </a:rPr>
              <a:t>Proses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Rekruitmen</a:t>
            </a:r>
            <a:r>
              <a:rPr lang="en-US" sz="3400" dirty="0" smtClean="0">
                <a:solidFill>
                  <a:schemeClr val="tx1"/>
                </a:solidFill>
              </a:rPr>
              <a:t> : </a:t>
            </a:r>
            <a:r>
              <a:rPr lang="en-US" sz="3400" dirty="0" err="1" smtClean="0">
                <a:solidFill>
                  <a:schemeClr val="tx1"/>
                </a:solidFill>
              </a:rPr>
              <a:t>pemanggilan</a:t>
            </a:r>
            <a:r>
              <a:rPr lang="en-US" sz="3400" dirty="0" smtClean="0">
                <a:solidFill>
                  <a:schemeClr val="tx1"/>
                </a:solidFill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</a:rPr>
              <a:t>pengisian</a:t>
            </a:r>
            <a:r>
              <a:rPr lang="en-US" sz="3400" dirty="0" smtClean="0">
                <a:solidFill>
                  <a:schemeClr val="tx1"/>
                </a:solidFill>
              </a:rPr>
              <a:t> data </a:t>
            </a:r>
            <a:r>
              <a:rPr lang="en-US" sz="3400" dirty="0" err="1" smtClean="0">
                <a:solidFill>
                  <a:schemeClr val="tx1"/>
                </a:solidFill>
              </a:rPr>
              <a:t>diri</a:t>
            </a:r>
            <a:r>
              <a:rPr lang="en-US" sz="3400" dirty="0" smtClean="0">
                <a:solidFill>
                  <a:schemeClr val="tx1"/>
                </a:solidFill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</a:rPr>
              <a:t>Psikotes</a:t>
            </a:r>
            <a:r>
              <a:rPr lang="en-US" sz="3400" dirty="0" smtClean="0">
                <a:solidFill>
                  <a:schemeClr val="tx1"/>
                </a:solidFill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</a:rPr>
              <a:t>Penalaran</a:t>
            </a:r>
            <a:r>
              <a:rPr lang="en-US" sz="3400" dirty="0" smtClean="0">
                <a:solidFill>
                  <a:schemeClr val="tx1"/>
                </a:solidFill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</a:rPr>
              <a:t>Tes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kompetensi</a:t>
            </a:r>
            <a:r>
              <a:rPr lang="en-US" sz="3400" dirty="0" smtClean="0">
                <a:solidFill>
                  <a:schemeClr val="tx1"/>
                </a:solidFill>
              </a:rPr>
              <a:t>, </a:t>
            </a:r>
            <a:r>
              <a:rPr lang="en-US" sz="3400" dirty="0" err="1" smtClean="0">
                <a:solidFill>
                  <a:schemeClr val="tx1"/>
                </a:solidFill>
              </a:rPr>
              <a:t>Wawancara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en-US" sz="3400" dirty="0" err="1" smtClean="0">
                <a:solidFill>
                  <a:schemeClr val="tx1"/>
                </a:solidFill>
              </a:rPr>
              <a:t>Evaluasi</a:t>
            </a:r>
            <a:r>
              <a:rPr lang="en-US" sz="3400" dirty="0" smtClean="0">
                <a:solidFill>
                  <a:schemeClr val="tx1"/>
                </a:solidFill>
              </a:rPr>
              <a:t>/ </a:t>
            </a:r>
            <a:r>
              <a:rPr lang="en-US" sz="3400" dirty="0" err="1" smtClean="0">
                <a:solidFill>
                  <a:schemeClr val="tx1"/>
                </a:solidFill>
              </a:rPr>
              <a:t>Penilaian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kinerja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dilakukan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pada</a:t>
            </a:r>
            <a:r>
              <a:rPr lang="en-US" sz="3400" dirty="0" smtClean="0">
                <a:solidFill>
                  <a:schemeClr val="tx1"/>
                </a:solidFill>
              </a:rPr>
              <a:t> 3 </a:t>
            </a:r>
            <a:r>
              <a:rPr lang="en-US" sz="3400" dirty="0" err="1" smtClean="0">
                <a:solidFill>
                  <a:schemeClr val="tx1"/>
                </a:solidFill>
              </a:rPr>
              <a:t>bulan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pertama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bekerja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dan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diulang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setiap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tahunnya</a:t>
            </a:r>
            <a:r>
              <a:rPr lang="en-US" sz="34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en-US" sz="3400" dirty="0" err="1" smtClean="0">
                <a:solidFill>
                  <a:schemeClr val="tx1"/>
                </a:solidFill>
              </a:rPr>
              <a:t>Pengangkatan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staf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dengan</a:t>
            </a:r>
            <a:r>
              <a:rPr lang="en-US" sz="3400" dirty="0" smtClean="0">
                <a:solidFill>
                  <a:schemeClr val="tx1"/>
                </a:solidFill>
              </a:rPr>
              <a:t> SK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Penetapan</a:t>
            </a:r>
            <a:r>
              <a:rPr lang="en-US" b="1" dirty="0" smtClean="0"/>
              <a:t> </a:t>
            </a:r>
            <a:r>
              <a:rPr lang="en-US" b="1" dirty="0" err="1" smtClean="0"/>
              <a:t>Kompetensi</a:t>
            </a:r>
            <a:r>
              <a:rPr lang="en-US" b="1" dirty="0" smtClean="0"/>
              <a:t> PPA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600" dirty="0" err="1" smtClean="0">
                <a:solidFill>
                  <a:schemeClr val="tx1"/>
                </a:solidFill>
              </a:rPr>
              <a:t>Profesional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Pemberi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Asuhan</a:t>
            </a:r>
            <a:r>
              <a:rPr lang="en-US" sz="3600" dirty="0" smtClean="0">
                <a:solidFill>
                  <a:schemeClr val="tx1"/>
                </a:solidFill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</a:rPr>
              <a:t>Analis</a:t>
            </a:r>
            <a:r>
              <a:rPr lang="en-US" sz="3600" dirty="0" smtClean="0">
                <a:solidFill>
                  <a:schemeClr val="tx1"/>
                </a:solidFill>
              </a:rPr>
              <a:t> Lab, </a:t>
            </a:r>
            <a:r>
              <a:rPr lang="en-US" sz="3600" dirty="0" err="1" smtClean="0">
                <a:solidFill>
                  <a:schemeClr val="tx1"/>
                </a:solidFill>
              </a:rPr>
              <a:t>Radiografer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Apoteker</a:t>
            </a:r>
            <a:r>
              <a:rPr lang="en-US" sz="3600" dirty="0" smtClean="0">
                <a:solidFill>
                  <a:schemeClr val="tx1"/>
                </a:solidFill>
              </a:rPr>
              <a:t>/TTK, </a:t>
            </a:r>
            <a:r>
              <a:rPr lang="en-US" sz="3600" dirty="0" err="1" smtClean="0">
                <a:solidFill>
                  <a:schemeClr val="tx1"/>
                </a:solidFill>
              </a:rPr>
              <a:t>Ahli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gizi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Fisioterapi</a:t>
            </a:r>
            <a:r>
              <a:rPr lang="en-US" sz="3600" dirty="0" err="1" smtClean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err="1" smtClean="0">
                <a:solidFill>
                  <a:schemeClr val="tx1"/>
                </a:solidFill>
              </a:rPr>
              <a:t>Bidan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600" dirty="0" err="1" smtClean="0">
                <a:solidFill>
                  <a:schemeClr val="tx1"/>
                </a:solidFill>
              </a:rPr>
              <a:t>Dilakukan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kredensial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untuk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kemudian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memperoleh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Surat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Penugasan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Klinis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dan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Rincian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Kewenangan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Klinis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Penetapan</a:t>
            </a:r>
            <a:r>
              <a:rPr lang="en-US" b="1" dirty="0" smtClean="0"/>
              <a:t> </a:t>
            </a:r>
            <a:r>
              <a:rPr lang="en-US" b="1" dirty="0" err="1" smtClean="0"/>
              <a:t>Kompetensi</a:t>
            </a:r>
            <a:r>
              <a:rPr lang="en-US" b="1" dirty="0" smtClean="0"/>
              <a:t> </a:t>
            </a:r>
            <a:r>
              <a:rPr lang="en-US" b="1" dirty="0" err="1" smtClean="0"/>
              <a:t>Staf</a:t>
            </a:r>
            <a:r>
              <a:rPr lang="en-US" b="1" dirty="0" smtClean="0"/>
              <a:t> Non-</a:t>
            </a:r>
            <a:r>
              <a:rPr lang="en-US" b="1" dirty="0" err="1" smtClean="0"/>
              <a:t>Klinis</a:t>
            </a:r>
            <a:endParaRPr lang="en-US" b="1" dirty="0" smtClean="0"/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600" dirty="0" err="1" smtClean="0">
                <a:solidFill>
                  <a:schemeClr val="tx1"/>
                </a:solidFill>
              </a:rPr>
              <a:t>Evaluasi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Kinerja</a:t>
            </a:r>
            <a:r>
              <a:rPr lang="en-US" sz="3600" dirty="0" smtClean="0">
                <a:solidFill>
                  <a:schemeClr val="tx1"/>
                </a:solidFill>
              </a:rPr>
              <a:t> Staff Non </a:t>
            </a:r>
            <a:r>
              <a:rPr lang="en-US" sz="3600" dirty="0" err="1" smtClean="0">
                <a:solidFill>
                  <a:schemeClr val="tx1"/>
                </a:solidFill>
              </a:rPr>
              <a:t>Klinis</a:t>
            </a:r>
            <a:r>
              <a:rPr lang="en-US" sz="3600" dirty="0" smtClean="0">
                <a:solidFill>
                  <a:schemeClr val="tx1"/>
                </a:solidFill>
              </a:rPr>
              <a:t> :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3 (</a:t>
            </a:r>
            <a:r>
              <a:rPr lang="en-US" sz="3600" dirty="0" err="1" smtClean="0">
                <a:solidFill>
                  <a:schemeClr val="tx1"/>
                </a:solidFill>
              </a:rPr>
              <a:t>tiga</a:t>
            </a:r>
            <a:r>
              <a:rPr lang="en-US" sz="3600" dirty="0" smtClean="0">
                <a:solidFill>
                  <a:schemeClr val="tx1"/>
                </a:solidFill>
              </a:rPr>
              <a:t>) </a:t>
            </a:r>
            <a:r>
              <a:rPr lang="en-US" sz="3600" dirty="0" err="1" smtClean="0">
                <a:solidFill>
                  <a:schemeClr val="tx1"/>
                </a:solidFill>
              </a:rPr>
              <a:t>bulan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untuk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semua</a:t>
            </a:r>
            <a:r>
              <a:rPr lang="en-US" sz="3600" dirty="0" smtClean="0">
                <a:solidFill>
                  <a:schemeClr val="tx1"/>
                </a:solidFill>
              </a:rPr>
              <a:t> staff (</a:t>
            </a:r>
            <a:r>
              <a:rPr lang="en-US" sz="3600" dirty="0" err="1" smtClean="0">
                <a:solidFill>
                  <a:schemeClr val="tx1"/>
                </a:solidFill>
              </a:rPr>
              <a:t>masa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percobaan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514350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600" dirty="0" err="1" smtClean="0">
                <a:solidFill>
                  <a:schemeClr val="tx1"/>
                </a:solidFill>
              </a:rPr>
              <a:t>Penilaian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Kinerja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Tahunan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Calibri" pitchFamily="34" charset="0"/>
              <a:buAutoNum type="arabicPeriod" startAt="6"/>
            </a:pPr>
            <a:r>
              <a:rPr lang="en-US" sz="2800" b="1" dirty="0" smtClean="0"/>
              <a:t>File </a:t>
            </a:r>
            <a:r>
              <a:rPr lang="en-US" sz="2800" b="1" dirty="0" err="1" smtClean="0"/>
              <a:t>Kepegawaian</a:t>
            </a:r>
            <a:endParaRPr lang="en-US" sz="2800" b="1" dirty="0" smtClean="0"/>
          </a:p>
          <a:p>
            <a:pPr marL="914400" lvl="1" indent="-514350" eaLnBrk="1" hangingPunct="1"/>
            <a:r>
              <a:rPr lang="en-US" sz="2400" dirty="0" err="1" smtClean="0">
                <a:solidFill>
                  <a:schemeClr val="tx1"/>
                </a:solidFill>
              </a:rPr>
              <a:t>Surat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Lamaran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CV</a:t>
            </a:r>
          </a:p>
          <a:p>
            <a:pPr marL="914400" lvl="1" indent="-514350" eaLnBrk="1" hangingPunct="1"/>
            <a:r>
              <a:rPr lang="en-US" sz="2400" dirty="0" err="1" smtClean="0">
                <a:solidFill>
                  <a:schemeClr val="tx1"/>
                </a:solidFill>
              </a:rPr>
              <a:t>Ijazah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STR/SIP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Nakes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514350" eaLnBrk="1" hangingPunct="1"/>
            <a:r>
              <a:rPr lang="en-US" sz="2400" dirty="0" err="1" smtClean="0">
                <a:solidFill>
                  <a:schemeClr val="tx1"/>
                </a:solidFill>
              </a:rPr>
              <a:t>Penilaian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Kinerja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514350" eaLnBrk="1" hangingPunct="1"/>
            <a:r>
              <a:rPr lang="en-US" sz="2400" dirty="0" err="1" smtClean="0">
                <a:solidFill>
                  <a:schemeClr val="tx1"/>
                </a:solidFill>
              </a:rPr>
              <a:t>Bukti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Orientasi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514350" eaLnBrk="1" hangingPunct="1"/>
            <a:r>
              <a:rPr lang="en-US" sz="2400" dirty="0" smtClean="0">
                <a:solidFill>
                  <a:schemeClr val="tx1"/>
                </a:solidFill>
              </a:rPr>
              <a:t>SK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Uraian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tugas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staff</a:t>
            </a:r>
          </a:p>
          <a:p>
            <a:pPr marL="914400" lvl="1" indent="-514350" eaLnBrk="1" hangingPunct="1"/>
            <a:r>
              <a:rPr lang="en-US" sz="2400" dirty="0" err="1" smtClean="0">
                <a:solidFill>
                  <a:schemeClr val="tx1"/>
                </a:solidFill>
              </a:rPr>
              <a:t>Catatan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pelatihan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diikuti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sertifikat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514350" eaLnBrk="1" hangingPunct="1"/>
            <a:r>
              <a:rPr lang="en-US" sz="2400" dirty="0" err="1" smtClean="0">
                <a:solidFill>
                  <a:schemeClr val="tx1"/>
                </a:solidFill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Kesehatan</a:t>
            </a:r>
            <a:r>
              <a:rPr lang="en-US" sz="2400" dirty="0" smtClean="0">
                <a:solidFill>
                  <a:schemeClr val="tx1"/>
                </a:solidFill>
              </a:rPr>
              <a:t> (MCU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Vaksin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eaLnBrk="1" hangingPunct="1">
              <a:buFont typeface="Calibri" pitchFamily="34" charset="0"/>
              <a:buAutoNum type="arabicPeriod" startAt="7"/>
            </a:pPr>
            <a:r>
              <a:rPr lang="en-US" sz="2800" b="1" dirty="0" err="1" smtClean="0"/>
              <a:t>Orientasi</a:t>
            </a:r>
            <a:endParaRPr lang="en-US" sz="2800" b="1" dirty="0" smtClean="0"/>
          </a:p>
          <a:p>
            <a:pPr marL="914400" lvl="1" indent="-514350" eaLnBrk="1" hangingPunct="1"/>
            <a:r>
              <a:rPr lang="en-US" dirty="0" err="1" smtClean="0">
                <a:solidFill>
                  <a:schemeClr val="tx1"/>
                </a:solidFill>
              </a:rPr>
              <a:t>Orientasi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Pemberian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mengenai</a:t>
            </a:r>
            <a:r>
              <a:rPr lang="en-US" dirty="0" smtClean="0">
                <a:solidFill>
                  <a:schemeClr val="tx1"/>
                </a:solidFill>
              </a:rPr>
              <a:t> Profile RS, K3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Kesling</a:t>
            </a:r>
            <a:r>
              <a:rPr lang="en-US" dirty="0" smtClean="0">
                <a:solidFill>
                  <a:schemeClr val="tx1"/>
                </a:solidFill>
              </a:rPr>
              <a:t>, PPI, SKP, PMKP, </a:t>
            </a:r>
            <a:r>
              <a:rPr lang="en-US" dirty="0" err="1" smtClean="0">
                <a:solidFill>
                  <a:schemeClr val="tx1"/>
                </a:solidFill>
              </a:rPr>
              <a:t>Etik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514350" eaLnBrk="1" hangingPunct="1"/>
            <a:r>
              <a:rPr lang="en-US" dirty="0" err="1" smtClean="0">
                <a:solidFill>
                  <a:schemeClr val="tx1"/>
                </a:solidFill>
              </a:rPr>
              <a:t>Orientasi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Khusus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selama</a:t>
            </a:r>
            <a:r>
              <a:rPr lang="en-US" dirty="0" smtClean="0">
                <a:solidFill>
                  <a:schemeClr val="tx1"/>
                </a:solidFill>
              </a:rPr>
              <a:t> 3 </a:t>
            </a:r>
            <a:r>
              <a:rPr lang="en-US" dirty="0" err="1" smtClean="0">
                <a:solidFill>
                  <a:schemeClr val="tx1"/>
                </a:solidFill>
              </a:rPr>
              <a:t>bulan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eaLnBrk="1" hangingPunct="1">
              <a:buFont typeface="Calibri" pitchFamily="34" charset="0"/>
              <a:buAutoNum type="arabicPeriod" startAt="8"/>
            </a:pPr>
            <a:r>
              <a:rPr lang="en-US" b="1" dirty="0" smtClean="0"/>
              <a:t>Program </a:t>
            </a:r>
            <a:r>
              <a:rPr lang="en-US" b="1" dirty="0" smtClean="0"/>
              <a:t>DIKLAT</a:t>
            </a:r>
          </a:p>
          <a:p>
            <a:pPr marL="990600" indent="-514350" eaLnBrk="1" hangingPunct="1">
              <a:buFontTx/>
              <a:buChar char="-"/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 </a:t>
            </a:r>
            <a:r>
              <a:rPr lang="en-US" sz="2800" dirty="0" err="1" smtClean="0"/>
              <a:t>wajib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</a:t>
            </a:r>
            <a:r>
              <a:rPr lang="en-US" sz="2800" dirty="0" smtClean="0"/>
              <a:t> minimal 20 jam </a:t>
            </a:r>
            <a:r>
              <a:rPr lang="en-US" sz="2800" dirty="0" err="1" smtClean="0"/>
              <a:t>pendidikan</a:t>
            </a:r>
            <a:r>
              <a:rPr lang="en-US" dirty="0" smtClean="0"/>
              <a:t>/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990600" indent="-514350" eaLnBrk="1" hangingPunct="1">
              <a:buFontTx/>
              <a:buChar char="-"/>
            </a:pPr>
            <a:r>
              <a:rPr lang="en-US" sz="2800" dirty="0" smtClean="0"/>
              <a:t>TUMAN</a:t>
            </a:r>
            <a:r>
              <a:rPr lang="en-US" sz="2800" dirty="0" smtClean="0"/>
              <a:t>, Program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RKA</a:t>
            </a:r>
          </a:p>
          <a:p>
            <a:pPr marL="514350" indent="-514350" eaLnBrk="1" hangingPunct="1">
              <a:buFont typeface="Arial" charset="0"/>
              <a:buNone/>
            </a:pPr>
            <a:endParaRPr lang="en-US" dirty="0" smtClean="0"/>
          </a:p>
          <a:p>
            <a:pPr marL="514350" indent="-514350" eaLnBrk="1" hangingPunct="1">
              <a:buFont typeface="Calibri" pitchFamily="34" charset="0"/>
              <a:buAutoNum type="arabicPeriod" startAt="7"/>
            </a:pPr>
            <a:endParaRPr lang="en-US" b="1" dirty="0" smtClean="0"/>
          </a:p>
          <a:p>
            <a:pPr marL="514350" indent="-514350" eaLnBrk="1" hangingPunct="1">
              <a:buFont typeface="Calibri" pitchFamily="34" charset="0"/>
              <a:buAutoNum type="arabicPeriod" startAt="8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762</TotalTime>
  <Words>682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SOSIALISASI POKJA   KUALIFIKASI DAN PENDIDIKAN STAFF (KPS)  </vt:lpstr>
      <vt:lpstr>PRETEST </vt:lpstr>
      <vt:lpstr>Slide 3</vt:lpstr>
      <vt:lpstr>Slide 4</vt:lpstr>
      <vt:lpstr>Slide 5</vt:lpstr>
      <vt:lpstr>Slide 6</vt:lpstr>
      <vt:lpstr>STANDAR PENILAIAN KPS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SOSIALISASI KEBIJAKAN DAN SOP   SASARAN KESELAMATAN PASIEN</dc:title>
  <dc:creator>RS MULIA</dc:creator>
  <cp:lastModifiedBy>RSMP</cp:lastModifiedBy>
  <cp:revision>53</cp:revision>
  <dcterms:created xsi:type="dcterms:W3CDTF">2015-12-16T08:50:52Z</dcterms:created>
  <dcterms:modified xsi:type="dcterms:W3CDTF">2022-09-10T02:28:43Z</dcterms:modified>
</cp:coreProperties>
</file>