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6" r:id="rId7"/>
    <p:sldId id="267" r:id="rId8"/>
    <p:sldId id="269" r:id="rId9"/>
    <p:sldId id="268" r:id="rId10"/>
    <p:sldId id="270" r:id="rId11"/>
    <p:sldId id="271" r:id="rId12"/>
    <p:sldId id="272"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23-03-2020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23-03-2020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23-03-2020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23-03-2020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23-03-2020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23-03-2020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23-03-2020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23-03-2020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23-03-2020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23-03-2020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23-03-2020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23-03-2020</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smtClean="0"/>
              <a:t>LENDING CLUB CASE STUDY</a:t>
            </a:r>
            <a:endParaRPr lang="en-IN" sz="2800" dirty="0"/>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b="1" dirty="0"/>
              <a:t>Name</a:t>
            </a:r>
            <a:r>
              <a:rPr lang="en-IN" sz="1800" b="1" dirty="0" smtClean="0"/>
              <a:t>: </a:t>
            </a:r>
            <a:r>
              <a:rPr lang="en-IN" sz="1800" dirty="0" smtClean="0"/>
              <a:t>Abhishek </a:t>
            </a:r>
            <a:r>
              <a:rPr lang="en-IN" sz="1800" dirty="0" err="1" smtClean="0"/>
              <a:t>Ravindrakumar</a:t>
            </a:r>
            <a:r>
              <a:rPr lang="en-IN" sz="1800" dirty="0" smtClean="0"/>
              <a:t> </a:t>
            </a:r>
            <a:r>
              <a:rPr lang="en-IN" sz="1800" dirty="0" smtClean="0"/>
              <a:t>Maurya</a:t>
            </a:r>
          </a:p>
          <a:p>
            <a:pPr algn="l"/>
            <a:r>
              <a:rPr lang="en-IN" sz="1800" dirty="0" smtClean="0"/>
              <a:t>Sunil S</a:t>
            </a:r>
            <a:endParaRPr lang="en-IN" sz="1800" dirty="0"/>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 </a:t>
            </a:r>
            <a:r>
              <a:rPr lang="en-IN" sz="2800" dirty="0" smtClean="0"/>
              <a:t>Lending Analysis (Home ownership </a:t>
            </a:r>
            <a:r>
              <a:rPr lang="en-IN" sz="2800" dirty="0" err="1" smtClean="0"/>
              <a:t>vs</a:t>
            </a:r>
            <a:r>
              <a:rPr lang="en-IN" sz="2800" dirty="0" smtClean="0"/>
              <a:t> Default rate)</a:t>
            </a:r>
            <a:endParaRPr lang="en-IN" sz="2800" dirty="0"/>
          </a:p>
        </p:txBody>
      </p:sp>
      <p:sp>
        <p:nvSpPr>
          <p:cNvPr id="6" name="TextBox 5"/>
          <p:cNvSpPr txBox="1"/>
          <p:nvPr/>
        </p:nvSpPr>
        <p:spPr>
          <a:xfrm>
            <a:off x="1495515" y="5648769"/>
            <a:ext cx="9142779" cy="646331"/>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From the plot we can see that there is no correlation between home ownership and the default rate.</a:t>
            </a:r>
            <a:endParaRPr lang="en-IN"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835147152"/>
              </p:ext>
            </p:extLst>
          </p:nvPr>
        </p:nvGraphicFramePr>
        <p:xfrm>
          <a:off x="7528903" y="2410119"/>
          <a:ext cx="3221706" cy="2247336"/>
        </p:xfrm>
        <a:graphic>
          <a:graphicData uri="http://schemas.openxmlformats.org/drawingml/2006/table">
            <a:tbl>
              <a:tblPr>
                <a:tableStyleId>{5DA37D80-6434-44D0-A028-1B22A696006F}</a:tableStyleId>
              </a:tblPr>
              <a:tblGrid>
                <a:gridCol w="435778"/>
                <a:gridCol w="1110953"/>
                <a:gridCol w="826330"/>
                <a:gridCol w="848645"/>
              </a:tblGrid>
              <a:tr h="249704">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Home Ownership</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Loan Status</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Percentage</a:t>
                      </a:r>
                      <a:endParaRPr lang="en-IN" sz="1100" b="1" i="0" u="none" strike="noStrike" dirty="0">
                        <a:solidFill>
                          <a:srgbClr val="000000"/>
                        </a:solidFill>
                        <a:effectLst/>
                        <a:latin typeface="Calibri" panose="020F0502020204030204" pitchFamily="34" charset="0"/>
                      </a:endParaRPr>
                    </a:p>
                  </a:txBody>
                  <a:tcPr marL="7620" marR="7620" marT="7620" marB="0" anchor="ctr"/>
                </a:tc>
              </a:tr>
              <a:tr h="249704">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MORTGAGE</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Charged Off</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13.277774</a:t>
                      </a:r>
                      <a:endParaRPr lang="en-IN" sz="1100" b="0" i="0" u="none" strike="noStrike">
                        <a:solidFill>
                          <a:srgbClr val="000000"/>
                        </a:solidFill>
                        <a:effectLst/>
                        <a:latin typeface="Calibri" panose="020F0502020204030204" pitchFamily="34" charset="0"/>
                      </a:endParaRPr>
                    </a:p>
                  </a:txBody>
                  <a:tcPr marL="7620" marR="7620" marT="7620" marB="0" anchor="ctr"/>
                </a:tc>
              </a:tr>
              <a:tr h="249704">
                <a:tc>
                  <a:txBody>
                    <a:bodyPr/>
                    <a:lstStyle/>
                    <a:p>
                      <a:pPr algn="ct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OWN</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Charged Off</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14.141414</a:t>
                      </a:r>
                      <a:endParaRPr lang="en-IN" sz="1100" b="0" i="0" u="none" strike="noStrike">
                        <a:solidFill>
                          <a:srgbClr val="000000"/>
                        </a:solidFill>
                        <a:effectLst/>
                        <a:latin typeface="Calibri" panose="020F0502020204030204" pitchFamily="34" charset="0"/>
                      </a:endParaRPr>
                    </a:p>
                  </a:txBody>
                  <a:tcPr marL="7620" marR="7620" marT="7620" marB="0" anchor="ctr"/>
                </a:tc>
              </a:tr>
              <a:tr h="249704">
                <a:tc>
                  <a:txBody>
                    <a:bodyPr/>
                    <a:lstStyle/>
                    <a:p>
                      <a:pPr algn="ct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RENT</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Charged Off</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15.023421</a:t>
                      </a:r>
                      <a:endParaRPr lang="en-IN" sz="1100" b="0" i="0" u="none" strike="noStrike">
                        <a:solidFill>
                          <a:srgbClr val="000000"/>
                        </a:solidFill>
                        <a:effectLst/>
                        <a:latin typeface="Calibri" panose="020F0502020204030204" pitchFamily="34" charset="0"/>
                      </a:endParaRPr>
                    </a:p>
                  </a:txBody>
                  <a:tcPr marL="7620" marR="7620" marT="7620" marB="0" anchor="ctr"/>
                </a:tc>
              </a:tr>
              <a:tr h="249704">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OTHER</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Charged Off</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18.75</a:t>
                      </a:r>
                      <a:endParaRPr lang="en-IN" sz="1100" b="0" i="0" u="none" strike="noStrike">
                        <a:solidFill>
                          <a:srgbClr val="000000"/>
                        </a:solidFill>
                        <a:effectLst/>
                        <a:latin typeface="Calibri" panose="020F0502020204030204" pitchFamily="34" charset="0"/>
                      </a:endParaRPr>
                    </a:p>
                  </a:txBody>
                  <a:tcPr marL="7620" marR="7620" marT="7620" marB="0" anchor="ctr"/>
                </a:tc>
              </a:tr>
              <a:tr h="249704">
                <a:tc>
                  <a:txBody>
                    <a:bodyPr/>
                    <a:lstStyle/>
                    <a:p>
                      <a:pPr algn="ct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OTHER</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Fully Paid</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81.25</a:t>
                      </a:r>
                      <a:endParaRPr lang="en-IN" sz="1100" b="0" i="0" u="none" strike="noStrike">
                        <a:solidFill>
                          <a:srgbClr val="000000"/>
                        </a:solidFill>
                        <a:effectLst/>
                        <a:latin typeface="Calibri" panose="020F0502020204030204" pitchFamily="34" charset="0"/>
                      </a:endParaRPr>
                    </a:p>
                  </a:txBody>
                  <a:tcPr marL="7620" marR="7620" marT="7620" marB="0" anchor="ctr"/>
                </a:tc>
              </a:tr>
              <a:tr h="249704">
                <a:tc>
                  <a:txBody>
                    <a:bodyPr/>
                    <a:lstStyle/>
                    <a:p>
                      <a:pPr algn="ct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RENT</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Fully Paid</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84.976579</a:t>
                      </a:r>
                      <a:endParaRPr lang="en-IN" sz="1100" b="0" i="0" u="none" strike="noStrike" dirty="0">
                        <a:solidFill>
                          <a:srgbClr val="000000"/>
                        </a:solidFill>
                        <a:effectLst/>
                        <a:latin typeface="Calibri" panose="020F0502020204030204" pitchFamily="34" charset="0"/>
                      </a:endParaRPr>
                    </a:p>
                  </a:txBody>
                  <a:tcPr marL="7620" marR="7620" marT="7620" marB="0" anchor="ctr"/>
                </a:tc>
              </a:tr>
              <a:tr h="249704">
                <a:tc>
                  <a:txBody>
                    <a:bodyPr/>
                    <a:lstStyle/>
                    <a:p>
                      <a:pPr algn="ct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OWN</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Fully Paid</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85.858586</a:t>
                      </a:r>
                      <a:endParaRPr lang="en-IN" sz="1100" b="0" i="0" u="none" strike="noStrike" dirty="0">
                        <a:solidFill>
                          <a:srgbClr val="000000"/>
                        </a:solidFill>
                        <a:effectLst/>
                        <a:latin typeface="Calibri" panose="020F0502020204030204" pitchFamily="34" charset="0"/>
                      </a:endParaRPr>
                    </a:p>
                  </a:txBody>
                  <a:tcPr marL="7620" marR="7620" marT="7620" marB="0" anchor="ctr"/>
                </a:tc>
              </a:tr>
              <a:tr h="249704">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MORTGAGE</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Fully Paid</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86.722226</a:t>
                      </a:r>
                      <a:endParaRPr lang="en-IN" sz="1100" b="0" i="0" u="none" strike="noStrike" dirty="0">
                        <a:solidFill>
                          <a:srgbClr val="000000"/>
                        </a:solidFill>
                        <a:effectLst/>
                        <a:latin typeface="Calibri" panose="020F0502020204030204" pitchFamily="34" charset="0"/>
                      </a:endParaRPr>
                    </a:p>
                  </a:txBody>
                  <a:tcPr marL="7620" marR="7620" marT="7620" marB="0" anchor="ctr"/>
                </a:tc>
              </a:tr>
            </a:tbl>
          </a:graphicData>
        </a:graphic>
      </p:graphicFrame>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0749" y="1963668"/>
            <a:ext cx="4852506" cy="3340861"/>
          </a:xfrm>
          <a:prstGeom prst="rect">
            <a:avLst/>
          </a:prstGeom>
        </p:spPr>
      </p:pic>
    </p:spTree>
    <p:extLst>
      <p:ext uri="{BB962C8B-B14F-4D97-AF65-F5344CB8AC3E}">
        <p14:creationId xmlns:p14="http://schemas.microsoft.com/office/powerpoint/2010/main" val="3530539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6469" y="434979"/>
            <a:ext cx="9313817" cy="856138"/>
          </a:xfrm>
        </p:spPr>
        <p:txBody>
          <a:bodyPr/>
          <a:lstStyle/>
          <a:p>
            <a:pPr algn="ctr"/>
            <a:r>
              <a:rPr lang="en-IN" b="1" dirty="0" smtClean="0"/>
              <a:t> </a:t>
            </a:r>
            <a:r>
              <a:rPr lang="en-IN" sz="2800" dirty="0" smtClean="0"/>
              <a:t>Lending Analysis (Employee experience </a:t>
            </a:r>
            <a:r>
              <a:rPr lang="en-IN" sz="2800" dirty="0" err="1" smtClean="0"/>
              <a:t>vs</a:t>
            </a:r>
            <a:r>
              <a:rPr lang="en-IN" sz="2800" dirty="0" smtClean="0"/>
              <a:t> Default rate)</a:t>
            </a:r>
            <a:endParaRPr lang="en-IN" sz="2800" dirty="0"/>
          </a:p>
        </p:txBody>
      </p:sp>
      <p:sp>
        <p:nvSpPr>
          <p:cNvPr id="9" name="TextBox 8"/>
          <p:cNvSpPr txBox="1"/>
          <p:nvPr/>
        </p:nvSpPr>
        <p:spPr>
          <a:xfrm>
            <a:off x="1512607" y="6118788"/>
            <a:ext cx="9142779" cy="646331"/>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From the plot above, we can see the number of the experience of the employee doesn’t have any effect on the default rates.</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4152" y="1268645"/>
            <a:ext cx="5298450" cy="4838430"/>
          </a:xfrm>
        </p:spPr>
      </p:pic>
    </p:spTree>
    <p:extLst>
      <p:ext uri="{BB962C8B-B14F-4D97-AF65-F5344CB8AC3E}">
        <p14:creationId xmlns:p14="http://schemas.microsoft.com/office/powerpoint/2010/main" val="2904123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6469" y="434979"/>
            <a:ext cx="9313817" cy="856138"/>
          </a:xfrm>
        </p:spPr>
        <p:txBody>
          <a:bodyPr/>
          <a:lstStyle/>
          <a:p>
            <a:pPr algn="ctr"/>
            <a:r>
              <a:rPr lang="en-IN" b="1" dirty="0" smtClean="0"/>
              <a:t> </a:t>
            </a:r>
            <a:r>
              <a:rPr lang="en-IN" sz="2800" dirty="0" smtClean="0"/>
              <a:t>Lending Analysis (Income classification </a:t>
            </a:r>
            <a:r>
              <a:rPr lang="en-IN" sz="2800" dirty="0" err="1" smtClean="0"/>
              <a:t>vs</a:t>
            </a:r>
            <a:r>
              <a:rPr lang="en-IN" sz="2800" dirty="0" smtClean="0"/>
              <a:t> Interest rate)</a:t>
            </a:r>
            <a:endParaRPr lang="en-IN" sz="2800" dirty="0"/>
          </a:p>
        </p:txBody>
      </p:sp>
      <p:sp>
        <p:nvSpPr>
          <p:cNvPr id="9" name="TextBox 8"/>
          <p:cNvSpPr txBox="1"/>
          <p:nvPr/>
        </p:nvSpPr>
        <p:spPr>
          <a:xfrm>
            <a:off x="1871530" y="5529128"/>
            <a:ext cx="9142779" cy="646331"/>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From the plot above, we can see that when the income is high the number of the default cases are lesser.</a:t>
            </a:r>
            <a:endParaRPr lang="en-IN"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6473" y="1706783"/>
            <a:ext cx="4852506" cy="3340861"/>
          </a:xfrm>
        </p:spPr>
      </p:pic>
    </p:spTree>
    <p:extLst>
      <p:ext uri="{BB962C8B-B14F-4D97-AF65-F5344CB8AC3E}">
        <p14:creationId xmlns:p14="http://schemas.microsoft.com/office/powerpoint/2010/main" val="16246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2000" dirty="0" smtClean="0"/>
              <a:t>From the analysis, we can conclude that below variables are driver variables fo</a:t>
            </a:r>
            <a:r>
              <a:rPr lang="en-IN" sz="2000" dirty="0" smtClean="0"/>
              <a:t>r predicting the defaulting of loans,</a:t>
            </a:r>
          </a:p>
          <a:p>
            <a:r>
              <a:rPr lang="en-IN" sz="2000" dirty="0" smtClean="0"/>
              <a:t>Annual income classification</a:t>
            </a:r>
          </a:p>
          <a:p>
            <a:r>
              <a:rPr lang="en-IN" sz="2000" dirty="0" smtClean="0"/>
              <a:t>Term</a:t>
            </a:r>
          </a:p>
          <a:p>
            <a:r>
              <a:rPr lang="en-IN" sz="2000" dirty="0" smtClean="0"/>
              <a:t>Grade</a:t>
            </a:r>
          </a:p>
          <a:p>
            <a:r>
              <a:rPr lang="en-IN" sz="2000" dirty="0" smtClean="0"/>
              <a:t>Purpose</a:t>
            </a:r>
          </a:p>
          <a:p>
            <a:pPr marL="0" indent="0">
              <a:buNone/>
            </a:pPr>
            <a:endParaRPr lang="en-IN" sz="2000" dirty="0" smtClean="0"/>
          </a:p>
          <a:p>
            <a:pPr marL="0" indent="0">
              <a:buNone/>
            </a:pPr>
            <a:r>
              <a:rPr lang="en-IN" sz="2000" dirty="0" smtClean="0"/>
              <a:t>We can also recommend from the analysis the company should try to achieve balance between various grades of loans in it’s portfolio. Company cannot just issue Grade A loans although it is risk free since the interest rate on such loans are less. It cannot also give out Grade G loans although it has the highest interest rate since such loans are more likely to default.</a:t>
            </a:r>
          </a:p>
          <a:p>
            <a:endParaRPr lang="en-IN" sz="2000" dirty="0" smtClean="0"/>
          </a:p>
          <a:p>
            <a:endParaRPr lang="en-IN" sz="2000" dirty="0"/>
          </a:p>
        </p:txBody>
      </p:sp>
      <p:sp>
        <p:nvSpPr>
          <p:cNvPr id="5" name="Title 1"/>
          <p:cNvSpPr>
            <a:spLocks noGrp="1"/>
          </p:cNvSpPr>
          <p:nvPr>
            <p:ph type="title"/>
          </p:nvPr>
        </p:nvSpPr>
        <p:spPr>
          <a:xfrm>
            <a:off x="1136469" y="640080"/>
            <a:ext cx="9313817" cy="856138"/>
          </a:xfrm>
        </p:spPr>
        <p:txBody>
          <a:bodyPr>
            <a:normAutofit/>
          </a:bodyPr>
          <a:lstStyle/>
          <a:p>
            <a:pPr algn="ctr"/>
            <a:r>
              <a:rPr lang="en-IN" sz="2800" dirty="0"/>
              <a:t> </a:t>
            </a:r>
            <a:r>
              <a:rPr lang="en-IN" sz="2800" dirty="0" smtClean="0"/>
              <a:t>Conclusion</a:t>
            </a:r>
            <a:endParaRPr lang="en-IN" sz="2800" dirty="0"/>
          </a:p>
        </p:txBody>
      </p:sp>
    </p:spTree>
    <p:extLst>
      <p:ext uri="{BB962C8B-B14F-4D97-AF65-F5344CB8AC3E}">
        <p14:creationId xmlns:p14="http://schemas.microsoft.com/office/powerpoint/2010/main" val="13997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5873" y="1854926"/>
            <a:ext cx="9562744" cy="4344261"/>
          </a:xfrm>
        </p:spPr>
        <p:txBody>
          <a:bodyPr>
            <a:normAutofit/>
          </a:bodyPr>
          <a:lstStyle/>
          <a:p>
            <a:pPr marL="0" indent="0">
              <a:buNone/>
            </a:pPr>
            <a:r>
              <a:rPr lang="en-US" sz="1800" dirty="0"/>
              <a:t>When the company receives a loan application, the company has to make a decision for loan approval based on the applicant’s profile. Two types of risks are associated with the bank’s </a:t>
            </a:r>
            <a:r>
              <a:rPr lang="en-US" sz="1800" dirty="0" smtClean="0"/>
              <a:t>decision:</a:t>
            </a:r>
          </a:p>
          <a:p>
            <a:r>
              <a:rPr lang="en-US" sz="1800" dirty="0" smtClean="0"/>
              <a:t>If </a:t>
            </a:r>
            <a:r>
              <a:rPr lang="en-US" sz="1800" dirty="0"/>
              <a:t>the applicant is likely to repay the loan, then not approving the loan results in a loss of business to the </a:t>
            </a:r>
            <a:r>
              <a:rPr lang="en-US" sz="1800" dirty="0" smtClean="0"/>
              <a:t>company</a:t>
            </a:r>
          </a:p>
          <a:p>
            <a:r>
              <a:rPr lang="en-US" sz="1800" dirty="0" smtClean="0"/>
              <a:t>If </a:t>
            </a:r>
            <a:r>
              <a:rPr lang="en-US" sz="1800" dirty="0"/>
              <a:t>the applicant is not likely to repay the loan, i.e. he/she is likely to default, then approving the loan may lead to a financial loss for the company</a:t>
            </a:r>
          </a:p>
          <a:p>
            <a:pPr marL="0" indent="0">
              <a:buNone/>
            </a:pPr>
            <a:endParaRPr lang="en-US" sz="1800" b="1" dirty="0" smtClean="0"/>
          </a:p>
          <a:p>
            <a:pPr marL="0" indent="0">
              <a:buNone/>
            </a:pPr>
            <a:r>
              <a:rPr lang="en-US" sz="1800" b="1" dirty="0" smtClean="0"/>
              <a:t>Business </a:t>
            </a:r>
            <a:r>
              <a:rPr lang="en-US" sz="1800" b="1" dirty="0" smtClean="0"/>
              <a:t>Objective</a:t>
            </a:r>
            <a:r>
              <a:rPr lang="en-US" sz="1800" b="1" dirty="0" smtClean="0"/>
              <a:t>:</a:t>
            </a:r>
          </a:p>
          <a:p>
            <a:pPr marL="0" indent="0">
              <a:buNone/>
            </a:pPr>
            <a:r>
              <a:rPr lang="en-US" sz="1800" dirty="0" smtClean="0"/>
              <a:t>We need to understand the driving factors behind why the loans default </a:t>
            </a:r>
            <a:r>
              <a:rPr lang="en-US" sz="1800" dirty="0" err="1" smtClean="0"/>
              <a:t>i.e</a:t>
            </a:r>
            <a:r>
              <a:rPr lang="en-US" sz="1800" dirty="0" smtClean="0"/>
              <a:t> strong indicators of defaul</a:t>
            </a:r>
            <a:r>
              <a:rPr lang="en-US" sz="1800" dirty="0" smtClean="0"/>
              <a:t>t. The </a:t>
            </a:r>
            <a:r>
              <a:rPr lang="en-US" sz="1800" dirty="0"/>
              <a:t>company can </a:t>
            </a:r>
            <a:r>
              <a:rPr lang="en-US" sz="1800" dirty="0" smtClean="0"/>
              <a:t>utilize </a:t>
            </a:r>
            <a:r>
              <a:rPr lang="en-US" sz="1800" dirty="0"/>
              <a:t>this knowledge for its portfolio and risk assessment. </a:t>
            </a:r>
            <a:endParaRPr lang="en-US" sz="1800" dirty="0"/>
          </a:p>
        </p:txBody>
      </p:sp>
      <p:sp>
        <p:nvSpPr>
          <p:cNvPr id="5" name="Title 1"/>
          <p:cNvSpPr>
            <a:spLocks noGrp="1"/>
          </p:cNvSpPr>
          <p:nvPr>
            <p:ph type="title"/>
          </p:nvPr>
        </p:nvSpPr>
        <p:spPr>
          <a:xfrm>
            <a:off x="1136469" y="640080"/>
            <a:ext cx="9313817" cy="856138"/>
          </a:xfrm>
        </p:spPr>
        <p:txBody>
          <a:bodyPr/>
          <a:lstStyle/>
          <a:p>
            <a:pPr algn="ctr"/>
            <a:r>
              <a:rPr lang="en-IN" sz="2800" dirty="0" smtClean="0"/>
              <a:t>Lending Club Case Study</a:t>
            </a:r>
            <a:endParaRPr lang="en-IN" sz="2800" dirty="0"/>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93149"/>
            <a:ext cx="9313817" cy="856138"/>
          </a:xfrm>
        </p:spPr>
        <p:txBody>
          <a:bodyPr/>
          <a:lstStyle/>
          <a:p>
            <a:pPr algn="ctr"/>
            <a:r>
              <a:rPr lang="en-IN" sz="2800" dirty="0" smtClean="0"/>
              <a:t>Problem Solving Methodology</a:t>
            </a:r>
            <a:endParaRPr lang="en-IN" sz="2800"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4011" y="891658"/>
            <a:ext cx="2016807" cy="5916713"/>
          </a:xfrm>
        </p:spPr>
      </p:pic>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2800" dirty="0" smtClean="0"/>
              <a:t>Correlation Analysis</a:t>
            </a:r>
            <a:endParaRPr lang="en-IN" sz="28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020373" y="1267182"/>
            <a:ext cx="7546008" cy="5509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 </a:t>
            </a:r>
            <a:r>
              <a:rPr lang="en-IN" sz="2800" dirty="0" smtClean="0"/>
              <a:t>Lending Analysis (Purpose </a:t>
            </a:r>
            <a:r>
              <a:rPr lang="en-IN" sz="2800" dirty="0" err="1" smtClean="0"/>
              <a:t>vs</a:t>
            </a:r>
            <a:r>
              <a:rPr lang="en-IN" sz="2800" dirty="0" smtClean="0"/>
              <a:t> Default rate)</a:t>
            </a:r>
            <a:endParaRPr lang="en-IN" sz="2800" dirty="0"/>
          </a:p>
        </p:txBody>
      </p:sp>
      <p:sp>
        <p:nvSpPr>
          <p:cNvPr id="6" name="TextBox 5"/>
          <p:cNvSpPr txBox="1"/>
          <p:nvPr/>
        </p:nvSpPr>
        <p:spPr>
          <a:xfrm>
            <a:off x="1307507" y="4315626"/>
            <a:ext cx="9142779" cy="646331"/>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Since the company is looking to invest in the English speaking country, out of the 9 countries shortlisted based on the criteria, we have finalized the above 3 countries.</a:t>
            </a:r>
            <a:endParaRPr lang="en-IN" dirty="0">
              <a:latin typeface="Times New Roman" panose="02020603050405020304" pitchFamily="18" charset="0"/>
              <a:cs typeface="Times New Roman" panose="02020603050405020304" pitchFamily="18" charset="0"/>
            </a:endParaRPr>
          </a:p>
        </p:txBody>
      </p:sp>
      <p:pic>
        <p:nvPicPr>
          <p:cNvPr id="8"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3506926" y="-1147581"/>
            <a:ext cx="5001537" cy="10784792"/>
          </a:xfrm>
          <a:prstGeom prst="rect">
            <a:avLst/>
          </a:prstGeom>
        </p:spPr>
      </p:pic>
    </p:spTree>
    <p:extLst>
      <p:ext uri="{BB962C8B-B14F-4D97-AF65-F5344CB8AC3E}">
        <p14:creationId xmlns:p14="http://schemas.microsoft.com/office/powerpoint/2010/main" val="130298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1800" dirty="0" smtClean="0"/>
              <a:t>On plotting the purpose of taking the loan against the default rate (as seen in the previous slide), we see that default rates are most when it lend to the small business. </a:t>
            </a:r>
          </a:p>
          <a:p>
            <a:endParaRPr lang="en-IN" sz="1800" dirty="0"/>
          </a:p>
          <a:p>
            <a:r>
              <a:rPr lang="en-IN" sz="1800" dirty="0" smtClean="0"/>
              <a:t>It can also be seen that changes of the fully being paid are more when the loan is issued for the major purchases.</a:t>
            </a:r>
            <a:endParaRPr lang="en-IN" sz="1800" dirty="0"/>
          </a:p>
        </p:txBody>
      </p:sp>
      <p:sp>
        <p:nvSpPr>
          <p:cNvPr id="4" name="Title 1"/>
          <p:cNvSpPr>
            <a:spLocks noGrp="1"/>
          </p:cNvSpPr>
          <p:nvPr>
            <p:ph type="title"/>
          </p:nvPr>
        </p:nvSpPr>
        <p:spPr>
          <a:xfrm>
            <a:off x="1136469" y="640080"/>
            <a:ext cx="9313817" cy="856138"/>
          </a:xfrm>
        </p:spPr>
        <p:txBody>
          <a:bodyPr/>
          <a:lstStyle/>
          <a:p>
            <a:pPr algn="ctr"/>
            <a:r>
              <a:rPr lang="en-IN" b="1" dirty="0" smtClean="0"/>
              <a:t> </a:t>
            </a:r>
            <a:r>
              <a:rPr lang="en-IN" sz="2800" dirty="0" smtClean="0"/>
              <a:t>Lending Analysis (Purpose </a:t>
            </a:r>
            <a:r>
              <a:rPr lang="en-IN" sz="2800" dirty="0" err="1" smtClean="0"/>
              <a:t>vs</a:t>
            </a:r>
            <a:r>
              <a:rPr lang="en-IN" sz="2800" dirty="0" smtClean="0"/>
              <a:t> Default rate)</a:t>
            </a:r>
            <a:endParaRPr lang="en-IN" sz="2800" dirty="0"/>
          </a:p>
        </p:txBody>
      </p:sp>
    </p:spTree>
    <p:extLst>
      <p:ext uri="{BB962C8B-B14F-4D97-AF65-F5344CB8AC3E}">
        <p14:creationId xmlns:p14="http://schemas.microsoft.com/office/powerpoint/2010/main" val="1248872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6337712"/>
              </p:ext>
            </p:extLst>
          </p:nvPr>
        </p:nvGraphicFramePr>
        <p:xfrm>
          <a:off x="404813" y="1854200"/>
          <a:ext cx="11169651" cy="1112520"/>
        </p:xfrm>
        <a:graphic>
          <a:graphicData uri="http://schemas.openxmlformats.org/drawingml/2006/table">
            <a:tbl>
              <a:tblPr firstRow="1" bandRow="1">
                <a:tableStyleId>{9D7B26C5-4107-4FEC-AEDC-1716B250A1EF}</a:tableStyleId>
              </a:tblPr>
              <a:tblGrid>
                <a:gridCol w="3723217"/>
                <a:gridCol w="3723217"/>
                <a:gridCol w="3723217"/>
              </a:tblGrid>
              <a:tr h="370840">
                <a:tc>
                  <a:txBody>
                    <a:bodyPr/>
                    <a:lstStyle/>
                    <a:p>
                      <a:pPr algn="ctr"/>
                      <a:r>
                        <a:rPr lang="en-IN" b="1" dirty="0" smtClean="0">
                          <a:latin typeface="Times New Roman" panose="02020603050405020304" pitchFamily="18" charset="0"/>
                          <a:cs typeface="Times New Roman" panose="02020603050405020304" pitchFamily="18" charset="0"/>
                        </a:rPr>
                        <a:t>Term</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IN" b="1" dirty="0" smtClean="0">
                          <a:latin typeface="Times New Roman" panose="02020603050405020304" pitchFamily="18" charset="0"/>
                          <a:cs typeface="Times New Roman" panose="02020603050405020304" pitchFamily="18" charset="0"/>
                        </a:rPr>
                        <a:t>Loan status</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IN" b="1" dirty="0" smtClean="0">
                          <a:latin typeface="Times New Roman" panose="02020603050405020304" pitchFamily="18" charset="0"/>
                          <a:cs typeface="Times New Roman" panose="02020603050405020304" pitchFamily="18" charset="0"/>
                        </a:rPr>
                        <a:t>Count</a:t>
                      </a:r>
                      <a:endParaRPr lang="en-IN" b="1" dirty="0">
                        <a:latin typeface="Times New Roman" panose="02020603050405020304" pitchFamily="18" charset="0"/>
                        <a:cs typeface="Times New Roman" panose="02020603050405020304" pitchFamily="18" charset="0"/>
                      </a:endParaRPr>
                    </a:p>
                  </a:txBody>
                  <a:tcPr/>
                </a:tc>
              </a:tr>
              <a:tr h="370840">
                <a:tc>
                  <a:txBody>
                    <a:bodyPr/>
                    <a:lstStyle/>
                    <a:p>
                      <a:pPr algn="ctr"/>
                      <a:r>
                        <a:rPr lang="en-IN" dirty="0" smtClean="0">
                          <a:latin typeface="Times New Roman" panose="02020603050405020304" pitchFamily="18" charset="0"/>
                          <a:cs typeface="Times New Roman" panose="02020603050405020304" pitchFamily="18" charset="0"/>
                        </a:rPr>
                        <a:t>36</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Charged off</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2899</a:t>
                      </a:r>
                      <a:endParaRPr lang="en-IN" dirty="0">
                        <a:latin typeface="Times New Roman" panose="02020603050405020304" pitchFamily="18" charset="0"/>
                        <a:cs typeface="Times New Roman" panose="02020603050405020304" pitchFamily="18" charset="0"/>
                      </a:endParaRPr>
                    </a:p>
                  </a:txBody>
                  <a:tcPr/>
                </a:tc>
              </a:tr>
              <a:tr h="370840">
                <a:tc>
                  <a:txBody>
                    <a:bodyPr/>
                    <a:lstStyle/>
                    <a:p>
                      <a:pPr algn="ctr"/>
                      <a:r>
                        <a:rPr lang="en-IN" dirty="0" smtClean="0">
                          <a:latin typeface="Times New Roman" panose="02020603050405020304" pitchFamily="18" charset="0"/>
                          <a:cs typeface="Times New Roman" panose="02020603050405020304" pitchFamily="18" charset="0"/>
                        </a:rPr>
                        <a:t>60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Charged</a:t>
                      </a:r>
                      <a:r>
                        <a:rPr lang="en-IN" baseline="0" dirty="0" smtClean="0">
                          <a:latin typeface="Times New Roman" panose="02020603050405020304" pitchFamily="18" charset="0"/>
                          <a:cs typeface="Times New Roman" panose="02020603050405020304" pitchFamily="18" charset="0"/>
                        </a:rPr>
                        <a:t> off</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2232</a:t>
                      </a:r>
                      <a:endParaRPr lang="en-IN" dirty="0">
                        <a:latin typeface="Times New Roman" panose="02020603050405020304" pitchFamily="18" charset="0"/>
                        <a:cs typeface="Times New Roman" panose="02020603050405020304" pitchFamily="18" charset="0"/>
                      </a:endParaRPr>
                    </a:p>
                  </a:txBody>
                  <a:tcPr/>
                </a:tc>
              </a:tr>
            </a:tbl>
          </a:graphicData>
        </a:graphic>
      </p:graphicFrame>
      <p:sp>
        <p:nvSpPr>
          <p:cNvPr id="4" name="Title 1"/>
          <p:cNvSpPr>
            <a:spLocks noGrp="1"/>
          </p:cNvSpPr>
          <p:nvPr>
            <p:ph type="title"/>
          </p:nvPr>
        </p:nvSpPr>
        <p:spPr>
          <a:xfrm>
            <a:off x="1136469" y="640080"/>
            <a:ext cx="9313817" cy="856138"/>
          </a:xfrm>
        </p:spPr>
        <p:txBody>
          <a:bodyPr/>
          <a:lstStyle/>
          <a:p>
            <a:pPr algn="ctr"/>
            <a:r>
              <a:rPr lang="en-IN" b="1" dirty="0" smtClean="0"/>
              <a:t> </a:t>
            </a:r>
            <a:r>
              <a:rPr lang="en-IN" sz="2800" dirty="0" smtClean="0"/>
              <a:t>Lending Analysis (Term </a:t>
            </a:r>
            <a:r>
              <a:rPr lang="en-IN" sz="2800" dirty="0" err="1" smtClean="0"/>
              <a:t>vs</a:t>
            </a:r>
            <a:r>
              <a:rPr lang="en-IN" sz="2800" dirty="0" smtClean="0"/>
              <a:t> Default)</a:t>
            </a:r>
            <a:endParaRPr lang="en-IN" sz="2800" dirty="0"/>
          </a:p>
        </p:txBody>
      </p:sp>
      <p:sp>
        <p:nvSpPr>
          <p:cNvPr id="6" name="Content Placeholder 2"/>
          <p:cNvSpPr txBox="1">
            <a:spLocks/>
          </p:cNvSpPr>
          <p:nvPr/>
        </p:nvSpPr>
        <p:spPr>
          <a:xfrm>
            <a:off x="627140" y="3572631"/>
            <a:ext cx="11168742" cy="43442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800" dirty="0" smtClean="0"/>
              <a:t>On studying the table displaying the term </a:t>
            </a:r>
            <a:r>
              <a:rPr lang="en-IN" sz="1800" dirty="0" err="1" smtClean="0"/>
              <a:t>vs</a:t>
            </a:r>
            <a:r>
              <a:rPr lang="en-IN" sz="1800" dirty="0" smtClean="0"/>
              <a:t> default, we can see that lesser loans defaulted when the term of the loan was 60 instead of 36.</a:t>
            </a:r>
          </a:p>
          <a:p>
            <a:endParaRPr lang="en-IN" sz="1800" dirty="0"/>
          </a:p>
          <a:p>
            <a:r>
              <a:rPr lang="en-IN" sz="1800" dirty="0" smtClean="0"/>
              <a:t>Thus one of the recommendations here can be that company should provide the loans for the longer term. </a:t>
            </a:r>
            <a:endParaRPr lang="en-IN" sz="1800" dirty="0"/>
          </a:p>
        </p:txBody>
      </p:sp>
    </p:spTree>
    <p:extLst>
      <p:ext uri="{BB962C8B-B14F-4D97-AF65-F5344CB8AC3E}">
        <p14:creationId xmlns:p14="http://schemas.microsoft.com/office/powerpoint/2010/main" val="2540778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 </a:t>
            </a:r>
            <a:r>
              <a:rPr lang="en-IN" sz="2800" dirty="0" smtClean="0"/>
              <a:t>Lending Analysis (Grade </a:t>
            </a:r>
            <a:r>
              <a:rPr lang="en-IN" sz="2800" dirty="0" err="1" smtClean="0"/>
              <a:t>vs</a:t>
            </a:r>
            <a:r>
              <a:rPr lang="en-IN" sz="2800" dirty="0" smtClean="0"/>
              <a:t> Default rate)</a:t>
            </a:r>
            <a:endParaRPr lang="en-IN" sz="2800" dirty="0"/>
          </a:p>
        </p:txBody>
      </p:sp>
      <p:sp>
        <p:nvSpPr>
          <p:cNvPr id="6" name="TextBox 5"/>
          <p:cNvSpPr txBox="1"/>
          <p:nvPr/>
        </p:nvSpPr>
        <p:spPr>
          <a:xfrm>
            <a:off x="1495515" y="5648769"/>
            <a:ext cx="9142779" cy="923330"/>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We can see the grade A loans are full paid. Hence we the company could issue more grade A since the risk on these loans are less. However as we see in the next slide, the interest rates on these loans are less.  </a:t>
            </a:r>
            <a:endParaRPr lang="en-IN"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469" y="1807650"/>
            <a:ext cx="4852506" cy="3328158"/>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70568727"/>
              </p:ext>
            </p:extLst>
          </p:nvPr>
        </p:nvGraphicFramePr>
        <p:xfrm>
          <a:off x="6722692" y="1807650"/>
          <a:ext cx="4164652" cy="3006006"/>
        </p:xfrm>
        <a:graphic>
          <a:graphicData uri="http://schemas.openxmlformats.org/drawingml/2006/table">
            <a:tbl>
              <a:tblPr>
                <a:tableStyleId>{5DA37D80-6434-44D0-A028-1B22A696006F}</a:tableStyleId>
              </a:tblPr>
              <a:tblGrid>
                <a:gridCol w="1041163"/>
                <a:gridCol w="1041163"/>
                <a:gridCol w="1041163"/>
                <a:gridCol w="1041163"/>
              </a:tblGrid>
              <a:tr h="340943">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smtClean="0">
                          <a:effectLst/>
                        </a:rPr>
                        <a:t>Grade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smtClean="0">
                          <a:effectLst/>
                        </a:rPr>
                        <a:t>Loan</a:t>
                      </a:r>
                      <a:r>
                        <a:rPr lang="en-IN" sz="1100" b="1" u="none" strike="noStrike" baseline="0" dirty="0" smtClean="0">
                          <a:effectLst/>
                        </a:rPr>
                        <a:t> S</a:t>
                      </a:r>
                      <a:r>
                        <a:rPr lang="en-IN" sz="1100" b="1" u="none" strike="noStrike" dirty="0" smtClean="0">
                          <a:effectLst/>
                        </a:rPr>
                        <a:t>tatus</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Percentage</a:t>
                      </a:r>
                      <a:endParaRPr lang="en-IN" sz="1100" b="1" i="0" u="none" strike="noStrike" dirty="0">
                        <a:solidFill>
                          <a:srgbClr val="000000"/>
                        </a:solidFill>
                        <a:effectLst/>
                        <a:latin typeface="Calibri" panose="020F0502020204030204" pitchFamily="34" charset="0"/>
                      </a:endParaRPr>
                    </a:p>
                  </a:txBody>
                  <a:tcPr marL="7620" marR="7620" marT="7620" marB="0" anchor="ctr"/>
                </a:tc>
              </a:tr>
              <a:tr h="201500">
                <a:tc>
                  <a:txBody>
                    <a:bodyPr/>
                    <a:lstStyle/>
                    <a:p>
                      <a:pPr algn="ctr" fontAlgn="b"/>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G</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Charged Off</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33.68056</a:t>
                      </a:r>
                      <a:endParaRPr lang="en-IN" sz="1100" b="0" i="0" u="none" strike="noStrike" dirty="0">
                        <a:solidFill>
                          <a:srgbClr val="000000"/>
                        </a:solidFill>
                        <a:effectLst/>
                        <a:latin typeface="Calibri" panose="020F0502020204030204" pitchFamily="34" charset="0"/>
                      </a:endParaRPr>
                    </a:p>
                  </a:txBody>
                  <a:tcPr marL="7620" marR="7620" marT="7620" marB="0" anchor="ctr"/>
                </a:tc>
              </a:tr>
              <a:tr h="181836">
                <a:tc>
                  <a:txBody>
                    <a:bodyPr/>
                    <a:lstStyle/>
                    <a:p>
                      <a:pPr algn="ctr" fontAlgn="b"/>
                      <a:r>
                        <a:rPr lang="en-IN" sz="1100" u="none" strike="noStrike">
                          <a:effectLst/>
                        </a:rPr>
                        <a:t>13</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G</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Fully Paid</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66.31944</a:t>
                      </a:r>
                      <a:endParaRPr lang="en-IN" sz="1100" b="0" i="0" u="none" strike="noStrike">
                        <a:solidFill>
                          <a:srgbClr val="000000"/>
                        </a:solidFill>
                        <a:effectLst/>
                        <a:latin typeface="Calibri" panose="020F0502020204030204" pitchFamily="34" charset="0"/>
                      </a:endParaRPr>
                    </a:p>
                  </a:txBody>
                  <a:tcPr marL="7620" marR="7620" marT="7620" marB="0" anchor="ctr"/>
                </a:tc>
              </a:tr>
              <a:tr h="202725">
                <a:tc>
                  <a:txBody>
                    <a:bodyPr/>
                    <a:lstStyle/>
                    <a:p>
                      <a:pPr algn="ct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F</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Charged Off</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31.8872</a:t>
                      </a:r>
                      <a:endParaRPr lang="en-IN" sz="1100" b="0" i="0" u="none" strike="noStrike">
                        <a:solidFill>
                          <a:srgbClr val="000000"/>
                        </a:solidFill>
                        <a:effectLst/>
                        <a:latin typeface="Calibri" panose="020F0502020204030204" pitchFamily="34" charset="0"/>
                      </a:endParaRPr>
                    </a:p>
                  </a:txBody>
                  <a:tcPr marL="7620" marR="7620" marT="7620" marB="0" anchor="ctr"/>
                </a:tc>
              </a:tr>
              <a:tr h="181836">
                <a:tc>
                  <a:txBody>
                    <a:bodyPr/>
                    <a:lstStyle/>
                    <a:p>
                      <a:pPr algn="ctr" fontAlgn="b"/>
                      <a:r>
                        <a:rPr lang="en-IN" sz="1100" u="none" strike="noStrike">
                          <a:effectLst/>
                        </a:rPr>
                        <a:t>11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F</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Fully Paid</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68.1128</a:t>
                      </a:r>
                      <a:endParaRPr lang="en-IN" sz="1100" b="0" i="0" u="none" strike="noStrike">
                        <a:solidFill>
                          <a:srgbClr val="000000"/>
                        </a:solidFill>
                        <a:effectLst/>
                        <a:latin typeface="Calibri" panose="020F0502020204030204" pitchFamily="34" charset="0"/>
                      </a:endParaRPr>
                    </a:p>
                  </a:txBody>
                  <a:tcPr marL="7620" marR="7620" marT="7620" marB="0" anchor="ctr"/>
                </a:tc>
              </a:tr>
              <a:tr h="208422">
                <a:tc>
                  <a:txBody>
                    <a:bodyPr/>
                    <a:lstStyle/>
                    <a:p>
                      <a:pPr algn="ct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E</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Charged Off</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26.45085</a:t>
                      </a:r>
                      <a:endParaRPr lang="en-IN" sz="1100" b="0" i="0" u="none" strike="noStrike" dirty="0">
                        <a:solidFill>
                          <a:srgbClr val="000000"/>
                        </a:solidFill>
                        <a:effectLst/>
                        <a:latin typeface="Calibri" panose="020F0502020204030204" pitchFamily="34" charset="0"/>
                      </a:endParaRPr>
                    </a:p>
                  </a:txBody>
                  <a:tcPr marL="7620" marR="7620" marT="7620" marB="0" anchor="ctr"/>
                </a:tc>
              </a:tr>
              <a:tr h="181836">
                <a:tc>
                  <a:txBody>
                    <a:bodyPr/>
                    <a:lstStyle/>
                    <a:p>
                      <a:pPr algn="ct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E</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Fully Paid</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73.54915</a:t>
                      </a:r>
                      <a:endParaRPr lang="en-IN" sz="1100" b="0" i="0" u="none" strike="noStrike">
                        <a:solidFill>
                          <a:srgbClr val="000000"/>
                        </a:solidFill>
                        <a:effectLst/>
                        <a:latin typeface="Calibri" panose="020F0502020204030204" pitchFamily="34" charset="0"/>
                      </a:endParaRPr>
                    </a:p>
                  </a:txBody>
                  <a:tcPr marL="7620" marR="7620" marT="7620" marB="0" anchor="ctr"/>
                </a:tc>
              </a:tr>
              <a:tr h="179936">
                <a:tc>
                  <a:txBody>
                    <a:bodyPr/>
                    <a:lstStyle/>
                    <a:p>
                      <a:pPr algn="ct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D</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Charged Off</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21.38247</a:t>
                      </a:r>
                      <a:endParaRPr lang="en-IN" sz="1100" b="0" i="0" u="none" strike="noStrike" dirty="0">
                        <a:solidFill>
                          <a:srgbClr val="000000"/>
                        </a:solidFill>
                        <a:effectLst/>
                        <a:latin typeface="Calibri" panose="020F0502020204030204" pitchFamily="34" charset="0"/>
                      </a:endParaRPr>
                    </a:p>
                  </a:txBody>
                  <a:tcPr marL="7620" marR="7620" marT="7620" marB="0" anchor="ctr"/>
                </a:tc>
              </a:tr>
              <a:tr h="181836">
                <a:tc>
                  <a:txBody>
                    <a:bodyPr/>
                    <a:lstStyle/>
                    <a:p>
                      <a:pPr algn="ct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D</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Fully Paid</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78.61753</a:t>
                      </a:r>
                      <a:endParaRPr lang="en-IN" sz="1100" b="0" i="0" u="none" strike="noStrike" dirty="0">
                        <a:solidFill>
                          <a:srgbClr val="000000"/>
                        </a:solidFill>
                        <a:effectLst/>
                        <a:latin typeface="Calibri" panose="020F0502020204030204" pitchFamily="34" charset="0"/>
                      </a:endParaRPr>
                    </a:p>
                  </a:txBody>
                  <a:tcPr marL="7620" marR="7620" marT="7620" marB="0" anchor="ctr"/>
                </a:tc>
              </a:tr>
              <a:tr h="211270">
                <a:tc>
                  <a:txBody>
                    <a:bodyPr/>
                    <a:lstStyle/>
                    <a:p>
                      <a:pPr algn="ct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C</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Charged Off</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16.59223</a:t>
                      </a:r>
                      <a:endParaRPr lang="en-IN" sz="1100" b="0" i="0" u="none" strike="noStrike" dirty="0">
                        <a:solidFill>
                          <a:srgbClr val="000000"/>
                        </a:solidFill>
                        <a:effectLst/>
                        <a:latin typeface="Calibri" panose="020F0502020204030204" pitchFamily="34" charset="0"/>
                      </a:endParaRPr>
                    </a:p>
                  </a:txBody>
                  <a:tcPr marL="7620" marR="7620" marT="7620" marB="0" anchor="ctr"/>
                </a:tc>
              </a:tr>
              <a:tr h="181836">
                <a:tc>
                  <a:txBody>
                    <a:bodyPr/>
                    <a:lstStyle/>
                    <a:p>
                      <a:pPr algn="ct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C</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Fully Paid</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83.40777</a:t>
                      </a:r>
                      <a:endParaRPr lang="en-IN" sz="1100" b="0" i="0" u="none" strike="noStrike" dirty="0">
                        <a:solidFill>
                          <a:srgbClr val="000000"/>
                        </a:solidFill>
                        <a:effectLst/>
                        <a:latin typeface="Calibri" panose="020F0502020204030204" pitchFamily="34" charset="0"/>
                      </a:endParaRPr>
                    </a:p>
                  </a:txBody>
                  <a:tcPr marL="7620" marR="7620" marT="7620" marB="0" anchor="ctr"/>
                </a:tc>
              </a:tr>
              <a:tr h="211271">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B</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Charged Off</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11.82766</a:t>
                      </a:r>
                      <a:endParaRPr lang="en-IN" sz="1100" b="0" i="0" u="none" strike="noStrike" dirty="0">
                        <a:solidFill>
                          <a:srgbClr val="000000"/>
                        </a:solidFill>
                        <a:effectLst/>
                        <a:latin typeface="Calibri" panose="020F0502020204030204" pitchFamily="34" charset="0"/>
                      </a:endParaRPr>
                    </a:p>
                  </a:txBody>
                  <a:tcPr marL="7620" marR="7620" marT="7620" marB="0" anchor="ctr"/>
                </a:tc>
              </a:tr>
              <a:tr h="181836">
                <a:tc>
                  <a:txBody>
                    <a:bodyPr/>
                    <a:lstStyle/>
                    <a:p>
                      <a:pPr algn="ct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B</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Fully Paid</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88.17234</a:t>
                      </a:r>
                      <a:endParaRPr lang="en-IN" sz="1100" b="0" i="0" u="none" strike="noStrike" dirty="0">
                        <a:solidFill>
                          <a:srgbClr val="000000"/>
                        </a:solidFill>
                        <a:effectLst/>
                        <a:latin typeface="Calibri" panose="020F0502020204030204" pitchFamily="34" charset="0"/>
                      </a:endParaRPr>
                    </a:p>
                  </a:txBody>
                  <a:tcPr marL="7620" marR="7620" marT="7620" marB="0" anchor="ctr"/>
                </a:tc>
              </a:tr>
              <a:tr h="177087">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A</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Charged Off</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5.653253</a:t>
                      </a:r>
                      <a:endParaRPr lang="en-IN" sz="1100" b="0" i="0" u="none" strike="noStrike" dirty="0">
                        <a:solidFill>
                          <a:srgbClr val="000000"/>
                        </a:solidFill>
                        <a:effectLst/>
                        <a:latin typeface="Calibri" panose="020F0502020204030204" pitchFamily="34" charset="0"/>
                      </a:endParaRPr>
                    </a:p>
                  </a:txBody>
                  <a:tcPr marL="7620" marR="7620" marT="7620" marB="0" anchor="ctr"/>
                </a:tc>
              </a:tr>
              <a:tr h="181836">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A</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Fully Paid</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94.34675</a:t>
                      </a:r>
                      <a:endParaRPr lang="en-IN" sz="1100" b="0" i="0" u="none" strike="noStrike" dirty="0">
                        <a:solidFill>
                          <a:srgbClr val="000000"/>
                        </a:solidFill>
                        <a:effectLst/>
                        <a:latin typeface="Calibri" panose="020F0502020204030204" pitchFamily="34" charset="0"/>
                      </a:endParaRPr>
                    </a:p>
                  </a:txBody>
                  <a:tcPr marL="7620" marR="7620" marT="7620" marB="0" anchor="ctr"/>
                </a:tc>
              </a:tr>
            </a:tbl>
          </a:graphicData>
        </a:graphic>
      </p:graphicFrame>
    </p:spTree>
    <p:extLst>
      <p:ext uri="{BB962C8B-B14F-4D97-AF65-F5344CB8AC3E}">
        <p14:creationId xmlns:p14="http://schemas.microsoft.com/office/powerpoint/2010/main" val="2751052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3428" y="1798592"/>
            <a:ext cx="5659898" cy="3773265"/>
          </a:xfrm>
        </p:spPr>
      </p:pic>
      <p:sp>
        <p:nvSpPr>
          <p:cNvPr id="7" name="Title 1"/>
          <p:cNvSpPr>
            <a:spLocks noGrp="1"/>
          </p:cNvSpPr>
          <p:nvPr>
            <p:ph type="title"/>
          </p:nvPr>
        </p:nvSpPr>
        <p:spPr>
          <a:xfrm>
            <a:off x="1136469" y="640080"/>
            <a:ext cx="9313817" cy="856138"/>
          </a:xfrm>
        </p:spPr>
        <p:txBody>
          <a:bodyPr/>
          <a:lstStyle/>
          <a:p>
            <a:pPr algn="ctr"/>
            <a:r>
              <a:rPr lang="en-IN" b="1" dirty="0" smtClean="0"/>
              <a:t> </a:t>
            </a:r>
            <a:r>
              <a:rPr lang="en-IN" sz="2800" dirty="0" smtClean="0"/>
              <a:t>Lending Analysis (Grade </a:t>
            </a:r>
            <a:r>
              <a:rPr lang="en-IN" sz="2800" dirty="0" err="1" smtClean="0"/>
              <a:t>vs</a:t>
            </a:r>
            <a:r>
              <a:rPr lang="en-IN" sz="2800" dirty="0" smtClean="0"/>
              <a:t> Interest rate)</a:t>
            </a:r>
            <a:endParaRPr lang="en-IN" sz="2800" dirty="0"/>
          </a:p>
        </p:txBody>
      </p:sp>
      <p:sp>
        <p:nvSpPr>
          <p:cNvPr id="9" name="TextBox 8"/>
          <p:cNvSpPr txBox="1"/>
          <p:nvPr/>
        </p:nvSpPr>
        <p:spPr>
          <a:xfrm>
            <a:off x="1495515" y="5648769"/>
            <a:ext cx="9142779" cy="646331"/>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We can see from the plot that interest rate on the Grade A loans are very less compared and it gradually increases the grade of the loan degrades.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87397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419</TotalTime>
  <Words>729</Words>
  <Application>Microsoft Office PowerPoint</Application>
  <PresentationFormat>Widescreen</PresentationFormat>
  <Paragraphs>143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Office Theme</vt:lpstr>
      <vt:lpstr>LENDING CLUB CASE STUDY</vt:lpstr>
      <vt:lpstr>Lending Club Case Study</vt:lpstr>
      <vt:lpstr>Problem Solving Methodology</vt:lpstr>
      <vt:lpstr>Correlation Analysis</vt:lpstr>
      <vt:lpstr> Lending Analysis (Purpose vs Default rate)</vt:lpstr>
      <vt:lpstr> Lending Analysis (Purpose vs Default rate)</vt:lpstr>
      <vt:lpstr> Lending Analysis (Term vs Default)</vt:lpstr>
      <vt:lpstr> Lending Analysis (Grade vs Default rate)</vt:lpstr>
      <vt:lpstr> Lending Analysis (Grade vs Interest rate)</vt:lpstr>
      <vt:lpstr> Lending Analysis (Home ownership vs Default rate)</vt:lpstr>
      <vt:lpstr> Lending Analysis (Employee experience vs Default rate)</vt:lpstr>
      <vt:lpstr> Lending Analysis (Income classification vs Interest rate)</vt:lpstr>
      <vt:lpstr> 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Abhishek Maurya</cp:lastModifiedBy>
  <cp:revision>42</cp:revision>
  <dcterms:created xsi:type="dcterms:W3CDTF">2016-06-09T08:16:28Z</dcterms:created>
  <dcterms:modified xsi:type="dcterms:W3CDTF">2020-03-23T12:55:30Z</dcterms:modified>
</cp:coreProperties>
</file>