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61" r:id="rId4"/>
    <p:sldId id="260" r:id="rId5"/>
    <p:sldId id="265" r:id="rId6"/>
    <p:sldId id="263" r:id="rId7"/>
    <p:sldId id="262" r:id="rId8"/>
    <p:sldId id="264" r:id="rId9"/>
    <p:sldId id="266" r:id="rId10"/>
    <p:sldId id="269" r:id="rId11"/>
    <p:sldId id="270" r:id="rId12"/>
    <p:sldId id="272" r:id="rId13"/>
    <p:sldId id="267" r:id="rId14"/>
    <p:sldId id="271" r:id="rId15"/>
    <p:sldId id="268" r:id="rId16"/>
    <p:sldId id="273" r:id="rId17"/>
    <p:sldId id="258" r:id="rId18"/>
    <p:sldId id="259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9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27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1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5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310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35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03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6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4f88bd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4f88bd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0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5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4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81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36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12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cockpit.hanatrial.ondemand.com/trial/#/globalaccount/5c32bf8a-6a12-49cf-8ae2-6f6552e38cab/subaccount/2c181a01-b264-44ae-a54c-a376419ea299/org/35f59fa6-ad86-4e57-86db-2cde9de7db94/space/0349f68f-a16b-4154-9200-a445b7e391b8/applica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d-generator-hospital.cfapps.us10.hana.ondemand.com/predict?img=" TargetMode="External"/><Relationship Id="rId5" Type="http://schemas.openxmlformats.org/officeDocument/2006/relationships/hyperlink" Target="https://cad-predictor.cfapps.us10.hana.ondemand.com/result" TargetMode="External"/><Relationship Id="rId4" Type="http://schemas.openxmlformats.org/officeDocument/2006/relationships/hyperlink" Target="https://cad-generator.cfapps.us10.hana.ondemand.com/predict?img=negative_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72000" y="1624693"/>
            <a:ext cx="4113400" cy="173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Stenosis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Classifier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MQTT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Samuel Armbrust Freitas</a:t>
            </a:r>
            <a:endParaRPr sz="16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15084-2A2A-1D46-B94E-817E9122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8888"/>
            <a:ext cx="8520600" cy="572700"/>
          </a:xfrm>
        </p:spPr>
        <p:txBody>
          <a:bodyPr/>
          <a:lstStyle/>
          <a:p>
            <a:pPr algn="ctr"/>
            <a:r>
              <a:rPr lang="pt-BR" sz="2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Programa de Pós Graduação em Computação Aplicada (PPGCA)</a:t>
            </a:r>
            <a:br>
              <a:rPr lang="pt-BR" sz="20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>
                <a:solidFill>
                  <a:srgbClr val="20409A"/>
                </a:solidFill>
                <a:hlinkClick r:id="rId4"/>
              </a:rPr>
              <a:t>SAP BTP</a:t>
            </a:r>
            <a:endParaRPr lang="en-BR" dirty="0">
              <a:solidFill>
                <a:srgbClr val="20409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1897F-E45A-1B4F-AC94-F09BF6D88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961" y="820228"/>
            <a:ext cx="4906078" cy="33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2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updated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- TAM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>
              <a:solidFill>
                <a:srgbClr val="20409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CFFDC-4C36-074A-9999-3DB528408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253" y="1572817"/>
            <a:ext cx="5485493" cy="25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updated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]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- TAM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>
              <a:solidFill>
                <a:srgbClr val="20409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E0E8F-3492-774B-8B67-D97ED9E18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768" y="1527628"/>
            <a:ext cx="5652463" cy="26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0409A"/>
                </a:solidFill>
                <a:hlinkClick r:id="rId4"/>
              </a:rPr>
              <a:t>https://cad-generator.cfapps.us10.hana.ondemand.com/predict?img=</a:t>
            </a:r>
          </a:p>
          <a:p>
            <a:pPr marL="842400"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20409A"/>
                </a:solidFill>
              </a:rPr>
              <a:t>negative_x</a:t>
            </a:r>
            <a:endParaRPr lang="en-US" dirty="0">
              <a:solidFill>
                <a:srgbClr val="20409A"/>
              </a:solidFill>
            </a:endParaRPr>
          </a:p>
          <a:p>
            <a:pPr marL="842400" lvl="1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20409A"/>
                </a:solidFill>
              </a:rPr>
              <a:t>positive_x</a:t>
            </a:r>
            <a:endParaRPr lang="en-US" dirty="0">
              <a:solidFill>
                <a:srgbClr val="20409A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rgbClr val="20409A"/>
              </a:solidFill>
            </a:endParaRPr>
          </a:p>
          <a:p>
            <a:r>
              <a:rPr lang="en-US" dirty="0">
                <a:solidFill>
                  <a:srgbClr val="20409A"/>
                </a:solidFill>
                <a:hlinkClick r:id="rId5"/>
              </a:rPr>
              <a:t>https://cad-predictor.cfapps.us10.hana.ondemand.com/result</a:t>
            </a:r>
            <a:r>
              <a:rPr lang="en-US" dirty="0">
                <a:solidFill>
                  <a:srgbClr val="20409A"/>
                </a:solidFill>
              </a:rPr>
              <a:t> </a:t>
            </a:r>
          </a:p>
          <a:p>
            <a:endParaRPr lang="en-US" dirty="0">
              <a:solidFill>
                <a:srgbClr val="20409A"/>
              </a:solidFill>
            </a:endParaRPr>
          </a:p>
          <a:p>
            <a:r>
              <a:rPr lang="en-US" dirty="0">
                <a:solidFill>
                  <a:srgbClr val="20409A"/>
                </a:solidFill>
              </a:rPr>
              <a:t>Additional instance: </a:t>
            </a:r>
            <a:r>
              <a:rPr lang="en-US" dirty="0">
                <a:solidFill>
                  <a:srgbClr val="20409A"/>
                </a:solidFill>
                <a:hlinkClick r:id="rId6"/>
              </a:rPr>
              <a:t>https://cad-generator-hospital.cfapps.us10.hana.ondemand.com/predict?img=</a:t>
            </a:r>
            <a:endParaRPr lang="en-US" dirty="0">
              <a:solidFill>
                <a:srgbClr val="20409A"/>
              </a:solidFill>
            </a:endParaRPr>
          </a:p>
          <a:p>
            <a:endParaRPr lang="en-US" dirty="0">
              <a:solidFill>
                <a:srgbClr val="20409A"/>
              </a:solidFill>
            </a:endParaRPr>
          </a:p>
          <a:p>
            <a:r>
              <a:rPr lang="en-US" sz="1600" dirty="0">
                <a:solidFill>
                  <a:srgbClr val="20409A"/>
                </a:solidFill>
              </a:rPr>
              <a:t>Do not forget to be logging the cad-predictor to avoid memory overflow :)  </a:t>
            </a:r>
            <a:endParaRPr lang="en-BR" sz="1600" dirty="0">
              <a:solidFill>
                <a:srgbClr val="2040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9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>
              <a:solidFill>
                <a:srgbClr val="20409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46E10-3898-D24C-B638-EEE05BD00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64" y="1062475"/>
            <a:ext cx="4216400" cy="283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D182F-DA32-F44F-A425-270ED7202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885" y="1688449"/>
            <a:ext cx="4705551" cy="3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>
              <a:solidFill>
                <a:srgbClr val="20409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2F127-73C0-7A40-A717-4606E2975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3" y="1017724"/>
            <a:ext cx="4466950" cy="3000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99DFB-5932-2146-AD57-464069FD3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086" y="1630628"/>
            <a:ext cx="4660350" cy="31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>
                <a:solidFill>
                  <a:srgbClr val="20409A"/>
                </a:solidFill>
              </a:rPr>
              <a:t>MQTT with python</a:t>
            </a:r>
          </a:p>
          <a:p>
            <a:r>
              <a:rPr lang="en-BR" dirty="0">
                <a:solidFill>
                  <a:srgbClr val="20409A"/>
                </a:solidFill>
              </a:rPr>
              <a:t>Python with Cloud foundry</a:t>
            </a:r>
          </a:p>
          <a:p>
            <a:r>
              <a:rPr lang="en-BR" dirty="0">
                <a:solidFill>
                  <a:srgbClr val="20409A"/>
                </a:solidFill>
              </a:rPr>
              <a:t>Cloud foundry with Keras</a:t>
            </a:r>
          </a:p>
          <a:p>
            <a:r>
              <a:rPr lang="en-BR" dirty="0">
                <a:solidFill>
                  <a:srgbClr val="20409A"/>
                </a:solidFill>
              </a:rPr>
              <a:t>Keras with its updates </a:t>
            </a:r>
            <a:r>
              <a:rPr lang="en-BR" dirty="0">
                <a:solidFill>
                  <a:srgbClr val="20409A"/>
                </a:solidFill>
                <a:sym typeface="Wingdings" pitchFamily="2" charset="2"/>
              </a:rPr>
              <a:t> </a:t>
            </a:r>
          </a:p>
          <a:p>
            <a:r>
              <a:rPr lang="en-BR" dirty="0">
                <a:solidFill>
                  <a:srgbClr val="20409A"/>
                </a:solidFill>
                <a:sym typeface="Wingdings" pitchFamily="2" charset="2"/>
              </a:rPr>
              <a:t>Trial environment memory limitation</a:t>
            </a:r>
          </a:p>
          <a:p>
            <a:r>
              <a:rPr lang="en-BR" dirty="0">
                <a:solidFill>
                  <a:srgbClr val="20409A"/>
                </a:solidFill>
                <a:sym typeface="Wingdings" pitchFamily="2" charset="2"/>
              </a:rPr>
              <a:t>Simplification to proof the concept</a:t>
            </a:r>
            <a:endParaRPr lang="en-BR" dirty="0">
              <a:solidFill>
                <a:srgbClr val="2040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5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>
                <a:solidFill>
                  <a:srgbClr val="20409A"/>
                </a:solidFill>
              </a:rPr>
              <a:t>Apply an IoT technique in our coronary artery disease (CAD) context visually detectable via a stenosis</a:t>
            </a:r>
          </a:p>
          <a:p>
            <a:endParaRPr lang="en-BR" dirty="0">
              <a:solidFill>
                <a:srgbClr val="20409A"/>
              </a:solidFill>
            </a:endParaRPr>
          </a:p>
          <a:p>
            <a:r>
              <a:rPr lang="en-BR" dirty="0">
                <a:solidFill>
                  <a:srgbClr val="20409A"/>
                </a:solidFill>
              </a:rPr>
              <a:t>Provide an application to classify coronary artery stenosis using a lightweight, publish-subscribe network protocol.</a:t>
            </a:r>
          </a:p>
          <a:p>
            <a:endParaRPr lang="en-BR" dirty="0">
              <a:solidFill>
                <a:srgbClr val="20409A"/>
              </a:solidFill>
            </a:endParaRPr>
          </a:p>
          <a:p>
            <a:r>
              <a:rPr lang="en-BR" dirty="0">
                <a:solidFill>
                  <a:srgbClr val="20409A"/>
                </a:solidFill>
              </a:rPr>
              <a:t>Allow the use of our trained model for classify coronary arteries using a distributed system architecture via an API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Proposal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0409A"/>
                </a:solidFill>
              </a:rPr>
              <a:t>Create a mock application to publish messages (</a:t>
            </a:r>
            <a:r>
              <a:rPr lang="en-US" b="1" dirty="0">
                <a:solidFill>
                  <a:srgbClr val="20409A"/>
                </a:solidFill>
              </a:rPr>
              <a:t>CAD MQTT generator</a:t>
            </a:r>
            <a:r>
              <a:rPr lang="en-US" dirty="0">
                <a:solidFill>
                  <a:srgbClr val="20409A"/>
                </a:solidFill>
              </a:rPr>
              <a:t>)</a:t>
            </a:r>
          </a:p>
          <a:p>
            <a:endParaRPr lang="en-US" dirty="0">
              <a:solidFill>
                <a:srgbClr val="20409A"/>
              </a:solidFill>
            </a:endParaRPr>
          </a:p>
          <a:p>
            <a:r>
              <a:rPr lang="en-US" dirty="0">
                <a:solidFill>
                  <a:srgbClr val="20409A"/>
                </a:solidFill>
              </a:rPr>
              <a:t>A MQTT broker application to allow the communication (</a:t>
            </a:r>
            <a:r>
              <a:rPr lang="en-US" b="1" dirty="0">
                <a:solidFill>
                  <a:srgbClr val="20409A"/>
                </a:solidFill>
              </a:rPr>
              <a:t>MQTT Broker</a:t>
            </a:r>
            <a:r>
              <a:rPr lang="en-US" dirty="0">
                <a:solidFill>
                  <a:srgbClr val="20409A"/>
                </a:solidFill>
              </a:rPr>
              <a:t>) </a:t>
            </a:r>
          </a:p>
          <a:p>
            <a:endParaRPr lang="en-US" dirty="0">
              <a:solidFill>
                <a:srgbClr val="20409A"/>
              </a:solidFill>
            </a:endParaRPr>
          </a:p>
          <a:p>
            <a:r>
              <a:rPr lang="en-US" dirty="0">
                <a:solidFill>
                  <a:srgbClr val="20409A"/>
                </a:solidFill>
              </a:rPr>
              <a:t>A application running a model trained for CAD classification (</a:t>
            </a:r>
            <a:r>
              <a:rPr lang="en-US" b="1" dirty="0">
                <a:solidFill>
                  <a:srgbClr val="20409A"/>
                </a:solidFill>
              </a:rPr>
              <a:t>CAD classifier</a:t>
            </a:r>
            <a:r>
              <a:rPr lang="en-US" dirty="0">
                <a:solidFill>
                  <a:srgbClr val="20409A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08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>
                <a:solidFill>
                  <a:srgbClr val="20409A"/>
                </a:solidFill>
              </a:rPr>
              <a:t>Python and Mosquitto-based applications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1F17F4-3A73-7446-AE94-027287620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975" y="2372624"/>
            <a:ext cx="2637064" cy="6226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A5A4A9-2D40-8547-8D12-91AE92C2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64" y="2110718"/>
            <a:ext cx="1146452" cy="114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7DE52B-B00C-5847-A4E9-11D2B040C6A1}"/>
              </a:ext>
            </a:extLst>
          </p:cNvPr>
          <p:cNvCxnSpPr/>
          <p:nvPr/>
        </p:nvCxnSpPr>
        <p:spPr>
          <a:xfrm>
            <a:off x="2881993" y="2683944"/>
            <a:ext cx="106952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s of Keras - JapaneseClass.jp">
            <a:extLst>
              <a:ext uri="{FF2B5EF4-FFF2-40B4-BE49-F238E27FC236}">
                <a16:creationId xmlns:a16="http://schemas.microsoft.com/office/drawing/2014/main" id="{19A5A31E-DB11-C34E-99CD-1B949E0BA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9" b="29365"/>
          <a:stretch/>
        </p:blipFill>
        <p:spPr bwMode="auto">
          <a:xfrm>
            <a:off x="1208314" y="3412942"/>
            <a:ext cx="1877786" cy="59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 Mosquitto MQTT Server in Cloud - Building a ...">
            <a:extLst>
              <a:ext uri="{FF2B5EF4-FFF2-40B4-BE49-F238E27FC236}">
                <a16:creationId xmlns:a16="http://schemas.microsoft.com/office/drawing/2014/main" id="{DDAF9CEE-489F-F942-92A2-18A87467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14" y="3146246"/>
            <a:ext cx="881975" cy="86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33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- TAM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>
              <a:solidFill>
                <a:srgbClr val="20409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407DC-969E-6146-8E0F-CAEC88A05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69" b="9599"/>
          <a:stretch/>
        </p:blipFill>
        <p:spPr>
          <a:xfrm>
            <a:off x="1505403" y="1462749"/>
            <a:ext cx="6133193" cy="26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Responsibilities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400" b="1" dirty="0">
                <a:solidFill>
                  <a:srgbClr val="20409A"/>
                </a:solidFill>
              </a:rPr>
              <a:t>CAD generator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0409A"/>
                </a:solidFill>
              </a:rPr>
              <a:t>Python application</a:t>
            </a:r>
          </a:p>
          <a:p>
            <a:r>
              <a:rPr lang="en-US" dirty="0">
                <a:solidFill>
                  <a:srgbClr val="20409A"/>
                </a:solidFill>
              </a:rPr>
              <a:t>Transforming images into arrays encoded base64</a:t>
            </a:r>
          </a:p>
          <a:p>
            <a:r>
              <a:rPr lang="en-US" dirty="0">
                <a:solidFill>
                  <a:srgbClr val="20409A"/>
                </a:solidFill>
              </a:rPr>
              <a:t>Subscribed to cad-predict/# topic</a:t>
            </a:r>
          </a:p>
          <a:p>
            <a:r>
              <a:rPr lang="en-US" dirty="0">
                <a:solidFill>
                  <a:srgbClr val="20409A"/>
                </a:solidFill>
              </a:rPr>
              <a:t>Send the encoded image to the topic</a:t>
            </a:r>
          </a:p>
          <a:p>
            <a:r>
              <a:rPr lang="en-US" dirty="0">
                <a:solidFill>
                  <a:srgbClr val="20409A"/>
                </a:solidFill>
              </a:rPr>
              <a:t>---- we can have different hospitals to </a:t>
            </a:r>
            <a:r>
              <a:rPr lang="en-US">
                <a:solidFill>
                  <a:srgbClr val="20409A"/>
                </a:solidFill>
              </a:rPr>
              <a:t>generate input</a:t>
            </a:r>
            <a:endParaRPr lang="en-US" dirty="0">
              <a:solidFill>
                <a:srgbClr val="20409A"/>
              </a:solidFill>
            </a:endParaRPr>
          </a:p>
          <a:p>
            <a:r>
              <a:rPr lang="en-US" dirty="0">
                <a:solidFill>
                  <a:srgbClr val="20409A"/>
                </a:solidFill>
              </a:rPr>
              <a:t>Protocol = MQTT</a:t>
            </a:r>
          </a:p>
        </p:txBody>
      </p:sp>
    </p:spTree>
    <p:extLst>
      <p:ext uri="{BB962C8B-B14F-4D97-AF65-F5344CB8AC3E}">
        <p14:creationId xmlns:p14="http://schemas.microsoft.com/office/powerpoint/2010/main" val="10354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Responsibilities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400" b="1" dirty="0">
                <a:solidFill>
                  <a:srgbClr val="20409A"/>
                </a:solidFill>
              </a:rPr>
              <a:t>MQTT Broker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0409A"/>
                </a:solidFill>
              </a:rPr>
              <a:t>HiveMQ</a:t>
            </a:r>
            <a:r>
              <a:rPr lang="en-US" dirty="0">
                <a:solidFill>
                  <a:srgbClr val="20409A"/>
                </a:solidFill>
              </a:rPr>
              <a:t> is a cloud-based </a:t>
            </a:r>
            <a:r>
              <a:rPr lang="en-US" dirty="0" err="1">
                <a:solidFill>
                  <a:srgbClr val="20409A"/>
                </a:solidFill>
              </a:rPr>
              <a:t>Mosquitto</a:t>
            </a:r>
            <a:r>
              <a:rPr lang="en-US" dirty="0">
                <a:solidFill>
                  <a:srgbClr val="20409A"/>
                </a:solidFill>
              </a:rPr>
              <a:t> broker</a:t>
            </a:r>
          </a:p>
          <a:p>
            <a:r>
              <a:rPr lang="en-US" dirty="0">
                <a:solidFill>
                  <a:srgbClr val="20409A"/>
                </a:solidFill>
              </a:rPr>
              <a:t>Free plan available</a:t>
            </a:r>
          </a:p>
          <a:p>
            <a:r>
              <a:rPr lang="en-US" dirty="0">
                <a:solidFill>
                  <a:srgbClr val="20409A"/>
                </a:solidFill>
              </a:rPr>
              <a:t>Well-designed User Interface</a:t>
            </a:r>
          </a:p>
          <a:p>
            <a:endParaRPr lang="en-US" dirty="0">
              <a:solidFill>
                <a:srgbClr val="20409A"/>
              </a:solidFill>
            </a:endParaRPr>
          </a:p>
          <a:p>
            <a:r>
              <a:rPr lang="en-US" dirty="0">
                <a:solidFill>
                  <a:srgbClr val="20409A"/>
                </a:solidFill>
              </a:rPr>
              <a:t>Act as a Broker</a:t>
            </a:r>
          </a:p>
          <a:p>
            <a:r>
              <a:rPr lang="en-US" dirty="0">
                <a:solidFill>
                  <a:srgbClr val="20409A"/>
                </a:solidFill>
              </a:rPr>
              <a:t>Receive message</a:t>
            </a:r>
          </a:p>
          <a:p>
            <a:r>
              <a:rPr lang="en-US" dirty="0">
                <a:solidFill>
                  <a:srgbClr val="20409A"/>
                </a:solidFill>
              </a:rPr>
              <a:t>Make it available in the respective queue</a:t>
            </a:r>
          </a:p>
          <a:p>
            <a:endParaRPr lang="en-US" dirty="0">
              <a:solidFill>
                <a:srgbClr val="20409A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4238C2-A6D0-984F-8AF4-8EB40A4C8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2113926"/>
            <a:ext cx="3878036" cy="9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3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Responsibilities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400" b="1" dirty="0">
                <a:solidFill>
                  <a:srgbClr val="20409A"/>
                </a:solidFill>
              </a:rPr>
              <a:t>CAD classifier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0409A"/>
                </a:solidFill>
              </a:rPr>
              <a:t>Python application</a:t>
            </a:r>
          </a:p>
          <a:p>
            <a:r>
              <a:rPr lang="en-US" dirty="0">
                <a:solidFill>
                  <a:srgbClr val="20409A"/>
                </a:solidFill>
              </a:rPr>
              <a:t>Storing a model.h5 for CAD classification</a:t>
            </a:r>
          </a:p>
          <a:p>
            <a:r>
              <a:rPr lang="en-US" dirty="0">
                <a:solidFill>
                  <a:srgbClr val="20409A"/>
                </a:solidFill>
              </a:rPr>
              <a:t>Subscribe to cad-predict/#</a:t>
            </a:r>
          </a:p>
          <a:p>
            <a:r>
              <a:rPr lang="en-US" dirty="0">
                <a:solidFill>
                  <a:srgbClr val="20409A"/>
                </a:solidFill>
              </a:rPr>
              <a:t>Decode the image in base64</a:t>
            </a:r>
          </a:p>
          <a:p>
            <a:r>
              <a:rPr lang="en-US" dirty="0">
                <a:solidFill>
                  <a:srgbClr val="20409A"/>
                </a:solidFill>
              </a:rPr>
              <a:t>Predict and show the prediction result</a:t>
            </a:r>
          </a:p>
          <a:p>
            <a:r>
              <a:rPr lang="en-US" dirty="0">
                <a:solidFill>
                  <a:srgbClr val="20409A"/>
                </a:solidFill>
              </a:rPr>
              <a:t>Protocol = MQTT</a:t>
            </a:r>
          </a:p>
        </p:txBody>
      </p:sp>
    </p:spTree>
    <p:extLst>
      <p:ext uri="{BB962C8B-B14F-4D97-AF65-F5344CB8AC3E}">
        <p14:creationId xmlns:p14="http://schemas.microsoft.com/office/powerpoint/2010/main" val="96387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ECC7-5220-EE4A-9C53-201A7383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Expected</a:t>
            </a:r>
            <a:endParaRPr lang="en-BR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107D-06BC-664E-A709-91060C0EB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>
                <a:solidFill>
                  <a:srgbClr val="20409A"/>
                </a:solidFill>
              </a:rPr>
              <a:t>Present an end-to-end process to predict CAD</a:t>
            </a:r>
          </a:p>
          <a:p>
            <a:r>
              <a:rPr lang="en-BR" dirty="0">
                <a:solidFill>
                  <a:srgbClr val="20409A"/>
                </a:solidFill>
              </a:rPr>
              <a:t>Use of MQTT as a lightweight communication protocol (PoC)</a:t>
            </a:r>
          </a:p>
          <a:p>
            <a:r>
              <a:rPr lang="en-BR" dirty="0">
                <a:solidFill>
                  <a:srgbClr val="20409A"/>
                </a:solidFill>
              </a:rPr>
              <a:t>Test the use of python as a distribution application to predict CAD</a:t>
            </a:r>
          </a:p>
          <a:p>
            <a:endParaRPr lang="en-BR" dirty="0">
              <a:solidFill>
                <a:srgbClr val="2040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464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366</Words>
  <Application>Microsoft Macintosh PowerPoint</Application>
  <PresentationFormat>On-screen Show (16:9)</PresentationFormat>
  <Paragraphs>68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Simple Light</vt:lpstr>
      <vt:lpstr>Programa de Pós Graduação em Computação Aplicada (PPGCA) </vt:lpstr>
      <vt:lpstr>Objective</vt:lpstr>
      <vt:lpstr>Proposal</vt:lpstr>
      <vt:lpstr>Architecture</vt:lpstr>
      <vt:lpstr>Architecture - TAM</vt:lpstr>
      <vt:lpstr>Responsibilities – CAD generator</vt:lpstr>
      <vt:lpstr>Responsibilities – MQTT Broker</vt:lpstr>
      <vt:lpstr>Responsibilities – CAD classifier</vt:lpstr>
      <vt:lpstr>Expected</vt:lpstr>
      <vt:lpstr>Results</vt:lpstr>
      <vt:lpstr>[updated] Architecture - TAM</vt:lpstr>
      <vt:lpstr>[updated] Architecture - TAM</vt:lpstr>
      <vt:lpstr>Results</vt:lpstr>
      <vt:lpstr>Results</vt:lpstr>
      <vt:lpstr>Results</vt:lpstr>
      <vt:lpstr>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Armbrust, Samuel</cp:lastModifiedBy>
  <cp:revision>9</cp:revision>
  <dcterms:modified xsi:type="dcterms:W3CDTF">2022-06-14T00:04:18Z</dcterms:modified>
</cp:coreProperties>
</file>