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75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0" d="100"/>
          <a:sy n="120" d="100"/>
        </p:scale>
        <p:origin x="20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Case Study – </a:t>
            </a:r>
            <a:r>
              <a:rPr lang="en-CA" dirty="0" err="1"/>
              <a:t>PyUnit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Focus: </a:t>
            </a:r>
            <a:endParaRPr lang="en-CA" dirty="0"/>
          </a:p>
          <a:p>
            <a:r>
              <a:rPr dirty="0"/>
              <a:t>Unit Testing</a:t>
            </a:r>
            <a:r>
              <a:rPr lang="en-CA" dirty="0"/>
              <a:t> using </a:t>
            </a:r>
            <a:r>
              <a:rPr lang="en-CA" dirty="0" err="1"/>
              <a:t>PyUnit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052EE-B629-54A6-13FB-BD1589E98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8F71-ACC9-19D6-7A0A-37D2663A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34C7-0B34-831D-7A81-CD60D552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 that we have Git installed, we can "clone the repo" </a:t>
            </a:r>
          </a:p>
          <a:p>
            <a:r>
              <a:rPr lang="en-US" dirty="0"/>
              <a:t>That means: download a copy of the code to my computer </a:t>
            </a:r>
          </a:p>
          <a:p>
            <a:r>
              <a:rPr lang="en-US" dirty="0"/>
              <a:t>What does the repo look like?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armcnty</a:t>
            </a:r>
            <a:r>
              <a:rPr lang="en-US" dirty="0"/>
              <a:t>/COMP2663 </a:t>
            </a:r>
          </a:p>
          <a:p>
            <a:pPr lvl="1"/>
            <a:r>
              <a:rPr lang="en-US" dirty="0"/>
              <a:t>There are two (or more!) ways to do this: </a:t>
            </a:r>
          </a:p>
          <a:p>
            <a:pPr lvl="1"/>
            <a:r>
              <a:rPr lang="en-US" dirty="0"/>
              <a:t>If you prefer the command prompt... see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58419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3838-BDE7-B140-8CC8-CA1D382C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– Cloning the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54A4A-E928-291F-81D5-D9A229714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command line, you can execute the following: </a:t>
            </a:r>
          </a:p>
          <a:p>
            <a:pPr marL="0" indent="0">
              <a:buNone/>
            </a:pPr>
            <a:endParaRPr lang="en-US" sz="2000" dirty="0">
              <a:latin typeface="Aptos Mono" panose="020F0502020204030204" pitchFamily="34" charset="0"/>
              <a:cs typeface="Aptos Mono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ptos Mono" panose="020F0502020204030204" pitchFamily="34" charset="0"/>
                <a:cs typeface="Aptos Mono" panose="020F0502020204030204" pitchFamily="34" charset="0"/>
              </a:rPr>
              <a:t>git clone https://github.com/armcnty/COMP2663</a:t>
            </a:r>
          </a:p>
          <a:p>
            <a:pPr marL="0" indent="0">
              <a:buNone/>
            </a:pPr>
            <a:r>
              <a:rPr lang="en-US" sz="2000" dirty="0">
                <a:latin typeface="Aptos Mono" panose="020F0502020204030204" pitchFamily="34" charset="0"/>
                <a:cs typeface="Aptos Mono" panose="020F0502020204030204" pitchFamily="34" charset="0"/>
              </a:rPr>
              <a:t> </a:t>
            </a:r>
          </a:p>
          <a:p>
            <a:r>
              <a:rPr lang="en-US" dirty="0"/>
              <a:t>You’ll now have a new COMP2663 folder with all the necessary code and distribution material that I have chosen to share in this repository.</a:t>
            </a:r>
          </a:p>
        </p:txBody>
      </p:sp>
    </p:spTree>
    <p:extLst>
      <p:ext uri="{BB962C8B-B14F-4D97-AF65-F5344CB8AC3E}">
        <p14:creationId xmlns:p14="http://schemas.microsoft.com/office/powerpoint/2010/main" val="217692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F701CD86-DBAE-064C-EA42-C4713BCC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8897"/>
            <a:ext cx="8632641" cy="457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3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517897"/>
            <a:ext cx="8333796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768" y="922644"/>
            <a:ext cx="3780214" cy="1169585"/>
          </a:xfrm>
        </p:spPr>
        <p:txBody>
          <a:bodyPr anchor="b">
            <a:normAutofit/>
          </a:bodyPr>
          <a:lstStyle/>
          <a:p>
            <a:r>
              <a:rPr lang="en-CA" sz="3500"/>
              <a:t>Introduction to PyUnit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1785" y="2263365"/>
            <a:ext cx="37033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786" y="2508105"/>
            <a:ext cx="3780214" cy="363249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CA" sz="1700">
                <a:effectLst/>
                <a:latin typeface=".AppleSystemUIFont"/>
              </a:rPr>
              <a:t>PyUnit is the Python standard library module for unit testing, also known as the </a:t>
            </a:r>
            <a:r>
              <a:rPr lang="en-CA" sz="1700">
                <a:effectLst/>
                <a:latin typeface="Andale Mono" panose="020B0509000000000004" pitchFamily="49" charset="0"/>
              </a:rPr>
              <a:t>unittest</a:t>
            </a:r>
            <a:r>
              <a:rPr lang="en-CA" sz="1700">
                <a:effectLst/>
                <a:latin typeface=".AppleSystemUIFont"/>
              </a:rPr>
              <a:t> module.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CA" sz="1700">
                <a:effectLst/>
                <a:latin typeface=".AppleSystemUIFont"/>
              </a:rPr>
              <a:t>Inspired by JUnit (Java) and part of the xUnit family of testing frameworks.</a:t>
            </a:r>
          </a:p>
          <a:p>
            <a:pPr>
              <a:lnSpc>
                <a:spcPct val="90000"/>
              </a:lnSpc>
            </a:pPr>
            <a:r>
              <a:rPr lang="en-CA" sz="1700" u="sng">
                <a:effectLst/>
                <a:latin typeface=".AppleSystemUIFont"/>
              </a:rPr>
              <a:t>Built into Python</a:t>
            </a:r>
            <a:r>
              <a:rPr lang="en-CA" sz="1700">
                <a:effectLst/>
                <a:latin typeface=".AppleSystemUIFont"/>
              </a:rPr>
              <a:t>, so no external dependencies are required.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CA" sz="1700">
                <a:effectLst/>
                <a:latin typeface=".AppleSystemUIFont"/>
              </a:rPr>
              <a:t>Provides a structured way to write and execute test cases.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CA" sz="1700">
                <a:effectLst/>
                <a:latin typeface=".AppleSystemUIFont"/>
              </a:rPr>
              <a:t>Supports test automation, setup/teardown processes, and comprehensive reporting.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endParaRPr lang="en-CA" sz="1700">
              <a:effectLst/>
              <a:latin typeface=".AppleSystemUIFont"/>
            </a:endParaRPr>
          </a:p>
        </p:txBody>
      </p:sp>
      <p:pic>
        <p:nvPicPr>
          <p:cNvPr id="1026" name="Picture 2" descr="10 Best Python Testing Frameworks To Look For In 2024 | LambdaTest">
            <a:extLst>
              <a:ext uri="{FF2B5EF4-FFF2-40B4-BE49-F238E27FC236}">
                <a16:creationId xmlns:a16="http://schemas.microsoft.com/office/drawing/2014/main" id="{D3715318-850D-B62F-6C88-A83272D19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7" r="14892"/>
          <a:stretch/>
        </p:blipFill>
        <p:spPr bwMode="auto">
          <a:xfrm>
            <a:off x="5994570" y="774285"/>
            <a:ext cx="1722700" cy="258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ogo for a company&#10;&#10;Description automatically generated">
            <a:extLst>
              <a:ext uri="{FF2B5EF4-FFF2-40B4-BE49-F238E27FC236}">
                <a16:creationId xmlns:a16="http://schemas.microsoft.com/office/drawing/2014/main" id="{1591288C-B11C-C2EC-B30F-6A09D979C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00" y="3985093"/>
            <a:ext cx="3291840" cy="17611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848CA-EBFD-BD54-F2AF-773A9E85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 b="0" i="0">
                <a:effectLst/>
                <a:latin typeface="Segoe UI" panose="020B0502040204020203" pitchFamily="34" charset="0"/>
              </a:rPr>
              <a:t>Introduction to PyUnit</a:t>
            </a:r>
            <a:endParaRPr lang="en-US" sz="4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65B0-E67D-DD1A-4EF8-B9615A84A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 rtl="0" fontAlgn="base"/>
            <a:r>
              <a:rPr lang="en-US" sz="2100" b="0" i="0">
                <a:effectLst/>
                <a:latin typeface="Segoe UI" panose="020B0502040204020203" pitchFamily="34" charset="0"/>
              </a:rPr>
              <a:t>What is Unit Testing?</a:t>
            </a:r>
          </a:p>
          <a:p>
            <a:pPr fontAlgn="base"/>
            <a:r>
              <a:rPr lang="en-US" sz="2100" b="0" i="0">
                <a:effectLst/>
                <a:latin typeface="Segoe UI" panose="020B0502040204020203" pitchFamily="34" charset="0"/>
              </a:rPr>
              <a:t>Importance of Automated Testing.</a:t>
            </a:r>
          </a:p>
          <a:p>
            <a:pPr fontAlgn="base"/>
            <a:r>
              <a:rPr lang="en-US" sz="2100" b="0" i="0">
                <a:effectLst/>
                <a:latin typeface="Segoe UI" panose="020B0502040204020203" pitchFamily="34" charset="0"/>
              </a:rPr>
              <a:t>PyUnit: Python’s Built-in unittest Framework.</a:t>
            </a:r>
          </a:p>
          <a:p>
            <a:pPr fontAlgn="base"/>
            <a:r>
              <a:rPr lang="en-US" sz="2100" b="0" i="0">
                <a:effectLst/>
                <a:latin typeface="Segoe UI" panose="020B0502040204020203" pitchFamily="34" charset="0"/>
              </a:rPr>
              <a:t>Key Features: Isolated, Repeatable, Automatable.</a:t>
            </a:r>
          </a:p>
          <a:p>
            <a:r>
              <a:rPr lang="en-US" sz="2100"/>
              <a:t>Individual unit test methods contained within each TestCase class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62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922919"/>
            <a:ext cx="8333796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977B1-11FE-F9A1-54BD-2D24F3E1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222" y="1238080"/>
            <a:ext cx="7387313" cy="1349671"/>
          </a:xfrm>
        </p:spPr>
        <p:txBody>
          <a:bodyPr anchor="b">
            <a:normAutofit/>
          </a:bodyPr>
          <a:lstStyle/>
          <a:p>
            <a:r>
              <a:rPr lang="en-US" sz="4700"/>
              <a:t>Steps to Create a Test Case: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9CB7-9147-F3C1-6137-19528802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78" y="2902913"/>
            <a:ext cx="7387313" cy="3032168"/>
          </a:xfrm>
        </p:spPr>
        <p:txBody>
          <a:bodyPr anchor="ctr">
            <a:normAutofit/>
          </a:bodyPr>
          <a:lstStyle/>
          <a:p>
            <a:pPr fontAlgn="base"/>
            <a:r>
              <a:rPr lang="en-US" sz="1700" b="0" i="0">
                <a:effectLst/>
                <a:latin typeface="Segoe UI" panose="020B0502040204020203" pitchFamily="34" charset="0"/>
              </a:rPr>
              <a:t>Import unittest.</a:t>
            </a:r>
          </a:p>
          <a:p>
            <a:pPr fontAlgn="base"/>
            <a:r>
              <a:rPr lang="en-US" sz="1700" b="0" i="0">
                <a:effectLst/>
                <a:latin typeface="Segoe UI" panose="020B0502040204020203" pitchFamily="34" charset="0"/>
              </a:rPr>
              <a:t>Create a class inheriting from unittest.TestCase.</a:t>
            </a:r>
          </a:p>
          <a:p>
            <a:pPr fontAlgn="base"/>
            <a:r>
              <a:rPr lang="en-US" sz="1700" b="0" i="0">
                <a:effectLst/>
                <a:latin typeface="Segoe UI" panose="020B0502040204020203" pitchFamily="34" charset="0"/>
              </a:rPr>
              <a:t>Write test methods starting with test_.</a:t>
            </a:r>
          </a:p>
          <a:p>
            <a:pPr lvl="1" fontAlgn="base"/>
            <a:r>
              <a:rPr lang="en-US" sz="1700" b="0" i="0">
                <a:effectLst/>
                <a:latin typeface="Segoe UI" panose="020B0502040204020203" pitchFamily="34" charset="0"/>
              </a:rPr>
              <a:t>Example: Testing a simple data fetch function.</a:t>
            </a:r>
          </a:p>
          <a:p>
            <a:pPr fontAlgn="base"/>
            <a:r>
              <a:rPr lang="en-US" sz="1700" b="0" i="0">
                <a:effectLst/>
                <a:latin typeface="Segoe UI" panose="020B0502040204020203" pitchFamily="34" charset="0"/>
              </a:rPr>
              <a:t>Run tests with unittest.main().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35027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D6BE4-5881-BC2D-4C18-B90AE6E6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/>
              <a:t>Useful Features of PyUnit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256E0-DD62-B79D-5735-786DEA5F9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100" b="0" i="0">
                <a:effectLst/>
                <a:latin typeface="Segoe UI" panose="020B0502040204020203" pitchFamily="34" charset="0"/>
              </a:rPr>
              <a:t>Assertions:</a:t>
            </a:r>
          </a:p>
          <a:p>
            <a:pPr lvl="1" fontAlgn="base"/>
            <a:r>
              <a:rPr lang="en-US" sz="2100" b="0" i="0">
                <a:effectLst/>
                <a:latin typeface="Segoe UI" panose="020B0502040204020203" pitchFamily="34" charset="0"/>
              </a:rPr>
              <a:t>assertEqual, assertTrue, assertRaises, etc.</a:t>
            </a:r>
          </a:p>
          <a:p>
            <a:pPr fontAlgn="base"/>
            <a:r>
              <a:rPr lang="en-US" sz="2100" b="0" i="0">
                <a:effectLst/>
                <a:latin typeface="Segoe UI" panose="020B0502040204020203" pitchFamily="34" charset="0"/>
              </a:rPr>
              <a:t>Test Fixtures:</a:t>
            </a:r>
          </a:p>
          <a:p>
            <a:pPr lvl="1" fontAlgn="base"/>
            <a:r>
              <a:rPr lang="en-US" sz="2100" b="0" i="0">
                <a:effectLst/>
                <a:latin typeface="Segoe UI" panose="020B0502040204020203" pitchFamily="34" charset="0"/>
              </a:rPr>
              <a:t>setUp() and tearDown() methods.</a:t>
            </a:r>
          </a:p>
          <a:p>
            <a:pPr fontAlgn="base"/>
            <a:r>
              <a:rPr lang="en-US" sz="2100" b="0" i="0">
                <a:effectLst/>
                <a:latin typeface="Segoe UI" panose="020B0502040204020203" pitchFamily="34" charset="0"/>
              </a:rPr>
              <a:t>setUpClass() and tearDownClass() for global setup.</a:t>
            </a:r>
          </a:p>
          <a:p>
            <a:pPr fontAlgn="base"/>
            <a:r>
              <a:rPr lang="en-US" sz="2100" b="0" i="0">
                <a:effectLst/>
                <a:latin typeface="Segoe UI" panose="020B0502040204020203" pitchFamily="34" charset="0"/>
              </a:rPr>
              <a:t>Skipping Tests: </a:t>
            </a:r>
          </a:p>
          <a:p>
            <a:pPr lvl="1" fontAlgn="base"/>
            <a:r>
              <a:rPr lang="en-US" sz="2100" b="0" i="0">
                <a:effectLst/>
                <a:latin typeface="Segoe UI" panose="020B0502040204020203" pitchFamily="34" charset="0"/>
              </a:rPr>
              <a:t>@unittest.skip, @unittest.skipIf.</a:t>
            </a:r>
          </a:p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88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9CE55-3D65-361D-DCE3-716BE808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300"/>
              <a:t>Running and Organizing Tests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0D52E-5847-F821-B9B1-3DACA191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100" b="0" i="0">
                <a:effectLst/>
                <a:latin typeface="Segoe UI" panose="020B0502040204020203" pitchFamily="34" charset="0"/>
              </a:rPr>
              <a:t>Running Tests:</a:t>
            </a:r>
          </a:p>
          <a:p>
            <a:pPr lvl="1" fontAlgn="base"/>
            <a:r>
              <a:rPr lang="en-US" sz="2100" b="0" i="0">
                <a:effectLst/>
                <a:latin typeface="Segoe UI" panose="020B0502040204020203" pitchFamily="34" charset="0"/>
              </a:rPr>
              <a:t>Command Line: python -m unittest.</a:t>
            </a:r>
          </a:p>
          <a:p>
            <a:pPr lvl="1" fontAlgn="base"/>
            <a:r>
              <a:rPr lang="en-US" sz="2100" b="0" i="0">
                <a:effectLst/>
                <a:latin typeface="Segoe UI" panose="020B0502040204020203" pitchFamily="34" charset="0"/>
              </a:rPr>
              <a:t>Automatic Test Discovery.</a:t>
            </a:r>
          </a:p>
          <a:p>
            <a:pPr fontAlgn="base"/>
            <a:r>
              <a:rPr lang="en-US" sz="2100" b="0" i="0">
                <a:effectLst/>
                <a:latin typeface="Segoe UI" panose="020B0502040204020203" pitchFamily="34" charset="0"/>
              </a:rPr>
              <a:t>Organizing Tests:</a:t>
            </a:r>
          </a:p>
          <a:p>
            <a:pPr lvl="1" fontAlgn="base"/>
            <a:r>
              <a:rPr lang="en-US" sz="2100" b="0" i="0">
                <a:effectLst/>
                <a:latin typeface="Segoe UI" panose="020B0502040204020203" pitchFamily="34" charset="0"/>
              </a:rPr>
              <a:t>File structure for large projects.</a:t>
            </a:r>
          </a:p>
          <a:p>
            <a:pPr lvl="1" fontAlgn="base"/>
            <a:r>
              <a:rPr lang="en-US" sz="2100" b="0" i="0">
                <a:effectLst/>
                <a:latin typeface="Segoe UI" panose="020B0502040204020203" pitchFamily="34" charset="0"/>
              </a:rPr>
              <a:t>Grouping related tests into classes or modules.</a:t>
            </a:r>
          </a:p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254760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EC1B3-03A9-238B-C2A3-703F7D0F3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US" sz="4200"/>
              <a:t>Best Practices &amp; Summary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17A00-96AF-8023-6465-7673DC704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3398174" cy="3639450"/>
          </a:xfrm>
        </p:spPr>
        <p:txBody>
          <a:bodyPr anchor="ctr">
            <a:normAutofit/>
          </a:bodyPr>
          <a:lstStyle/>
          <a:p>
            <a:pPr fontAlgn="base">
              <a:lnSpc>
                <a:spcPct val="90000"/>
              </a:lnSpc>
            </a:pPr>
            <a:r>
              <a:rPr lang="en-US" sz="1600" b="0" i="0">
                <a:effectLst/>
                <a:latin typeface="Segoe UI" panose="020B0502040204020203" pitchFamily="34" charset="0"/>
              </a:rPr>
              <a:t>Best Practices:</a:t>
            </a:r>
          </a:p>
          <a:p>
            <a:pPr lvl="1" fontAlgn="base">
              <a:lnSpc>
                <a:spcPct val="90000"/>
              </a:lnSpc>
            </a:pPr>
            <a:r>
              <a:rPr lang="en-US" sz="1600" b="0" i="0">
                <a:effectLst/>
                <a:latin typeface="Segoe UI" panose="020B0502040204020203" pitchFamily="34" charset="0"/>
              </a:rPr>
              <a:t>Write isolated and concise tests.</a:t>
            </a:r>
          </a:p>
          <a:p>
            <a:pPr lvl="1" fontAlgn="base">
              <a:lnSpc>
                <a:spcPct val="90000"/>
              </a:lnSpc>
            </a:pPr>
            <a:r>
              <a:rPr lang="en-US" sz="1600" b="0" i="0">
                <a:effectLst/>
                <a:latin typeface="Segoe UI" panose="020B0502040204020203" pitchFamily="34" charset="0"/>
              </a:rPr>
              <a:t>Test edge cases and error handling.</a:t>
            </a:r>
          </a:p>
          <a:p>
            <a:pPr lvl="1" fontAlgn="base">
              <a:lnSpc>
                <a:spcPct val="90000"/>
              </a:lnSpc>
            </a:pPr>
            <a:r>
              <a:rPr lang="en-US" sz="1600" b="0" i="0">
                <a:effectLst/>
                <a:latin typeface="Segoe UI" panose="020B0502040204020203" pitchFamily="34" charset="0"/>
              </a:rPr>
              <a:t>Use Mocks for dependencies.</a:t>
            </a:r>
          </a:p>
          <a:p>
            <a:pPr fontAlgn="base">
              <a:lnSpc>
                <a:spcPct val="90000"/>
              </a:lnSpc>
            </a:pPr>
            <a:r>
              <a:rPr lang="en-US" sz="1600" b="0" i="0">
                <a:effectLst/>
                <a:latin typeface="Segoe UI" panose="020B0502040204020203" pitchFamily="34" charset="0"/>
              </a:rPr>
              <a:t>Summary:</a:t>
            </a:r>
          </a:p>
          <a:p>
            <a:pPr lvl="1" fontAlgn="base">
              <a:lnSpc>
                <a:spcPct val="90000"/>
              </a:lnSpc>
            </a:pPr>
            <a:r>
              <a:rPr lang="en-US" sz="1600" b="0" i="0">
                <a:effectLst/>
                <a:latin typeface="Segoe UI" panose="020B0502040204020203" pitchFamily="34" charset="0"/>
              </a:rPr>
              <a:t>PyUnit ensures reliable and repeatable testing.</a:t>
            </a:r>
          </a:p>
          <a:p>
            <a:pPr lvl="1" fontAlgn="base">
              <a:lnSpc>
                <a:spcPct val="90000"/>
              </a:lnSpc>
            </a:pPr>
            <a:r>
              <a:rPr lang="en-US" sz="1600" b="0" i="0">
                <a:effectLst/>
                <a:latin typeface="Segoe UI" panose="020B0502040204020203" pitchFamily="34" charset="0"/>
              </a:rPr>
              <a:t>Essential for high-quality software.</a:t>
            </a:r>
          </a:p>
          <a:p>
            <a:pPr lvl="1" fontAlgn="base">
              <a:lnSpc>
                <a:spcPct val="90000"/>
              </a:lnSpc>
            </a:pPr>
            <a:r>
              <a:rPr lang="en-US" sz="1600" b="0" i="0">
                <a:effectLst/>
                <a:latin typeface="Segoe UI" panose="020B0502040204020203" pitchFamily="34" charset="0"/>
              </a:rPr>
              <a:t>Explore advanced tools like pytest for more features.</a:t>
            </a:r>
          </a:p>
          <a:p>
            <a:pPr>
              <a:lnSpc>
                <a:spcPct val="90000"/>
              </a:lnSpc>
            </a:pPr>
            <a:endParaRPr lang="en-US" sz="1600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90F5409-5EB1-3A41-D8CF-BCB1AB9E4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899" y="3330676"/>
            <a:ext cx="4810613" cy="23572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5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15B9-EA8F-331A-4443-4140B062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Tools: 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A3C12-1774-1FDC-6182-F48D648A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One very important tool for software development is GIT. </a:t>
            </a:r>
          </a:p>
          <a:p>
            <a:r>
              <a:rPr lang="en-US" dirty="0"/>
              <a:t>We use Git Repositories (aka "repos") to store code and collaborate. </a:t>
            </a:r>
          </a:p>
          <a:p>
            <a:r>
              <a:rPr lang="en-US" dirty="0"/>
              <a:t>I have put the class example and some slides in a Git Repo! </a:t>
            </a:r>
          </a:p>
          <a:p>
            <a:r>
              <a:rPr lang="en-US" dirty="0"/>
              <a:t>There are TWO ways you can access the repo. </a:t>
            </a:r>
          </a:p>
          <a:p>
            <a:r>
              <a:rPr lang="en-US" dirty="0"/>
              <a:t>You must first install Git. Download and install it:</a:t>
            </a:r>
          </a:p>
          <a:p>
            <a:pPr lvl="1"/>
            <a:r>
              <a:rPr lang="en-US" dirty="0"/>
              <a:t>https://git-</a:t>
            </a:r>
            <a:r>
              <a:rPr lang="en-US" dirty="0" err="1"/>
              <a:t>scm.com</a:t>
            </a:r>
            <a:r>
              <a:rPr lang="en-US" dirty="0"/>
              <a:t>/downloads </a:t>
            </a:r>
          </a:p>
          <a:p>
            <a:r>
              <a:rPr lang="en-US" dirty="0"/>
              <a:t>If we don't have time to do this in class please try this on your own.</a:t>
            </a:r>
          </a:p>
          <a:p>
            <a:r>
              <a:rPr lang="en-US" dirty="0"/>
              <a:t>Learning to use Git is a very important skill for anyone working with code</a:t>
            </a:r>
          </a:p>
        </p:txBody>
      </p:sp>
      <p:pic>
        <p:nvPicPr>
          <p:cNvPr id="1028" name="Picture 4" descr="Version Control in Software Development">
            <a:extLst>
              <a:ext uri="{FF2B5EF4-FFF2-40B4-BE49-F238E27FC236}">
                <a16:creationId xmlns:a16="http://schemas.microsoft.com/office/drawing/2014/main" id="{58077E1B-6DDD-C682-EDCD-FD45973C2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425" y="5583238"/>
            <a:ext cx="1873250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71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514</Words>
  <Application>Microsoft Macintosh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.AppleSystemUIFont</vt:lpstr>
      <vt:lpstr>Andale Mono</vt:lpstr>
      <vt:lpstr>Aptos Mono</vt:lpstr>
      <vt:lpstr>Arial</vt:lpstr>
      <vt:lpstr>Calibri</vt:lpstr>
      <vt:lpstr>Segoe UI</vt:lpstr>
      <vt:lpstr>Office Theme</vt:lpstr>
      <vt:lpstr>Case Study – PyUnit</vt:lpstr>
      <vt:lpstr>PowerPoint Presentation</vt:lpstr>
      <vt:lpstr>Introduction to PyUnit</vt:lpstr>
      <vt:lpstr>Introduction to PyUnit</vt:lpstr>
      <vt:lpstr>Steps to Create a Test Case:</vt:lpstr>
      <vt:lpstr>Useful Features of PyUnit</vt:lpstr>
      <vt:lpstr>Running and Organizing Tests</vt:lpstr>
      <vt:lpstr>Best Practices &amp; Summary</vt:lpstr>
      <vt:lpstr>Tools: Git</vt:lpstr>
      <vt:lpstr>Tools: Git</vt:lpstr>
      <vt:lpstr>Tools – Cloning the Repo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Andrew McIntyre</cp:lastModifiedBy>
  <cp:revision>15</cp:revision>
  <dcterms:created xsi:type="dcterms:W3CDTF">2013-01-27T09:14:16Z</dcterms:created>
  <dcterms:modified xsi:type="dcterms:W3CDTF">2024-11-28T17:26:20Z</dcterms:modified>
  <cp:category/>
</cp:coreProperties>
</file>