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Chapter 25 </a:t>
            </a:r>
            <a:br>
              <a:rPr lang="en-CA" dirty="0"/>
            </a:br>
            <a:r>
              <a:rPr dirty="0"/>
              <a:t>Introduction to Software Testing</a:t>
            </a:r>
          </a:p>
        </p:txBody>
      </p:sp>
      <p:sp>
        <p:nvSpPr>
          <p:cNvPr id="3" name="Subtitle 2"/>
          <p:cNvSpPr>
            <a:spLocks noGrp="1"/>
          </p:cNvSpPr>
          <p:nvPr>
            <p:ph type="subTitle" idx="1"/>
          </p:nvPr>
        </p:nvSpPr>
        <p:spPr/>
        <p:txBody>
          <a:bodyPr/>
          <a:lstStyle/>
          <a:p>
            <a:r>
              <a:rPr dirty="0"/>
              <a:t>Focus: </a:t>
            </a:r>
            <a:endParaRPr lang="en-CA" dirty="0"/>
          </a:p>
          <a:p>
            <a:r>
              <a:rPr dirty="0"/>
              <a:t>Principles of Testing and Unit Testing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Importance of Unit Testing</a:t>
            </a:r>
          </a:p>
        </p:txBody>
      </p:sp>
      <p:sp>
        <p:nvSpPr>
          <p:cNvPr id="3" name="Content Placeholder 2"/>
          <p:cNvSpPr>
            <a:spLocks noGrp="1"/>
          </p:cNvSpPr>
          <p:nvPr>
            <p:ph idx="1"/>
          </p:nvPr>
        </p:nvSpPr>
        <p:spPr/>
        <p:txBody>
          <a:bodyPr/>
          <a:lstStyle/>
          <a:p>
            <a:r>
              <a:t>Defects undetected at the unit level can multiply in cost during later phases.</a:t>
            </a:r>
          </a:p>
          <a:p>
            <a:r>
              <a:t>Example: Isolating defects early ensures foundational reliability.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Unit Testing and Modular Design</a:t>
            </a:r>
          </a:p>
        </p:txBody>
      </p:sp>
      <p:sp>
        <p:nvSpPr>
          <p:cNvPr id="3" name="Content Placeholder 2"/>
          <p:cNvSpPr>
            <a:spLocks noGrp="1"/>
          </p:cNvSpPr>
          <p:nvPr>
            <p:ph idx="1"/>
          </p:nvPr>
        </p:nvSpPr>
        <p:spPr/>
        <p:txBody>
          <a:bodyPr/>
          <a:lstStyle/>
          <a:p>
            <a:r>
              <a:t>Object-oriented designs benefit from modular testing.</a:t>
            </a:r>
          </a:p>
          <a:p>
            <a:r>
              <a:t>Classes and methods are natural units for isolated validation.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Interface Testing in Unit Testing</a:t>
            </a:r>
          </a:p>
        </p:txBody>
      </p:sp>
      <p:sp>
        <p:nvSpPr>
          <p:cNvPr id="3" name="Content Placeholder 2"/>
          <p:cNvSpPr>
            <a:spLocks noGrp="1"/>
          </p:cNvSpPr>
          <p:nvPr>
            <p:ph idx="1"/>
          </p:nvPr>
        </p:nvSpPr>
        <p:spPr/>
        <p:txBody>
          <a:bodyPr/>
          <a:lstStyle/>
          <a:p>
            <a:r>
              <a:t>Validates the functions exposed by modules.</a:t>
            </a:r>
          </a:p>
          <a:p>
            <a:r>
              <a:t>Ensures each module interacts correctly with its dependencies.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6138" y="174032"/>
            <a:ext cx="7631723" cy="1111843"/>
          </a:xfrm>
        </p:spPr>
        <p:txBody>
          <a:bodyPr anchor="ctr">
            <a:normAutofit/>
          </a:bodyPr>
          <a:lstStyle/>
          <a:p>
            <a:r>
              <a:rPr lang="en-CA" sz="3500"/>
              <a:t>Post-Unit Testing Overview</a:t>
            </a:r>
          </a:p>
        </p:txBody>
      </p:sp>
      <p:sp>
        <p:nvSpPr>
          <p:cNvPr id="3" name="Content Placeholder 2"/>
          <p:cNvSpPr>
            <a:spLocks noGrp="1"/>
          </p:cNvSpPr>
          <p:nvPr>
            <p:ph idx="1"/>
          </p:nvPr>
        </p:nvSpPr>
        <p:spPr>
          <a:xfrm>
            <a:off x="756138" y="1459907"/>
            <a:ext cx="7631722" cy="767904"/>
          </a:xfrm>
        </p:spPr>
        <p:txBody>
          <a:bodyPr anchor="ctr">
            <a:normAutofit/>
          </a:bodyPr>
          <a:lstStyle/>
          <a:p>
            <a:pPr algn="ctr"/>
            <a:r>
              <a:rPr lang="en-CA" sz="1700"/>
              <a:t>Focuses on the integrated system beyond individual components.</a:t>
            </a:r>
          </a:p>
          <a:p>
            <a:pPr algn="ctr"/>
            <a:r>
              <a:rPr lang="en-CA" sz="1700"/>
              <a:t>Includes usability, performance, and regression testing.</a:t>
            </a:r>
          </a:p>
        </p:txBody>
      </p:sp>
      <p:pic>
        <p:nvPicPr>
          <p:cNvPr id="4" name="Picture 3" descr="A white paper with black text&#10;&#10;Description automatically generated">
            <a:extLst>
              <a:ext uri="{FF2B5EF4-FFF2-40B4-BE49-F238E27FC236}">
                <a16:creationId xmlns:a16="http://schemas.microsoft.com/office/drawing/2014/main" id="{97D3EB8C-41D5-C8F2-757C-D46043871D7B}"/>
              </a:ext>
            </a:extLst>
          </p:cNvPr>
          <p:cNvPicPr>
            <a:picLocks noChangeAspect="1"/>
          </p:cNvPicPr>
          <p:nvPr/>
        </p:nvPicPr>
        <p:blipFill>
          <a:blip r:embed="rId2"/>
          <a:stretch>
            <a:fillRect/>
          </a:stretch>
        </p:blipFill>
        <p:spPr>
          <a:xfrm>
            <a:off x="626365" y="2570481"/>
            <a:ext cx="7886696" cy="35687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Testing Objectives</a:t>
            </a:r>
          </a:p>
        </p:txBody>
      </p:sp>
      <p:sp>
        <p:nvSpPr>
          <p:cNvPr id="3" name="Content Placeholder 2"/>
          <p:cNvSpPr>
            <a:spLocks noGrp="1"/>
          </p:cNvSpPr>
          <p:nvPr>
            <p:ph idx="1"/>
          </p:nvPr>
        </p:nvSpPr>
        <p:spPr/>
        <p:txBody>
          <a:bodyPr/>
          <a:lstStyle/>
          <a:p>
            <a:r>
              <a:t>Detect defects as early as possible.</a:t>
            </a:r>
          </a:p>
          <a:p>
            <a:r>
              <a:t>Ensure each software component meets its intended purpose.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Documenting Tests</a:t>
            </a:r>
          </a:p>
        </p:txBody>
      </p:sp>
      <p:sp>
        <p:nvSpPr>
          <p:cNvPr id="3" name="Content Placeholder 2"/>
          <p:cNvSpPr>
            <a:spLocks noGrp="1"/>
          </p:cNvSpPr>
          <p:nvPr>
            <p:ph idx="1"/>
          </p:nvPr>
        </p:nvSpPr>
        <p:spPr/>
        <p:txBody>
          <a:bodyPr/>
          <a:lstStyle/>
          <a:p>
            <a:r>
              <a:t>Maintain records of test procedures, input data, and results.</a:t>
            </a:r>
          </a:p>
          <a:p>
            <a:r>
              <a:t>Reuse documentation for future testing cycles.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Planning Tests</a:t>
            </a:r>
          </a:p>
        </p:txBody>
      </p:sp>
      <p:sp>
        <p:nvSpPr>
          <p:cNvPr id="3" name="Content Placeholder 2"/>
          <p:cNvSpPr>
            <a:spLocks noGrp="1"/>
          </p:cNvSpPr>
          <p:nvPr>
            <p:ph idx="1"/>
          </p:nvPr>
        </p:nvSpPr>
        <p:spPr/>
        <p:txBody>
          <a:bodyPr/>
          <a:lstStyle/>
          <a:p>
            <a:r>
              <a:t>Define test objectives and scope.</a:t>
            </a:r>
          </a:p>
          <a:p>
            <a:r>
              <a:t>Prioritize critical functions for thorough validation.</a:t>
            </a:r>
          </a:p>
        </p:txBody>
      </p:sp>
      <p:pic>
        <p:nvPicPr>
          <p:cNvPr id="5" name="Picture 4" descr="A white paper with black text&#10;&#10;Description automatically generated">
            <a:extLst>
              <a:ext uri="{FF2B5EF4-FFF2-40B4-BE49-F238E27FC236}">
                <a16:creationId xmlns:a16="http://schemas.microsoft.com/office/drawing/2014/main" id="{027C0B55-1907-DE96-F0F7-FDB6E0369AB0}"/>
              </a:ext>
            </a:extLst>
          </p:cNvPr>
          <p:cNvPicPr>
            <a:picLocks noChangeAspect="1"/>
          </p:cNvPicPr>
          <p:nvPr/>
        </p:nvPicPr>
        <p:blipFill>
          <a:blip r:embed="rId2"/>
          <a:stretch>
            <a:fillRect/>
          </a:stretch>
        </p:blipFill>
        <p:spPr>
          <a:xfrm>
            <a:off x="2827940" y="3182442"/>
            <a:ext cx="5858860" cy="367555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Unit Test Execution</a:t>
            </a:r>
          </a:p>
        </p:txBody>
      </p:sp>
      <p:sp>
        <p:nvSpPr>
          <p:cNvPr id="3" name="Content Placeholder 2"/>
          <p:cNvSpPr>
            <a:spLocks noGrp="1"/>
          </p:cNvSpPr>
          <p:nvPr>
            <p:ph idx="1"/>
          </p:nvPr>
        </p:nvSpPr>
        <p:spPr/>
        <p:txBody>
          <a:bodyPr/>
          <a:lstStyle/>
          <a:p>
            <a:r>
              <a:rPr dirty="0"/>
              <a:t>Leverage test utilities like J</a:t>
            </a:r>
            <a:r>
              <a:rPr lang="en-CA" dirty="0"/>
              <a:t>u</a:t>
            </a:r>
            <a:r>
              <a:rPr dirty="0"/>
              <a:t>nit</a:t>
            </a:r>
            <a:r>
              <a:rPr lang="en-CA" dirty="0"/>
              <a:t>, </a:t>
            </a:r>
            <a:r>
              <a:rPr lang="en-CA" dirty="0" err="1"/>
              <a:t>PyUnit</a:t>
            </a:r>
            <a:r>
              <a:rPr dirty="0"/>
              <a:t> for consistent execution.</a:t>
            </a:r>
          </a:p>
          <a:p>
            <a:r>
              <a:rPr dirty="0"/>
              <a:t>Automate repetitive tasks to improve efficiency.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Common Unit Testing Challenges</a:t>
            </a:r>
          </a:p>
        </p:txBody>
      </p:sp>
      <p:sp>
        <p:nvSpPr>
          <p:cNvPr id="3" name="Content Placeholder 2"/>
          <p:cNvSpPr>
            <a:spLocks noGrp="1"/>
          </p:cNvSpPr>
          <p:nvPr>
            <p:ph idx="1"/>
          </p:nvPr>
        </p:nvSpPr>
        <p:spPr/>
        <p:txBody>
          <a:bodyPr/>
          <a:lstStyle/>
          <a:p>
            <a:r>
              <a:t>Overlooking edge cases.</a:t>
            </a:r>
          </a:p>
          <a:p>
            <a:r>
              <a:t>Ensuring complete test coverage.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Test Input Sources</a:t>
            </a:r>
          </a:p>
        </p:txBody>
      </p:sp>
      <p:sp>
        <p:nvSpPr>
          <p:cNvPr id="3" name="Content Placeholder 2"/>
          <p:cNvSpPr>
            <a:spLocks noGrp="1"/>
          </p:cNvSpPr>
          <p:nvPr>
            <p:ph idx="1"/>
          </p:nvPr>
        </p:nvSpPr>
        <p:spPr/>
        <p:txBody>
          <a:bodyPr/>
          <a:lstStyle/>
          <a:p>
            <a:r>
              <a:t>Domain-specific data examples.</a:t>
            </a:r>
          </a:p>
          <a:p>
            <a:r>
              <a:t>Historical outputs from prior versions of the application.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software development&#10;&#10;Description automatically generated">
            <a:extLst>
              <a:ext uri="{FF2B5EF4-FFF2-40B4-BE49-F238E27FC236}">
                <a16:creationId xmlns:a16="http://schemas.microsoft.com/office/drawing/2014/main" id="{F701CD86-DBAE-064C-EA42-C4713BCC4F06}"/>
              </a:ext>
            </a:extLst>
          </p:cNvPr>
          <p:cNvPicPr>
            <a:picLocks noChangeAspect="1"/>
          </p:cNvPicPr>
          <p:nvPr/>
        </p:nvPicPr>
        <p:blipFill>
          <a:blip r:embed="rId2"/>
          <a:stretch>
            <a:fillRect/>
          </a:stretch>
        </p:blipFill>
        <p:spPr>
          <a:xfrm>
            <a:off x="0" y="1334814"/>
            <a:ext cx="8401020" cy="4454853"/>
          </a:xfrm>
          <a:prstGeom prst="rect">
            <a:avLst/>
          </a:prstGeom>
        </p:spPr>
      </p:pic>
    </p:spTree>
    <p:extLst>
      <p:ext uri="{BB962C8B-B14F-4D97-AF65-F5344CB8AC3E}">
        <p14:creationId xmlns:p14="http://schemas.microsoft.com/office/powerpoint/2010/main" val="1422835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Unit Testing Metrics</a:t>
            </a:r>
          </a:p>
        </p:txBody>
      </p:sp>
      <p:sp>
        <p:nvSpPr>
          <p:cNvPr id="3" name="Content Placeholder 2"/>
          <p:cNvSpPr>
            <a:spLocks noGrp="1"/>
          </p:cNvSpPr>
          <p:nvPr>
            <p:ph idx="1"/>
          </p:nvPr>
        </p:nvSpPr>
        <p:spPr/>
        <p:txBody>
          <a:bodyPr/>
          <a:lstStyle/>
          <a:p>
            <a:r>
              <a:t>Metrics include defect count, defect types, and testing time.</a:t>
            </a:r>
          </a:p>
          <a:p>
            <a:r>
              <a:t>Helps assess application state and forecast completion.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of Principles</a:t>
            </a:r>
          </a:p>
        </p:txBody>
      </p:sp>
      <p:sp>
        <p:nvSpPr>
          <p:cNvPr id="3" name="Content Placeholder 2"/>
          <p:cNvSpPr>
            <a:spLocks noGrp="1"/>
          </p:cNvSpPr>
          <p:nvPr>
            <p:ph idx="1"/>
          </p:nvPr>
        </p:nvSpPr>
        <p:spPr/>
        <p:txBody>
          <a:bodyPr/>
          <a:lstStyle/>
          <a:p>
            <a:r>
              <a:t>Test early, test often.</a:t>
            </a:r>
          </a:p>
          <a:p>
            <a:r>
              <a:t>Unit testing ensures foundational reliability.</a:t>
            </a:r>
          </a:p>
          <a:p>
            <a:r>
              <a:t>Effective planning and documentation are critical.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Software Testing Overview</a:t>
            </a:r>
          </a:p>
        </p:txBody>
      </p:sp>
      <p:sp>
        <p:nvSpPr>
          <p:cNvPr id="3" name="Content Placeholder 2"/>
          <p:cNvSpPr>
            <a:spLocks noGrp="1"/>
          </p:cNvSpPr>
          <p:nvPr>
            <p:ph idx="1"/>
          </p:nvPr>
        </p:nvSpPr>
        <p:spPr/>
        <p:txBody>
          <a:bodyPr/>
          <a:lstStyle/>
          <a:p>
            <a:r>
              <a:t>Software testing is a validation process.</a:t>
            </a:r>
          </a:p>
          <a:p>
            <a:r>
              <a:t>Purpose: Detect as many defects as possible, focusing on severity.</a:t>
            </a:r>
          </a:p>
          <a:p>
            <a:r>
              <a:t>Key Insight: Testing reveals defects but cannot confirm their absence.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Test Early and Often?</a:t>
            </a:r>
          </a:p>
        </p:txBody>
      </p:sp>
      <p:sp>
        <p:nvSpPr>
          <p:cNvPr id="3" name="Content Placeholder 2"/>
          <p:cNvSpPr>
            <a:spLocks noGrp="1"/>
          </p:cNvSpPr>
          <p:nvPr>
            <p:ph idx="1"/>
          </p:nvPr>
        </p:nvSpPr>
        <p:spPr/>
        <p:txBody>
          <a:bodyPr/>
          <a:lstStyle/>
          <a:p>
            <a:r>
              <a:t>'Test Early': Detect defects close to their introduction for easier correction.</a:t>
            </a:r>
          </a:p>
          <a:p>
            <a:r>
              <a:t>'Test Often': Re-test after every addition or change to ensure integrity.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Agile Methodology Connection</a:t>
            </a:r>
          </a:p>
        </p:txBody>
      </p:sp>
      <p:sp>
        <p:nvSpPr>
          <p:cNvPr id="3" name="Content Placeholder 2"/>
          <p:cNvSpPr>
            <a:spLocks noGrp="1"/>
          </p:cNvSpPr>
          <p:nvPr>
            <p:ph idx="1"/>
          </p:nvPr>
        </p:nvSpPr>
        <p:spPr/>
        <p:txBody>
          <a:bodyPr>
            <a:normAutofit/>
          </a:bodyPr>
          <a:lstStyle/>
          <a:p>
            <a:r>
              <a:rPr dirty="0"/>
              <a:t>Agile emphasizes continuous testing as part of development.</a:t>
            </a:r>
          </a:p>
          <a:p>
            <a:r>
              <a:rPr dirty="0"/>
              <a:t>Goal: Avoid regression and ensure growth without erasure</a:t>
            </a:r>
            <a:r>
              <a:rPr lang="en-CA" dirty="0"/>
              <a:t>*</a:t>
            </a:r>
            <a:r>
              <a:rPr dirty="0"/>
              <a:t>.</a:t>
            </a:r>
            <a:endParaRPr lang="en-CA" dirty="0"/>
          </a:p>
          <a:p>
            <a:endParaRPr lang="en-CA" dirty="0"/>
          </a:p>
          <a:p>
            <a:pPr marL="0" indent="0">
              <a:buNone/>
            </a:pPr>
            <a:r>
              <a:rPr lang="en-CA" sz="1900" i="1" dirty="0"/>
              <a:t>*  A goal of modern development methods, and especially of agile methods, is for the </a:t>
            </a:r>
            <a:r>
              <a:rPr lang="en-CA" sz="1900" i="1" u="sng" dirty="0">
                <a:highlight>
                  <a:srgbClr val="FFFF00"/>
                </a:highlight>
              </a:rPr>
              <a:t>application under development to grow only</a:t>
            </a:r>
            <a:r>
              <a:rPr lang="en-CA" sz="1900" i="1" dirty="0"/>
              <a:t>-in other words, not to require any other kind of alteration such as erasures. Accomplishing this (which is not always easy) means that existing tests continue to apply as new elements are developed. </a:t>
            </a:r>
            <a:endParaRPr sz="19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Regression Testing</a:t>
            </a:r>
          </a:p>
        </p:txBody>
      </p:sp>
      <p:sp>
        <p:nvSpPr>
          <p:cNvPr id="3" name="Content Placeholder 2"/>
          <p:cNvSpPr>
            <a:spLocks noGrp="1"/>
          </p:cNvSpPr>
          <p:nvPr>
            <p:ph idx="1"/>
          </p:nvPr>
        </p:nvSpPr>
        <p:spPr/>
        <p:txBody>
          <a:bodyPr/>
          <a:lstStyle/>
          <a:p>
            <a:r>
              <a:t>Definition: Retesting software to confirm no new defects after changes.</a:t>
            </a:r>
          </a:p>
          <a:p>
            <a:r>
              <a:t>Purpose: Ensure functionality remains intact after updates.</a:t>
            </a:r>
          </a:p>
        </p:txBody>
      </p:sp>
      <p:pic>
        <p:nvPicPr>
          <p:cNvPr id="4" name="Picture 3" descr="A diagram of a process&#10;&#10;Description automatically generated">
            <a:extLst>
              <a:ext uri="{FF2B5EF4-FFF2-40B4-BE49-F238E27FC236}">
                <a16:creationId xmlns:a16="http://schemas.microsoft.com/office/drawing/2014/main" id="{40B39112-E79C-8600-3E68-AA8FDB29E8D9}"/>
              </a:ext>
            </a:extLst>
          </p:cNvPr>
          <p:cNvPicPr>
            <a:picLocks noChangeAspect="1"/>
          </p:cNvPicPr>
          <p:nvPr/>
        </p:nvPicPr>
        <p:blipFill>
          <a:blip r:embed="rId2"/>
          <a:stretch>
            <a:fillRect/>
          </a:stretch>
        </p:blipFill>
        <p:spPr>
          <a:xfrm>
            <a:off x="2924722" y="3917950"/>
            <a:ext cx="5880100" cy="2679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CA" sz="2800"/>
              <a:t>Regression Testing Example</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CA" sz="1600"/>
              <a:t>Adding functionality to DVD rental software may alter due date handling.</a:t>
            </a:r>
          </a:p>
          <a:p>
            <a:r>
              <a:rPr lang="en-CA" sz="1600"/>
              <a:t>Solution: Regression tests verify no unintended changes occurred.</a:t>
            </a:r>
          </a:p>
        </p:txBody>
      </p:sp>
      <p:pic>
        <p:nvPicPr>
          <p:cNvPr id="5" name="Picture 4" descr="A white card with black text&#10;&#10;Description automatically generated">
            <a:extLst>
              <a:ext uri="{FF2B5EF4-FFF2-40B4-BE49-F238E27FC236}">
                <a16:creationId xmlns:a16="http://schemas.microsoft.com/office/drawing/2014/main" id="{97CF2A55-4D3C-5B2A-DF90-88B1749D9B55}"/>
              </a:ext>
            </a:extLst>
          </p:cNvPr>
          <p:cNvPicPr>
            <a:picLocks noChangeAspect="1"/>
          </p:cNvPicPr>
          <p:nvPr/>
        </p:nvPicPr>
        <p:blipFill>
          <a:blip r:embed="rId2"/>
          <a:stretch>
            <a:fillRect/>
          </a:stretch>
        </p:blipFill>
        <p:spPr>
          <a:xfrm>
            <a:off x="418338" y="2822198"/>
            <a:ext cx="8373618" cy="33075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Testing Methodologies</a:t>
            </a:r>
          </a:p>
        </p:txBody>
      </p:sp>
      <p:sp>
        <p:nvSpPr>
          <p:cNvPr id="3" name="Content Placeholder 2"/>
          <p:cNvSpPr>
            <a:spLocks noGrp="1"/>
          </p:cNvSpPr>
          <p:nvPr>
            <p:ph idx="1"/>
          </p:nvPr>
        </p:nvSpPr>
        <p:spPr/>
        <p:txBody>
          <a:bodyPr/>
          <a:lstStyle/>
          <a:p>
            <a:r>
              <a:t>Black Box Testing: Based on application requirements, no internal knowledge.</a:t>
            </a:r>
          </a:p>
          <a:p>
            <a:r>
              <a:t>White Box Testing: Leverages design and implementation insights.</a:t>
            </a:r>
          </a:p>
        </p:txBody>
      </p:sp>
      <p:pic>
        <p:nvPicPr>
          <p:cNvPr id="4" name="Picture 3" descr="A diagram of a black box&#10;&#10;Description automatically generated">
            <a:extLst>
              <a:ext uri="{FF2B5EF4-FFF2-40B4-BE49-F238E27FC236}">
                <a16:creationId xmlns:a16="http://schemas.microsoft.com/office/drawing/2014/main" id="{598AF177-E9F6-6D16-2BDC-4B7D54C440EE}"/>
              </a:ext>
            </a:extLst>
          </p:cNvPr>
          <p:cNvPicPr>
            <a:picLocks noChangeAspect="1"/>
          </p:cNvPicPr>
          <p:nvPr/>
        </p:nvPicPr>
        <p:blipFill>
          <a:blip r:embed="rId2"/>
          <a:stretch>
            <a:fillRect/>
          </a:stretch>
        </p:blipFill>
        <p:spPr>
          <a:xfrm>
            <a:off x="2165350" y="4009916"/>
            <a:ext cx="4813300" cy="2222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Unit Testing Overview</a:t>
            </a:r>
          </a:p>
        </p:txBody>
      </p:sp>
      <p:sp>
        <p:nvSpPr>
          <p:cNvPr id="3" name="Content Placeholder 2"/>
          <p:cNvSpPr>
            <a:spLocks noGrp="1"/>
          </p:cNvSpPr>
          <p:nvPr>
            <p:ph idx="1"/>
          </p:nvPr>
        </p:nvSpPr>
        <p:spPr/>
        <p:txBody>
          <a:bodyPr/>
          <a:lstStyle/>
          <a:p>
            <a:r>
              <a:t>Definition: Testing individual components (methods, classes).</a:t>
            </a:r>
          </a:p>
          <a:p>
            <a:r>
              <a:t>Goal: Detect defects early for cost-effective resolution.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TotalTime>
  <Words>502</Words>
  <Application>Microsoft Macintosh PowerPoint</Application>
  <PresentationFormat>On-screen Show (4:3)</PresentationFormat>
  <Paragraphs>64</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Chapter 25  Introduction to Software Testing</vt:lpstr>
      <vt:lpstr>PowerPoint Presentation</vt:lpstr>
      <vt:lpstr>Software Testing Overview</vt:lpstr>
      <vt:lpstr>Why Test Early and Often?</vt:lpstr>
      <vt:lpstr>Agile Methodology Connection</vt:lpstr>
      <vt:lpstr>Regression Testing</vt:lpstr>
      <vt:lpstr>Regression Testing Example</vt:lpstr>
      <vt:lpstr>Testing Methodologies</vt:lpstr>
      <vt:lpstr>Unit Testing Overview</vt:lpstr>
      <vt:lpstr>Importance of Unit Testing</vt:lpstr>
      <vt:lpstr>Unit Testing and Modular Design</vt:lpstr>
      <vt:lpstr>Interface Testing in Unit Testing</vt:lpstr>
      <vt:lpstr>Post-Unit Testing Overview</vt:lpstr>
      <vt:lpstr>Testing Objectives</vt:lpstr>
      <vt:lpstr>Documenting Tests</vt:lpstr>
      <vt:lpstr>Planning Tests</vt:lpstr>
      <vt:lpstr>Unit Test Execution</vt:lpstr>
      <vt:lpstr>Common Unit Testing Challenges</vt:lpstr>
      <vt:lpstr>Test Input Sources</vt:lpstr>
      <vt:lpstr>Unit Testing Metrics</vt:lpstr>
      <vt:lpstr>Summary of Principles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Andrew McIntyre</cp:lastModifiedBy>
  <cp:revision>5</cp:revision>
  <dcterms:created xsi:type="dcterms:W3CDTF">2013-01-27T09:14:16Z</dcterms:created>
  <dcterms:modified xsi:type="dcterms:W3CDTF">2024-11-21T07:58:10Z</dcterms:modified>
  <cp:category/>
</cp:coreProperties>
</file>