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6" r:id="rId3"/>
    <p:sldId id="257" r:id="rId4"/>
    <p:sldId id="258" r:id="rId5"/>
    <p:sldId id="259" r:id="rId6"/>
    <p:sldId id="260" r:id="rId7"/>
    <p:sldId id="261" r:id="rId8"/>
    <p:sldId id="262" r:id="rId9"/>
    <p:sldId id="263" r:id="rId10"/>
    <p:sldId id="264" r:id="rId11"/>
    <p:sldId id="265" r:id="rId12"/>
    <p:sldId id="267" r:id="rId13"/>
    <p:sldId id="277" r:id="rId14"/>
    <p:sldId id="268" r:id="rId15"/>
    <p:sldId id="269" r:id="rId16"/>
    <p:sldId id="270" r:id="rId17"/>
    <p:sldId id="271" r:id="rId18"/>
    <p:sldId id="272" r:id="rId19"/>
    <p:sldId id="273" r:id="rId20"/>
    <p:sldId id="278" r:id="rId21"/>
    <p:sldId id="274" r:id="rId22"/>
    <p:sldId id="279" r:id="rId23"/>
    <p:sldId id="275"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11/26/24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Chapter 25 </a:t>
            </a:r>
            <a:br>
              <a:rPr lang="en-CA" dirty="0"/>
            </a:br>
            <a:r>
              <a:rPr dirty="0"/>
              <a:t>Introduction to Software Testing</a:t>
            </a:r>
          </a:p>
        </p:txBody>
      </p:sp>
      <p:sp>
        <p:nvSpPr>
          <p:cNvPr id="3" name="Subtitle 2"/>
          <p:cNvSpPr>
            <a:spLocks noGrp="1"/>
          </p:cNvSpPr>
          <p:nvPr>
            <p:ph type="subTitle" idx="1"/>
          </p:nvPr>
        </p:nvSpPr>
        <p:spPr/>
        <p:txBody>
          <a:bodyPr/>
          <a:lstStyle/>
          <a:p>
            <a:r>
              <a:rPr dirty="0"/>
              <a:t>Focus: </a:t>
            </a:r>
            <a:endParaRPr lang="en-CA" dirty="0"/>
          </a:p>
          <a:p>
            <a:r>
              <a:rPr dirty="0"/>
              <a:t>Principles of Testing and Unit Testing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Importance of Unit Testing</a:t>
            </a:r>
          </a:p>
        </p:txBody>
      </p:sp>
      <p:sp>
        <p:nvSpPr>
          <p:cNvPr id="3" name="Content Placeholder 2"/>
          <p:cNvSpPr>
            <a:spLocks noGrp="1"/>
          </p:cNvSpPr>
          <p:nvPr>
            <p:ph idx="1"/>
          </p:nvPr>
        </p:nvSpPr>
        <p:spPr/>
        <p:txBody>
          <a:bodyPr>
            <a:normAutofit/>
          </a:bodyPr>
          <a:lstStyle/>
          <a:p>
            <a:r>
              <a:rPr dirty="0"/>
              <a:t>Defects undetected at the unit level can multiply in cost during later phases.</a:t>
            </a:r>
            <a:r>
              <a:rPr lang="en-CA" dirty="0">
                <a:solidFill>
                  <a:srgbClr val="0E0E0E"/>
                </a:solidFill>
                <a:effectLst/>
                <a:latin typeface=".AppleSystemUIFont"/>
              </a:rPr>
              <a:t> i.e., want to catch issues at the smallest level before they escalate.</a:t>
            </a:r>
            <a:endParaRPr dirty="0"/>
          </a:p>
          <a:p>
            <a:r>
              <a:rPr dirty="0"/>
              <a:t>Example: Isolating defects early ensures foundational reliability.</a:t>
            </a:r>
            <a:endParaRPr lang="en-CA" dirty="0"/>
          </a:p>
          <a:p>
            <a:r>
              <a:rPr lang="en-CA" dirty="0">
                <a:solidFill>
                  <a:srgbClr val="0E0E0E"/>
                </a:solidFill>
                <a:effectLst/>
                <a:latin typeface=".AppleSystemUIFont"/>
              </a:rPr>
              <a:t>Regression Prevention: Helps ensure new changes do not break existing functionality.</a:t>
            </a:r>
          </a:p>
          <a:p>
            <a:pPr marL="0" indent="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Unit Testing and Modular Design</a:t>
            </a:r>
          </a:p>
        </p:txBody>
      </p:sp>
      <p:sp>
        <p:nvSpPr>
          <p:cNvPr id="3" name="Content Placeholder 2"/>
          <p:cNvSpPr>
            <a:spLocks noGrp="1"/>
          </p:cNvSpPr>
          <p:nvPr>
            <p:ph idx="1"/>
          </p:nvPr>
        </p:nvSpPr>
        <p:spPr/>
        <p:txBody>
          <a:bodyPr/>
          <a:lstStyle/>
          <a:p>
            <a:r>
              <a:rPr dirty="0"/>
              <a:t>Object-oriented designs benefit from modular testing.</a:t>
            </a:r>
          </a:p>
          <a:p>
            <a:r>
              <a:rPr dirty="0"/>
              <a:t>Classes and methods are natural units for isolated validation.</a:t>
            </a:r>
            <a:endParaRPr lang="en-CA" dirty="0"/>
          </a:p>
          <a:p>
            <a:r>
              <a:rPr lang="en-CA" dirty="0">
                <a:solidFill>
                  <a:srgbClr val="0E0E0E"/>
                </a:solidFill>
                <a:effectLst/>
                <a:latin typeface=".AppleSystemUIFont"/>
              </a:rPr>
              <a:t>A “unit” typically refers to a small function, method, or class.</a:t>
            </a:r>
          </a:p>
          <a:p>
            <a:pPr>
              <a:spcBef>
                <a:spcPts val="900"/>
              </a:spcBef>
            </a:pPr>
            <a:r>
              <a:rPr lang="en-CA" dirty="0">
                <a:solidFill>
                  <a:srgbClr val="0E0E0E"/>
                </a:solidFill>
                <a:effectLst/>
                <a:latin typeface=".AppleSystemUIFont"/>
              </a:rPr>
              <a:t>The goal is to ensure that each unit behaves as expected under various conditions.</a:t>
            </a:r>
          </a:p>
          <a:p>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6138" y="174032"/>
            <a:ext cx="7631723" cy="1111843"/>
          </a:xfrm>
        </p:spPr>
        <p:txBody>
          <a:bodyPr anchor="ctr">
            <a:normAutofit/>
          </a:bodyPr>
          <a:lstStyle/>
          <a:p>
            <a:r>
              <a:rPr lang="en-CA" sz="3500"/>
              <a:t>Post-Unit Testing Overview</a:t>
            </a:r>
          </a:p>
        </p:txBody>
      </p:sp>
      <p:sp>
        <p:nvSpPr>
          <p:cNvPr id="3" name="Content Placeholder 2"/>
          <p:cNvSpPr>
            <a:spLocks noGrp="1"/>
          </p:cNvSpPr>
          <p:nvPr>
            <p:ph idx="1"/>
          </p:nvPr>
        </p:nvSpPr>
        <p:spPr>
          <a:xfrm>
            <a:off x="756138" y="1459907"/>
            <a:ext cx="7631722" cy="767904"/>
          </a:xfrm>
        </p:spPr>
        <p:txBody>
          <a:bodyPr anchor="ctr">
            <a:normAutofit/>
          </a:bodyPr>
          <a:lstStyle/>
          <a:p>
            <a:pPr algn="ctr"/>
            <a:r>
              <a:rPr lang="en-CA" sz="1700"/>
              <a:t>Focuses on the integrated system beyond individual components.</a:t>
            </a:r>
          </a:p>
          <a:p>
            <a:pPr algn="ctr"/>
            <a:r>
              <a:rPr lang="en-CA" sz="1700"/>
              <a:t>Includes usability, performance, and regression testing.</a:t>
            </a:r>
          </a:p>
        </p:txBody>
      </p:sp>
      <p:pic>
        <p:nvPicPr>
          <p:cNvPr id="4" name="Picture 3" descr="A white paper with black text&#10;&#10;Description automatically generated">
            <a:extLst>
              <a:ext uri="{FF2B5EF4-FFF2-40B4-BE49-F238E27FC236}">
                <a16:creationId xmlns:a16="http://schemas.microsoft.com/office/drawing/2014/main" id="{97D3EB8C-41D5-C8F2-757C-D46043871D7B}"/>
              </a:ext>
            </a:extLst>
          </p:cNvPr>
          <p:cNvPicPr>
            <a:picLocks noChangeAspect="1"/>
          </p:cNvPicPr>
          <p:nvPr/>
        </p:nvPicPr>
        <p:blipFill>
          <a:blip r:embed="rId2"/>
          <a:stretch>
            <a:fillRect/>
          </a:stretch>
        </p:blipFill>
        <p:spPr>
          <a:xfrm>
            <a:off x="626365" y="2570481"/>
            <a:ext cx="7886696" cy="35687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B230343-4978-533B-1A64-DADE39101B2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985366-AB4E-B207-797B-1294CDCF2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41F8D-5975-499C-75D4-889503866B7A}"/>
              </a:ext>
            </a:extLst>
          </p:cNvPr>
          <p:cNvSpPr>
            <a:spLocks noGrp="1"/>
          </p:cNvSpPr>
          <p:nvPr>
            <p:ph type="title"/>
          </p:nvPr>
        </p:nvSpPr>
        <p:spPr>
          <a:xfrm>
            <a:off x="756138" y="174032"/>
            <a:ext cx="7631723" cy="1111843"/>
          </a:xfrm>
        </p:spPr>
        <p:txBody>
          <a:bodyPr anchor="ctr">
            <a:normAutofit/>
          </a:bodyPr>
          <a:lstStyle/>
          <a:p>
            <a:r>
              <a:rPr lang="en-CA" sz="3500" dirty="0"/>
              <a:t>Post-Unit Testing Overview</a:t>
            </a:r>
          </a:p>
        </p:txBody>
      </p:sp>
      <p:sp>
        <p:nvSpPr>
          <p:cNvPr id="3" name="Content Placeholder 2">
            <a:extLst>
              <a:ext uri="{FF2B5EF4-FFF2-40B4-BE49-F238E27FC236}">
                <a16:creationId xmlns:a16="http://schemas.microsoft.com/office/drawing/2014/main" id="{D7E26BFB-CE87-707E-EB5E-9C3AF307A497}"/>
              </a:ext>
            </a:extLst>
          </p:cNvPr>
          <p:cNvSpPr>
            <a:spLocks noGrp="1"/>
          </p:cNvSpPr>
          <p:nvPr>
            <p:ph idx="1"/>
          </p:nvPr>
        </p:nvSpPr>
        <p:spPr>
          <a:xfrm>
            <a:off x="756138" y="1375824"/>
            <a:ext cx="7631722" cy="767904"/>
          </a:xfrm>
        </p:spPr>
        <p:txBody>
          <a:bodyPr anchor="ctr">
            <a:normAutofit/>
          </a:bodyPr>
          <a:lstStyle/>
          <a:p>
            <a:pPr algn="ctr"/>
            <a:r>
              <a:rPr lang="en-CA" sz="1700" dirty="0"/>
              <a:t>Focuses on the integrated system beyond individual components.</a:t>
            </a:r>
          </a:p>
          <a:p>
            <a:pPr algn="ctr"/>
            <a:r>
              <a:rPr lang="en-CA" sz="1700" dirty="0"/>
              <a:t>Includes usability, performance, and regression testing.</a:t>
            </a:r>
          </a:p>
        </p:txBody>
      </p:sp>
      <p:pic>
        <p:nvPicPr>
          <p:cNvPr id="6" name="Picture 5" descr="A diagram of a software testing process&#10;&#10;Description automatically generated">
            <a:extLst>
              <a:ext uri="{FF2B5EF4-FFF2-40B4-BE49-F238E27FC236}">
                <a16:creationId xmlns:a16="http://schemas.microsoft.com/office/drawing/2014/main" id="{7D274DBE-DC71-177E-5A64-6B83DE0E937A}"/>
              </a:ext>
            </a:extLst>
          </p:cNvPr>
          <p:cNvPicPr>
            <a:picLocks noChangeAspect="1"/>
          </p:cNvPicPr>
          <p:nvPr/>
        </p:nvPicPr>
        <p:blipFill>
          <a:blip r:embed="rId2"/>
          <a:stretch>
            <a:fillRect/>
          </a:stretch>
        </p:blipFill>
        <p:spPr>
          <a:xfrm>
            <a:off x="945324" y="2475416"/>
            <a:ext cx="6622341" cy="3646478"/>
          </a:xfrm>
          <a:prstGeom prst="rect">
            <a:avLst/>
          </a:prstGeom>
        </p:spPr>
      </p:pic>
    </p:spTree>
    <p:extLst>
      <p:ext uri="{BB962C8B-B14F-4D97-AF65-F5344CB8AC3E}">
        <p14:creationId xmlns:p14="http://schemas.microsoft.com/office/powerpoint/2010/main" val="2886803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Testing Objectives</a:t>
            </a:r>
          </a:p>
        </p:txBody>
      </p:sp>
      <p:sp>
        <p:nvSpPr>
          <p:cNvPr id="3" name="Content Placeholder 2"/>
          <p:cNvSpPr>
            <a:spLocks noGrp="1"/>
          </p:cNvSpPr>
          <p:nvPr>
            <p:ph idx="1"/>
          </p:nvPr>
        </p:nvSpPr>
        <p:spPr/>
        <p:txBody>
          <a:bodyPr/>
          <a:lstStyle/>
          <a:p>
            <a:r>
              <a:t>Detect defects as early as possible.</a:t>
            </a:r>
          </a:p>
          <a:p>
            <a:r>
              <a:t>Ensure each software component meets its intended purpose.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Documenting Tests</a:t>
            </a:r>
          </a:p>
        </p:txBody>
      </p:sp>
      <p:sp>
        <p:nvSpPr>
          <p:cNvPr id="3" name="Content Placeholder 2"/>
          <p:cNvSpPr>
            <a:spLocks noGrp="1"/>
          </p:cNvSpPr>
          <p:nvPr>
            <p:ph idx="1"/>
          </p:nvPr>
        </p:nvSpPr>
        <p:spPr/>
        <p:txBody>
          <a:bodyPr/>
          <a:lstStyle/>
          <a:p>
            <a:r>
              <a:t>Maintain records of test procedures, input data, and results.</a:t>
            </a:r>
          </a:p>
          <a:p>
            <a:r>
              <a:t>Reuse documentation for future testing cycles.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Planning Tests</a:t>
            </a:r>
          </a:p>
        </p:txBody>
      </p:sp>
      <p:sp>
        <p:nvSpPr>
          <p:cNvPr id="3" name="Content Placeholder 2"/>
          <p:cNvSpPr>
            <a:spLocks noGrp="1"/>
          </p:cNvSpPr>
          <p:nvPr>
            <p:ph idx="1"/>
          </p:nvPr>
        </p:nvSpPr>
        <p:spPr/>
        <p:txBody>
          <a:bodyPr/>
          <a:lstStyle/>
          <a:p>
            <a:r>
              <a:t>Define test objectives and scope.</a:t>
            </a:r>
          </a:p>
          <a:p>
            <a:r>
              <a:t>Prioritize critical functions for thorough validation.</a:t>
            </a:r>
          </a:p>
        </p:txBody>
      </p:sp>
      <p:pic>
        <p:nvPicPr>
          <p:cNvPr id="5" name="Picture 4" descr="A white paper with black text&#10;&#10;Description automatically generated">
            <a:extLst>
              <a:ext uri="{FF2B5EF4-FFF2-40B4-BE49-F238E27FC236}">
                <a16:creationId xmlns:a16="http://schemas.microsoft.com/office/drawing/2014/main" id="{027C0B55-1907-DE96-F0F7-FDB6E0369AB0}"/>
              </a:ext>
            </a:extLst>
          </p:cNvPr>
          <p:cNvPicPr>
            <a:picLocks noChangeAspect="1"/>
          </p:cNvPicPr>
          <p:nvPr/>
        </p:nvPicPr>
        <p:blipFill>
          <a:blip r:embed="rId2"/>
          <a:stretch>
            <a:fillRect/>
          </a:stretch>
        </p:blipFill>
        <p:spPr>
          <a:xfrm>
            <a:off x="2827940" y="3182442"/>
            <a:ext cx="5858860" cy="367555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Unit Test Execution</a:t>
            </a:r>
          </a:p>
        </p:txBody>
      </p:sp>
      <p:sp>
        <p:nvSpPr>
          <p:cNvPr id="3" name="Content Placeholder 2"/>
          <p:cNvSpPr>
            <a:spLocks noGrp="1"/>
          </p:cNvSpPr>
          <p:nvPr>
            <p:ph idx="1"/>
          </p:nvPr>
        </p:nvSpPr>
        <p:spPr/>
        <p:txBody>
          <a:bodyPr/>
          <a:lstStyle/>
          <a:p>
            <a:r>
              <a:rPr dirty="0"/>
              <a:t>Leverage test utilities like J</a:t>
            </a:r>
            <a:r>
              <a:rPr lang="en-CA" dirty="0"/>
              <a:t>u</a:t>
            </a:r>
            <a:r>
              <a:rPr dirty="0"/>
              <a:t>nit</a:t>
            </a:r>
            <a:r>
              <a:rPr lang="en-CA" dirty="0"/>
              <a:t>, </a:t>
            </a:r>
            <a:r>
              <a:rPr lang="en-CA" dirty="0" err="1"/>
              <a:t>PyUnit</a:t>
            </a:r>
            <a:r>
              <a:rPr dirty="0"/>
              <a:t> for consistent execution.</a:t>
            </a:r>
          </a:p>
          <a:p>
            <a:r>
              <a:rPr dirty="0"/>
              <a:t>Automate repetitive tasks to improve efficiency.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Common Unit Testing Challenges</a:t>
            </a:r>
          </a:p>
        </p:txBody>
      </p:sp>
      <p:sp>
        <p:nvSpPr>
          <p:cNvPr id="3" name="Content Placeholder 2"/>
          <p:cNvSpPr>
            <a:spLocks noGrp="1"/>
          </p:cNvSpPr>
          <p:nvPr>
            <p:ph idx="1"/>
          </p:nvPr>
        </p:nvSpPr>
        <p:spPr/>
        <p:txBody>
          <a:bodyPr/>
          <a:lstStyle/>
          <a:p>
            <a:r>
              <a:rPr dirty="0"/>
              <a:t>Overlooking edge cases.</a:t>
            </a:r>
          </a:p>
          <a:p>
            <a:r>
              <a:rPr dirty="0"/>
              <a:t>Ensuring complete test coverage.</a:t>
            </a:r>
            <a:endParaRPr lang="en-CA" dirty="0"/>
          </a:p>
          <a:p>
            <a:r>
              <a:rPr lang="en-CA" dirty="0"/>
              <a:t>Repeatability of tests:  produce the same results every time they are run</a:t>
            </a:r>
          </a:p>
          <a:p>
            <a:r>
              <a:rPr lang="en-CA" dirty="0"/>
              <a:t>Automation: Unit tests should be automated and documented as a part of the development process. </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Test Input Sources</a:t>
            </a:r>
          </a:p>
        </p:txBody>
      </p:sp>
      <p:sp>
        <p:nvSpPr>
          <p:cNvPr id="3" name="Content Placeholder 2"/>
          <p:cNvSpPr>
            <a:spLocks noGrp="1"/>
          </p:cNvSpPr>
          <p:nvPr>
            <p:ph idx="1"/>
          </p:nvPr>
        </p:nvSpPr>
        <p:spPr/>
        <p:txBody>
          <a:bodyPr/>
          <a:lstStyle/>
          <a:p>
            <a:r>
              <a:t>Domain-specific data examples.</a:t>
            </a:r>
          </a:p>
          <a:p>
            <a:r>
              <a:t>Historical outputs from prior versions of the application.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software development&#10;&#10;Description automatically generated">
            <a:extLst>
              <a:ext uri="{FF2B5EF4-FFF2-40B4-BE49-F238E27FC236}">
                <a16:creationId xmlns:a16="http://schemas.microsoft.com/office/drawing/2014/main" id="{F701CD86-DBAE-064C-EA42-C4713BCC4F06}"/>
              </a:ext>
            </a:extLst>
          </p:cNvPr>
          <p:cNvPicPr>
            <a:picLocks noChangeAspect="1"/>
          </p:cNvPicPr>
          <p:nvPr/>
        </p:nvPicPr>
        <p:blipFill>
          <a:blip r:embed="rId2"/>
          <a:stretch>
            <a:fillRect/>
          </a:stretch>
        </p:blipFill>
        <p:spPr>
          <a:xfrm>
            <a:off x="0" y="1334814"/>
            <a:ext cx="8401020" cy="4454853"/>
          </a:xfrm>
          <a:prstGeom prst="rect">
            <a:avLst/>
          </a:prstGeom>
        </p:spPr>
      </p:pic>
    </p:spTree>
    <p:extLst>
      <p:ext uri="{BB962C8B-B14F-4D97-AF65-F5344CB8AC3E}">
        <p14:creationId xmlns:p14="http://schemas.microsoft.com/office/powerpoint/2010/main" val="1422835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9986E-601B-AD89-391A-B88DFE90DE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408939-F24F-D779-400B-9537142C83D7}"/>
              </a:ext>
            </a:extLst>
          </p:cNvPr>
          <p:cNvSpPr>
            <a:spLocks noGrp="1"/>
          </p:cNvSpPr>
          <p:nvPr>
            <p:ph type="title"/>
          </p:nvPr>
        </p:nvSpPr>
        <p:spPr/>
        <p:txBody>
          <a:bodyPr/>
          <a:lstStyle/>
          <a:p>
            <a:r>
              <a:rPr lang="en-CA" dirty="0"/>
              <a:t>Best Practices for Unit Testing</a:t>
            </a:r>
            <a:endParaRPr dirty="0"/>
          </a:p>
        </p:txBody>
      </p:sp>
      <p:sp>
        <p:nvSpPr>
          <p:cNvPr id="3" name="Content Placeholder 2">
            <a:extLst>
              <a:ext uri="{FF2B5EF4-FFF2-40B4-BE49-F238E27FC236}">
                <a16:creationId xmlns:a16="http://schemas.microsoft.com/office/drawing/2014/main" id="{1A35BA4E-00AA-A264-F590-7798902A8DCC}"/>
              </a:ext>
            </a:extLst>
          </p:cNvPr>
          <p:cNvSpPr>
            <a:spLocks noGrp="1"/>
          </p:cNvSpPr>
          <p:nvPr>
            <p:ph idx="1"/>
          </p:nvPr>
        </p:nvSpPr>
        <p:spPr/>
        <p:txBody>
          <a:bodyPr>
            <a:normAutofit/>
          </a:bodyPr>
          <a:lstStyle/>
          <a:p>
            <a:pPr>
              <a:spcBef>
                <a:spcPts val="900"/>
              </a:spcBef>
            </a:pPr>
            <a:r>
              <a:rPr lang="en-CA" dirty="0">
                <a:solidFill>
                  <a:srgbClr val="0E0E0E"/>
                </a:solidFill>
                <a:effectLst/>
                <a:latin typeface=".AppleSystemUIFont"/>
              </a:rPr>
              <a:t>Write tests as you develop the code (Test-Driven Development, or TDD).</a:t>
            </a:r>
          </a:p>
          <a:p>
            <a:pPr>
              <a:spcBef>
                <a:spcPts val="900"/>
              </a:spcBef>
            </a:pPr>
            <a:r>
              <a:rPr lang="en-CA" dirty="0">
                <a:solidFill>
                  <a:srgbClr val="0E0E0E"/>
                </a:solidFill>
                <a:effectLst/>
                <a:latin typeface=".AppleSystemUIFont"/>
              </a:rPr>
              <a:t>Keep tests isolated—don’t rely on external resources like databases or APIs.</a:t>
            </a:r>
          </a:p>
          <a:p>
            <a:pPr>
              <a:spcBef>
                <a:spcPts val="900"/>
              </a:spcBef>
            </a:pPr>
            <a:r>
              <a:rPr lang="en-CA" dirty="0">
                <a:solidFill>
                  <a:srgbClr val="0E0E0E"/>
                </a:solidFill>
                <a:effectLst/>
                <a:latin typeface=".AppleSystemUIFont"/>
              </a:rPr>
              <a:t>Strive for complete code coverage, but focus on critical paths.</a:t>
            </a:r>
          </a:p>
          <a:p>
            <a:pPr>
              <a:spcBef>
                <a:spcPts val="900"/>
              </a:spcBef>
            </a:pPr>
            <a:r>
              <a:rPr lang="en-CA" dirty="0">
                <a:solidFill>
                  <a:srgbClr val="0E0E0E"/>
                </a:solidFill>
                <a:effectLst/>
                <a:latin typeface=".AppleSystemUIFont"/>
              </a:rPr>
              <a:t>Run tests frequently during development.</a:t>
            </a:r>
          </a:p>
        </p:txBody>
      </p:sp>
    </p:spTree>
    <p:extLst>
      <p:ext uri="{BB962C8B-B14F-4D97-AF65-F5344CB8AC3E}">
        <p14:creationId xmlns:p14="http://schemas.microsoft.com/office/powerpoint/2010/main" val="422548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Unit Testing Metrics</a:t>
            </a:r>
          </a:p>
        </p:txBody>
      </p:sp>
      <p:sp>
        <p:nvSpPr>
          <p:cNvPr id="3" name="Content Placeholder 2"/>
          <p:cNvSpPr>
            <a:spLocks noGrp="1"/>
          </p:cNvSpPr>
          <p:nvPr>
            <p:ph idx="1"/>
          </p:nvPr>
        </p:nvSpPr>
        <p:spPr/>
        <p:txBody>
          <a:bodyPr/>
          <a:lstStyle/>
          <a:p>
            <a:r>
              <a:t>Metrics include defect count, defect types, and testing time.</a:t>
            </a:r>
          </a:p>
          <a:p>
            <a:r>
              <a:t>Helps assess application state and forecast completion.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D03D8F-F010-2B0B-87B2-6CE256BE8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212006-C149-19F4-E654-E7E10BA6DF6D}"/>
              </a:ext>
            </a:extLst>
          </p:cNvPr>
          <p:cNvSpPr>
            <a:spLocks noGrp="1"/>
          </p:cNvSpPr>
          <p:nvPr>
            <p:ph type="title"/>
          </p:nvPr>
        </p:nvSpPr>
        <p:spPr/>
        <p:txBody>
          <a:bodyPr/>
          <a:lstStyle/>
          <a:p>
            <a:r>
              <a:rPr dirty="0"/>
              <a:t>Summary of Principles</a:t>
            </a:r>
          </a:p>
        </p:txBody>
      </p:sp>
      <p:sp>
        <p:nvSpPr>
          <p:cNvPr id="3" name="Content Placeholder 2">
            <a:extLst>
              <a:ext uri="{FF2B5EF4-FFF2-40B4-BE49-F238E27FC236}">
                <a16:creationId xmlns:a16="http://schemas.microsoft.com/office/drawing/2014/main" id="{4001E174-E960-8266-111B-97CC1DE65D2F}"/>
              </a:ext>
            </a:extLst>
          </p:cNvPr>
          <p:cNvSpPr>
            <a:spLocks noGrp="1"/>
          </p:cNvSpPr>
          <p:nvPr>
            <p:ph idx="1"/>
          </p:nvPr>
        </p:nvSpPr>
        <p:spPr/>
        <p:txBody>
          <a:bodyPr/>
          <a:lstStyle/>
          <a:p>
            <a:r>
              <a:rPr dirty="0"/>
              <a:t>Test early, test often.</a:t>
            </a:r>
          </a:p>
          <a:p>
            <a:r>
              <a:rPr dirty="0"/>
              <a:t>Unit testing ensures foundational reliability.</a:t>
            </a:r>
          </a:p>
          <a:p>
            <a:r>
              <a:rPr dirty="0"/>
              <a:t>Effective planning and documentation are critical.</a:t>
            </a:r>
            <a:endParaRPr lang="en-CA" dirty="0"/>
          </a:p>
          <a:p>
            <a:r>
              <a:rPr lang="en-CA" dirty="0">
                <a:solidFill>
                  <a:srgbClr val="0E0E0E"/>
                </a:solidFill>
                <a:effectLst/>
                <a:latin typeface=".AppleSystemUIFont"/>
              </a:rPr>
              <a:t>By writing effective and automated unit tests, you can catch bugs early, improve code stability, and simplify future development and refactoring.</a:t>
            </a:r>
          </a:p>
          <a:p>
            <a:endParaRPr dirty="0"/>
          </a:p>
        </p:txBody>
      </p:sp>
    </p:spTree>
    <p:extLst>
      <p:ext uri="{BB962C8B-B14F-4D97-AF65-F5344CB8AC3E}">
        <p14:creationId xmlns:p14="http://schemas.microsoft.com/office/powerpoint/2010/main" val="1860594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33" name="Rectangle 1032">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CA" sz="3500"/>
              <a:t>Introduction to PyUnit</a:t>
            </a:r>
          </a:p>
        </p:txBody>
      </p:sp>
      <p:sp>
        <p:nvSpPr>
          <p:cNvPr id="3" name="Content Placeholder 2"/>
          <p:cNvSpPr>
            <a:spLocks noGrp="1"/>
          </p:cNvSpPr>
          <p:nvPr>
            <p:ph idx="1"/>
          </p:nvPr>
        </p:nvSpPr>
        <p:spPr>
          <a:xfrm>
            <a:off x="571351" y="1881352"/>
            <a:ext cx="5303932" cy="4474997"/>
          </a:xfrm>
        </p:spPr>
        <p:txBody>
          <a:bodyPr anchor="ctr">
            <a:normAutofit/>
          </a:bodyPr>
          <a:lstStyle/>
          <a:p>
            <a:pPr>
              <a:lnSpc>
                <a:spcPct val="90000"/>
              </a:lnSpc>
              <a:spcBef>
                <a:spcPts val="900"/>
              </a:spcBef>
            </a:pPr>
            <a:r>
              <a:rPr lang="en-CA" sz="2000" dirty="0" err="1">
                <a:effectLst/>
                <a:latin typeface=".AppleSystemUIFont"/>
              </a:rPr>
              <a:t>PyUnit</a:t>
            </a:r>
            <a:r>
              <a:rPr lang="en-CA" sz="2000" dirty="0">
                <a:effectLst/>
                <a:latin typeface=".AppleSystemUIFont"/>
              </a:rPr>
              <a:t> is the Python standard library module for unit testing, also known as the </a:t>
            </a:r>
            <a:r>
              <a:rPr lang="en-CA" sz="2000" dirty="0" err="1">
                <a:effectLst/>
                <a:latin typeface=".AppleSystemUIFontMonospaced"/>
              </a:rPr>
              <a:t>unittest</a:t>
            </a:r>
            <a:r>
              <a:rPr lang="en-CA" sz="2000" dirty="0">
                <a:effectLst/>
                <a:latin typeface=".AppleSystemUIFont"/>
              </a:rPr>
              <a:t> module.</a:t>
            </a:r>
          </a:p>
          <a:p>
            <a:pPr>
              <a:lnSpc>
                <a:spcPct val="90000"/>
              </a:lnSpc>
              <a:spcBef>
                <a:spcPts val="900"/>
              </a:spcBef>
            </a:pPr>
            <a:r>
              <a:rPr lang="en-CA" sz="2000" dirty="0">
                <a:effectLst/>
                <a:latin typeface=".AppleSystemUIFont"/>
              </a:rPr>
              <a:t>Inspired by JUnit (Java) and part of the </a:t>
            </a:r>
            <a:r>
              <a:rPr lang="en-CA" sz="2000" dirty="0" err="1">
                <a:effectLst/>
                <a:latin typeface=".AppleSystemUIFont"/>
              </a:rPr>
              <a:t>xUnit</a:t>
            </a:r>
            <a:r>
              <a:rPr lang="en-CA" sz="2000" dirty="0">
                <a:effectLst/>
                <a:latin typeface=".AppleSystemUIFont"/>
              </a:rPr>
              <a:t> family of testing frameworks.</a:t>
            </a:r>
          </a:p>
          <a:p>
            <a:pPr>
              <a:lnSpc>
                <a:spcPct val="90000"/>
              </a:lnSpc>
            </a:pPr>
            <a:r>
              <a:rPr lang="en-CA" sz="2000" u="sng" dirty="0">
                <a:effectLst/>
                <a:latin typeface=".AppleSystemUIFont"/>
              </a:rPr>
              <a:t>Built into Python</a:t>
            </a:r>
            <a:r>
              <a:rPr lang="en-CA" sz="2000" dirty="0">
                <a:effectLst/>
                <a:latin typeface=".AppleSystemUIFont"/>
              </a:rPr>
              <a:t>, so no external dependencies are required.</a:t>
            </a:r>
          </a:p>
          <a:p>
            <a:pPr>
              <a:lnSpc>
                <a:spcPct val="90000"/>
              </a:lnSpc>
              <a:spcBef>
                <a:spcPts val="900"/>
              </a:spcBef>
            </a:pPr>
            <a:r>
              <a:rPr lang="en-CA" sz="2000" dirty="0">
                <a:effectLst/>
                <a:latin typeface=".AppleSystemUIFont"/>
              </a:rPr>
              <a:t>Provides a structured way to write and execute test cases.</a:t>
            </a:r>
          </a:p>
          <a:p>
            <a:pPr>
              <a:lnSpc>
                <a:spcPct val="90000"/>
              </a:lnSpc>
              <a:spcBef>
                <a:spcPts val="900"/>
              </a:spcBef>
            </a:pPr>
            <a:r>
              <a:rPr lang="en-CA" sz="2000" dirty="0">
                <a:effectLst/>
                <a:latin typeface=".AppleSystemUIFont"/>
              </a:rPr>
              <a:t>Supports test automation, setup/teardown processes, and comprehensive reporting.</a:t>
            </a:r>
          </a:p>
          <a:p>
            <a:pPr>
              <a:lnSpc>
                <a:spcPct val="90000"/>
              </a:lnSpc>
              <a:spcBef>
                <a:spcPts val="900"/>
              </a:spcBef>
            </a:pPr>
            <a:endParaRPr lang="en-CA" sz="1600" dirty="0">
              <a:effectLst/>
              <a:latin typeface=".AppleSystemUIFont"/>
            </a:endParaRPr>
          </a:p>
        </p:txBody>
      </p:sp>
      <p:pic>
        <p:nvPicPr>
          <p:cNvPr id="1026" name="Picture 2" descr="10 Best Python Testing Frameworks To Look For In 2024 | LambdaTest">
            <a:extLst>
              <a:ext uri="{FF2B5EF4-FFF2-40B4-BE49-F238E27FC236}">
                <a16:creationId xmlns:a16="http://schemas.microsoft.com/office/drawing/2014/main" id="{D3715318-850D-B62F-6C88-A83272D19B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367" r="14892"/>
          <a:stretch/>
        </p:blipFill>
        <p:spPr bwMode="auto">
          <a:xfrm>
            <a:off x="6194298" y="2177107"/>
            <a:ext cx="2129895" cy="319127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logo for a company&#10;&#10;Description automatically generated">
            <a:extLst>
              <a:ext uri="{FF2B5EF4-FFF2-40B4-BE49-F238E27FC236}">
                <a16:creationId xmlns:a16="http://schemas.microsoft.com/office/drawing/2014/main" id="{1591288C-B11C-C2EC-B30F-6A09D979C3AA}"/>
              </a:ext>
            </a:extLst>
          </p:cNvPr>
          <p:cNvPicPr>
            <a:picLocks noChangeAspect="1"/>
          </p:cNvPicPr>
          <p:nvPr/>
        </p:nvPicPr>
        <p:blipFill>
          <a:blip r:embed="rId3"/>
          <a:stretch>
            <a:fillRect/>
          </a:stretch>
        </p:blipFill>
        <p:spPr>
          <a:xfrm>
            <a:off x="5640461" y="421908"/>
            <a:ext cx="3051594" cy="162904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Software Testing Overview</a:t>
            </a:r>
          </a:p>
        </p:txBody>
      </p:sp>
      <p:sp>
        <p:nvSpPr>
          <p:cNvPr id="3" name="Content Placeholder 2"/>
          <p:cNvSpPr>
            <a:spLocks noGrp="1"/>
          </p:cNvSpPr>
          <p:nvPr>
            <p:ph idx="1"/>
          </p:nvPr>
        </p:nvSpPr>
        <p:spPr/>
        <p:txBody>
          <a:bodyPr/>
          <a:lstStyle/>
          <a:p>
            <a:r>
              <a:t>Software testing is a validation process.</a:t>
            </a:r>
          </a:p>
          <a:p>
            <a:r>
              <a:t>Purpose: Detect as many defects as possible, focusing on severity.</a:t>
            </a:r>
          </a:p>
          <a:p>
            <a:r>
              <a:t>Key Insight: Testing reveals defects but cannot confirm their absence.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Test Early and Often?</a:t>
            </a:r>
          </a:p>
        </p:txBody>
      </p:sp>
      <p:sp>
        <p:nvSpPr>
          <p:cNvPr id="3" name="Content Placeholder 2"/>
          <p:cNvSpPr>
            <a:spLocks noGrp="1"/>
          </p:cNvSpPr>
          <p:nvPr>
            <p:ph idx="1"/>
          </p:nvPr>
        </p:nvSpPr>
        <p:spPr/>
        <p:txBody>
          <a:bodyPr/>
          <a:lstStyle/>
          <a:p>
            <a:r>
              <a:t>'Test Early': Detect defects close to their introduction for easier correction.</a:t>
            </a:r>
          </a:p>
          <a:p>
            <a:r>
              <a:t>'Test Often': Re-test after every addition or change to ensure integrity.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Agile Methodology Connection</a:t>
            </a:r>
          </a:p>
        </p:txBody>
      </p:sp>
      <p:sp>
        <p:nvSpPr>
          <p:cNvPr id="3" name="Content Placeholder 2"/>
          <p:cNvSpPr>
            <a:spLocks noGrp="1"/>
          </p:cNvSpPr>
          <p:nvPr>
            <p:ph idx="1"/>
          </p:nvPr>
        </p:nvSpPr>
        <p:spPr/>
        <p:txBody>
          <a:bodyPr>
            <a:normAutofit/>
          </a:bodyPr>
          <a:lstStyle/>
          <a:p>
            <a:r>
              <a:rPr dirty="0"/>
              <a:t>Agile emphasizes continuous testing as part of development.</a:t>
            </a:r>
          </a:p>
          <a:p>
            <a:r>
              <a:rPr dirty="0"/>
              <a:t>Goal: Avoid regression and ensure growth without erasure</a:t>
            </a:r>
            <a:r>
              <a:rPr lang="en-CA" dirty="0"/>
              <a:t>*</a:t>
            </a:r>
            <a:r>
              <a:rPr dirty="0"/>
              <a:t>.</a:t>
            </a:r>
            <a:endParaRPr lang="en-CA" dirty="0"/>
          </a:p>
          <a:p>
            <a:endParaRPr lang="en-CA" dirty="0"/>
          </a:p>
          <a:p>
            <a:pPr marL="0" indent="0">
              <a:buNone/>
            </a:pPr>
            <a:r>
              <a:rPr lang="en-CA" sz="1900" i="1" dirty="0"/>
              <a:t>*  A goal of modern development methods, and especially of agile methods, is for the </a:t>
            </a:r>
            <a:r>
              <a:rPr lang="en-CA" sz="1900" i="1" u="sng" dirty="0">
                <a:highlight>
                  <a:srgbClr val="FFFF00"/>
                </a:highlight>
              </a:rPr>
              <a:t>application under development to grow only</a:t>
            </a:r>
            <a:r>
              <a:rPr lang="en-CA" sz="1900" i="1" dirty="0"/>
              <a:t>-in other words, not to require any other kind of alteration such as erasures. Accomplishing this (which is not always easy) means that existing tests continue to apply as new elements are developed. </a:t>
            </a:r>
            <a:endParaRPr sz="1900"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Regression Testing</a:t>
            </a:r>
          </a:p>
        </p:txBody>
      </p:sp>
      <p:sp>
        <p:nvSpPr>
          <p:cNvPr id="3" name="Content Placeholder 2"/>
          <p:cNvSpPr>
            <a:spLocks noGrp="1"/>
          </p:cNvSpPr>
          <p:nvPr>
            <p:ph idx="1"/>
          </p:nvPr>
        </p:nvSpPr>
        <p:spPr/>
        <p:txBody>
          <a:bodyPr/>
          <a:lstStyle/>
          <a:p>
            <a:r>
              <a:t>Definition: Retesting software to confirm no new defects after changes.</a:t>
            </a:r>
          </a:p>
          <a:p>
            <a:r>
              <a:t>Purpose: Ensure functionality remains intact after updates.</a:t>
            </a:r>
          </a:p>
        </p:txBody>
      </p:sp>
      <p:pic>
        <p:nvPicPr>
          <p:cNvPr id="4" name="Picture 3" descr="A diagram of a process&#10;&#10;Description automatically generated">
            <a:extLst>
              <a:ext uri="{FF2B5EF4-FFF2-40B4-BE49-F238E27FC236}">
                <a16:creationId xmlns:a16="http://schemas.microsoft.com/office/drawing/2014/main" id="{40B39112-E79C-8600-3E68-AA8FDB29E8D9}"/>
              </a:ext>
            </a:extLst>
          </p:cNvPr>
          <p:cNvPicPr>
            <a:picLocks noChangeAspect="1"/>
          </p:cNvPicPr>
          <p:nvPr/>
        </p:nvPicPr>
        <p:blipFill>
          <a:blip r:embed="rId2"/>
          <a:stretch>
            <a:fillRect/>
          </a:stretch>
        </p:blipFill>
        <p:spPr>
          <a:xfrm>
            <a:off x="2924722" y="3917950"/>
            <a:ext cx="5880100" cy="2679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85059" y="586822"/>
            <a:ext cx="2670189" cy="1645920"/>
          </a:xfrm>
        </p:spPr>
        <p:txBody>
          <a:bodyPr>
            <a:normAutofit/>
          </a:bodyPr>
          <a:lstStyle/>
          <a:p>
            <a:r>
              <a:rPr lang="en-CA" sz="2800"/>
              <a:t>Regression Testing Example</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13373" y="586822"/>
            <a:ext cx="4501977" cy="1645920"/>
          </a:xfrm>
        </p:spPr>
        <p:txBody>
          <a:bodyPr anchor="ctr">
            <a:normAutofit/>
          </a:bodyPr>
          <a:lstStyle/>
          <a:p>
            <a:r>
              <a:rPr lang="en-CA" sz="1600"/>
              <a:t>Adding functionality to DVD rental software may alter due date handling.</a:t>
            </a:r>
          </a:p>
          <a:p>
            <a:r>
              <a:rPr lang="en-CA" sz="1600"/>
              <a:t>Solution: Regression tests verify no unintended changes occurred.</a:t>
            </a:r>
          </a:p>
        </p:txBody>
      </p:sp>
      <p:pic>
        <p:nvPicPr>
          <p:cNvPr id="5" name="Picture 4" descr="A white card with black text&#10;&#10;Description automatically generated">
            <a:extLst>
              <a:ext uri="{FF2B5EF4-FFF2-40B4-BE49-F238E27FC236}">
                <a16:creationId xmlns:a16="http://schemas.microsoft.com/office/drawing/2014/main" id="{97CF2A55-4D3C-5B2A-DF90-88B1749D9B55}"/>
              </a:ext>
            </a:extLst>
          </p:cNvPr>
          <p:cNvPicPr>
            <a:picLocks noChangeAspect="1"/>
          </p:cNvPicPr>
          <p:nvPr/>
        </p:nvPicPr>
        <p:blipFill>
          <a:blip r:embed="rId2"/>
          <a:stretch>
            <a:fillRect/>
          </a:stretch>
        </p:blipFill>
        <p:spPr>
          <a:xfrm>
            <a:off x="418338" y="2822198"/>
            <a:ext cx="8373618" cy="33075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Testing Methodologies</a:t>
            </a:r>
          </a:p>
        </p:txBody>
      </p:sp>
      <p:sp>
        <p:nvSpPr>
          <p:cNvPr id="3" name="Content Placeholder 2"/>
          <p:cNvSpPr>
            <a:spLocks noGrp="1"/>
          </p:cNvSpPr>
          <p:nvPr>
            <p:ph idx="1"/>
          </p:nvPr>
        </p:nvSpPr>
        <p:spPr/>
        <p:txBody>
          <a:bodyPr/>
          <a:lstStyle/>
          <a:p>
            <a:r>
              <a:t>Black Box Testing: Based on application requirements, no internal knowledge.</a:t>
            </a:r>
          </a:p>
          <a:p>
            <a:r>
              <a:t>White Box Testing: Leverages design and implementation insights.</a:t>
            </a:r>
          </a:p>
        </p:txBody>
      </p:sp>
      <p:pic>
        <p:nvPicPr>
          <p:cNvPr id="4" name="Picture 3" descr="A diagram of a black box&#10;&#10;Description automatically generated">
            <a:extLst>
              <a:ext uri="{FF2B5EF4-FFF2-40B4-BE49-F238E27FC236}">
                <a16:creationId xmlns:a16="http://schemas.microsoft.com/office/drawing/2014/main" id="{598AF177-E9F6-6D16-2BDC-4B7D54C440EE}"/>
              </a:ext>
            </a:extLst>
          </p:cNvPr>
          <p:cNvPicPr>
            <a:picLocks noChangeAspect="1"/>
          </p:cNvPicPr>
          <p:nvPr/>
        </p:nvPicPr>
        <p:blipFill>
          <a:blip r:embed="rId2"/>
          <a:stretch>
            <a:fillRect/>
          </a:stretch>
        </p:blipFill>
        <p:spPr>
          <a:xfrm>
            <a:off x="2165350" y="4009916"/>
            <a:ext cx="4813300" cy="2222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Unit Testing Overview</a:t>
            </a:r>
          </a:p>
        </p:txBody>
      </p:sp>
      <p:sp>
        <p:nvSpPr>
          <p:cNvPr id="3" name="Content Placeholder 2"/>
          <p:cNvSpPr>
            <a:spLocks noGrp="1"/>
          </p:cNvSpPr>
          <p:nvPr>
            <p:ph idx="1"/>
          </p:nvPr>
        </p:nvSpPr>
        <p:spPr/>
        <p:txBody>
          <a:bodyPr/>
          <a:lstStyle/>
          <a:p>
            <a:r>
              <a:t>Definition: Testing individual components (methods, classes).</a:t>
            </a:r>
          </a:p>
          <a:p>
            <a:r>
              <a:t>Goal: Detect defects early for cost-effective resolution.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159</TotalTime>
  <Words>740</Words>
  <Application>Microsoft Macintosh PowerPoint</Application>
  <PresentationFormat>On-screen Show (4:3)</PresentationFormat>
  <Paragraphs>81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.AppleSystemUIFont</vt:lpstr>
      <vt:lpstr>.AppleSystemUIFontMonospaced</vt:lpstr>
      <vt:lpstr>Arial</vt:lpstr>
      <vt:lpstr>Calibri</vt:lpstr>
      <vt:lpstr>Office Theme</vt:lpstr>
      <vt:lpstr>Chapter 25  Introduction to Software Testing</vt:lpstr>
      <vt:lpstr>PowerPoint Presentation</vt:lpstr>
      <vt:lpstr>Software Testing Overview</vt:lpstr>
      <vt:lpstr>Why Test Early and Often?</vt:lpstr>
      <vt:lpstr>Agile Methodology Connection</vt:lpstr>
      <vt:lpstr>Regression Testing</vt:lpstr>
      <vt:lpstr>Regression Testing Example</vt:lpstr>
      <vt:lpstr>Testing Methodologies</vt:lpstr>
      <vt:lpstr>Unit Testing Overview</vt:lpstr>
      <vt:lpstr>Importance of Unit Testing</vt:lpstr>
      <vt:lpstr>Unit Testing and Modular Design</vt:lpstr>
      <vt:lpstr>Post-Unit Testing Overview</vt:lpstr>
      <vt:lpstr>Post-Unit Testing Overview</vt:lpstr>
      <vt:lpstr>Testing Objectives</vt:lpstr>
      <vt:lpstr>Documenting Tests</vt:lpstr>
      <vt:lpstr>Planning Tests</vt:lpstr>
      <vt:lpstr>Unit Test Execution</vt:lpstr>
      <vt:lpstr>Common Unit Testing Challenges</vt:lpstr>
      <vt:lpstr>Test Input Sources</vt:lpstr>
      <vt:lpstr>Best Practices for Unit Testing</vt:lpstr>
      <vt:lpstr>Unit Testing Metrics</vt:lpstr>
      <vt:lpstr>Summary of Principles</vt:lpstr>
      <vt:lpstr>Introduction to PyUnit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Andrew McIntyre</cp:lastModifiedBy>
  <cp:revision>9</cp:revision>
  <dcterms:created xsi:type="dcterms:W3CDTF">2013-01-27T09:14:16Z</dcterms:created>
  <dcterms:modified xsi:type="dcterms:W3CDTF">2024-11-26T10:49:44Z</dcterms:modified>
  <cp:category/>
</cp:coreProperties>
</file>