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4" r:id="rId5"/>
    <p:sldId id="262" r:id="rId6"/>
    <p:sldId id="260" r:id="rId7"/>
    <p:sldId id="265" r:id="rId8"/>
    <p:sldId id="266" r:id="rId9"/>
    <p:sldId id="263" r:id="rId10"/>
    <p:sldId id="259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EC10DB7-840B-4521-8F42-E5DF27EAD592}">
          <p14:sldIdLst>
            <p14:sldId id="256"/>
            <p14:sldId id="257"/>
            <p14:sldId id="261"/>
            <p14:sldId id="264"/>
            <p14:sldId id="262"/>
            <p14:sldId id="260"/>
            <p14:sldId id="265"/>
            <p14:sldId id="266"/>
          </p14:sldIdLst>
        </p14:section>
        <p14:section name="Diapos compléments" id="{290A0C69-A4B9-495B-A976-5EDC955AC048}">
          <p14:sldIdLst>
            <p14:sldId id="26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4" autoAdjust="0"/>
    <p:restoredTop sz="94660"/>
  </p:normalViewPr>
  <p:slideViewPr>
    <p:cSldViewPr snapToObjects="1">
      <p:cViewPr>
        <p:scale>
          <a:sx n="82" d="100"/>
          <a:sy n="82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54287-340E-425A-B030-25247E2043AC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BAE52-C7D1-42DE-B374-A7659349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9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BAE52-C7D1-42DE-B374-A7659349F3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536" y="4725144"/>
            <a:ext cx="7272808" cy="1066800"/>
          </a:xfrm>
          <a:ln>
            <a:solidFill>
              <a:srgbClr val="FFFFFF"/>
            </a:solidFill>
          </a:ln>
        </p:spPr>
        <p:txBody>
          <a:bodyPr anchor="t"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R. Metereau et </a:t>
            </a:r>
            <a:r>
              <a:rPr lang="fr-FR" dirty="0" smtClean="0"/>
              <a:t>C. </a:t>
            </a:r>
            <a:r>
              <a:rPr lang="fr-FR" dirty="0" smtClean="0"/>
              <a:t>Figuière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F470-B0AE-4699-A8C6-AF98AC65AF83}" type="datetime1">
              <a:rPr lang="fr-FR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l"/>
            <a:r>
              <a:rPr lang="en-US" dirty="0" smtClean="0"/>
              <a:t>CREG– Univ. Grenoble-</a:t>
            </a:r>
            <a:r>
              <a:rPr lang="en-US" dirty="0" err="1" smtClean="0"/>
              <a:t>Alpes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AAE0-6D9D-4AC0-B52A-317E87F13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Image 8" descr="http://coleit2014.utt.fr/Sans-titre-3.jpg"/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"/>
          <a:stretch/>
        </p:blipFill>
        <p:spPr bwMode="auto">
          <a:xfrm>
            <a:off x="8850" y="0"/>
            <a:ext cx="8438263" cy="29249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 userDrawn="1"/>
        </p:nvSpPr>
        <p:spPr>
          <a:xfrm>
            <a:off x="755576" y="3212976"/>
            <a:ext cx="76328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0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Système coopératif localisé, stratégies collectives paysannes et agroécologie au Nicaragua :</a:t>
            </a:r>
            <a:endParaRPr lang="fr-FR" sz="2000" kern="1200" dirty="0" smtClean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spcAft>
                <a:spcPts val="1200"/>
              </a:spcAft>
            </a:pPr>
            <a:r>
              <a:rPr lang="fr-FR" sz="20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Prétexte pour une Economie Politique de l’Ecologie Industrielle</a:t>
            </a:r>
            <a:endParaRPr lang="fr-FR" sz="2000" kern="1200" dirty="0" smtClean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504" y="5733256"/>
            <a:ext cx="1633091" cy="988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7704855" cy="792088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772816"/>
            <a:ext cx="8136904" cy="4752528"/>
          </a:xfrm>
        </p:spPr>
        <p:txBody>
          <a:bodyPr/>
          <a:lstStyle>
            <a:lvl1pPr marL="342900" indent="-228600">
              <a:buFont typeface="Wingdings" charset="2"/>
              <a:buChar char="q"/>
              <a:defRPr sz="1800"/>
            </a:lvl1pPr>
            <a:lvl2pPr marL="640080" indent="-228600">
              <a:buFont typeface="Wingdings" charset="2"/>
              <a:buChar char="q"/>
              <a:defRPr sz="1600"/>
            </a:lvl2pPr>
            <a:lvl3pPr marL="1005840" indent="-228600">
              <a:buFont typeface="Wingdings" charset="2"/>
              <a:buChar char="q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7A8B-3850-49B8-9428-D592256B61B7}" type="datetime1">
              <a:rPr lang="fr-FR" smtClean="0"/>
              <a:t>09/10/2014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CREG– Univ. Grenoble-</a:t>
            </a:r>
            <a:r>
              <a:rPr lang="en-US" dirty="0" err="1" smtClean="0"/>
              <a:t>Alpes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AAE0-6D9D-4AC0-B52A-317E87F13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772816"/>
            <a:ext cx="813690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939" y="3160633"/>
            <a:ext cx="7620000" cy="233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15124"/>
            <a:ext cx="6858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28575" cmpd="sng">
            <a:solidFill>
              <a:schemeClr val="accent4">
                <a:lumMod val="7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70E062F1-D43C-4616-89A2-BB563DB2FA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345362" y="3807212"/>
            <a:ext cx="285037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5BF22"/>
                </a:solidFill>
              </a:defRPr>
            </a:lvl1pPr>
          </a:lstStyle>
          <a:p>
            <a:r>
              <a:rPr lang="en-US" dirty="0" smtClean="0"/>
              <a:t>CREG– Univ. Grenoble </a:t>
            </a:r>
            <a:r>
              <a:rPr lang="en-US" dirty="0" err="1" smtClean="0"/>
              <a:t>Alpes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792899" y="1404372"/>
            <a:ext cx="195530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5BF22"/>
                </a:solidFill>
              </a:defRPr>
            </a:lvl1pPr>
          </a:lstStyle>
          <a:p>
            <a:fld id="{420E3209-88B7-488B-A7F6-30F2BF57E0D7}" type="datetime1">
              <a:rPr lang="fr-FR" smtClean="0"/>
              <a:pPr/>
              <a:t>09/10/2014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2000" kern="1200" cap="none" spc="-100" baseline="0">
          <a:ln>
            <a:noFill/>
          </a:ln>
          <a:solidFill>
            <a:srgbClr val="F99F54"/>
          </a:solidFill>
          <a:effectLst/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3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slide" Target="slide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DFB4-AD8B-459E-A522-52352638688D}" type="datetime1">
              <a:rPr lang="fr-FR" smtClean="0"/>
              <a:t>09/10/2014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CREG– Univ. Grenoble-</a:t>
            </a:r>
            <a:r>
              <a:rPr lang="en-US" dirty="0" err="1"/>
              <a:t>Alpes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AAE0-6D9D-4AC0-B52A-317E87F13996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Espace réservé du texte 7"/>
          <p:cNvSpPr txBox="1">
            <a:spLocks/>
          </p:cNvSpPr>
          <p:nvPr/>
        </p:nvSpPr>
        <p:spPr>
          <a:xfrm>
            <a:off x="2051720" y="6381328"/>
            <a:ext cx="6336704" cy="360363"/>
          </a:xfrm>
          <a:prstGeom prst="rect">
            <a:avLst/>
          </a:prstGeom>
        </p:spPr>
        <p:txBody>
          <a:bodyPr>
            <a:normAutofit/>
          </a:bodyPr>
          <a:lstStyle>
            <a:lvl1pPr marL="11430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Renaud METEREAU_ renaud.metereau@upmf-grenoble.fr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056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7A8B-3850-49B8-9428-D592256B61B7}" type="datetime1">
              <a:rPr lang="fr-FR" smtClean="0"/>
              <a:t>09/10/2014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 rot="16200000">
            <a:off x="7345362" y="3519180"/>
            <a:ext cx="2850377" cy="365760"/>
          </a:xfrm>
        </p:spPr>
        <p:txBody>
          <a:bodyPr/>
          <a:lstStyle/>
          <a:p>
            <a:r>
              <a:rPr lang="en-US" dirty="0"/>
              <a:t>CREG– Univ. Grenoble-</a:t>
            </a:r>
            <a:r>
              <a:rPr lang="en-US" dirty="0" err="1"/>
              <a:t>Alpes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AAE0-6D9D-4AC0-B52A-317E87F13996}" type="slidenum">
              <a:rPr lang="en-US" smtClean="0"/>
              <a:t>10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704855" cy="54425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fr-FR" dirty="0" smtClean="0"/>
              <a:t>Ecologie Industrielle et développement</a:t>
            </a:r>
            <a:endParaRPr lang="en-US" dirty="0"/>
          </a:p>
        </p:txBody>
      </p:sp>
      <p:sp>
        <p:nvSpPr>
          <p:cNvPr id="27" name="Bouton d'action : Document 26">
            <a:hlinkClick r:id="rId2" action="ppaction://hlinksldjump" highlightClick="1"/>
          </p:cNvPr>
          <p:cNvSpPr/>
          <p:nvPr/>
        </p:nvSpPr>
        <p:spPr>
          <a:xfrm>
            <a:off x="384745" y="5757168"/>
            <a:ext cx="648072" cy="576064"/>
          </a:xfrm>
          <a:prstGeom prst="actionButtonDocumen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R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9716" y="1130260"/>
            <a:ext cx="793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Objet de l’EI </a:t>
            </a:r>
            <a:r>
              <a:rPr lang="fr-FR" sz="1400" dirty="0" smtClean="0"/>
              <a:t>: La soutenabilité environnementale des </a:t>
            </a:r>
            <a:r>
              <a:rPr lang="fr-FR" sz="1400" dirty="0"/>
              <a:t>S</a:t>
            </a:r>
            <a:r>
              <a:rPr lang="fr-FR" sz="1400" dirty="0" smtClean="0"/>
              <a:t>ociétés </a:t>
            </a:r>
            <a:r>
              <a:rPr lang="fr-FR" sz="1400" dirty="0"/>
              <a:t>I</a:t>
            </a:r>
            <a:r>
              <a:rPr lang="fr-FR" sz="1400" dirty="0" smtClean="0"/>
              <a:t>ndustrielle </a:t>
            </a:r>
            <a:r>
              <a:rPr lang="fr-FR" sz="1400" dirty="0"/>
              <a:t>M</a:t>
            </a:r>
            <a:r>
              <a:rPr lang="fr-FR" sz="1400" dirty="0" smtClean="0"/>
              <a:t>oderne</a:t>
            </a: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62477" y="1700808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Objectif (théorique)</a:t>
            </a:r>
            <a:r>
              <a:rPr lang="fr-FR" sz="1400" dirty="0" smtClean="0"/>
              <a:t>: Boucler les flux de matière et d’énergie : écosystème de type 3</a:t>
            </a:r>
            <a:endParaRPr lang="fr-FR" sz="1400" dirty="0"/>
          </a:p>
        </p:txBody>
      </p:sp>
      <p:pic>
        <p:nvPicPr>
          <p:cNvPr id="2050" name="Picture 2" descr="C:\Users\meterear\Desktop\Doc'_10 juillet 2013\EI\Écosystème de type III.ti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84524"/>
            <a:ext cx="2240234" cy="9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84745" y="3284984"/>
            <a:ext cx="7552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 smtClean="0"/>
              <a:t>Implication </a:t>
            </a:r>
            <a:r>
              <a:rPr lang="fr-FR" sz="1400" dirty="0" smtClean="0"/>
              <a:t>: Remise en question de </a:t>
            </a:r>
            <a:r>
              <a:rPr lang="fr-FR" sz="1400" b="1" dirty="0" smtClean="0"/>
              <a:t>la manière dont sont structurées et organisées les sociétés industrielles modernes</a:t>
            </a:r>
            <a:r>
              <a:rPr lang="fr-FR" sz="1400" dirty="0" smtClean="0"/>
              <a:t> (pour des économistes : comment se structurent et s’organisent la production, l’échange et la consommation de biens et de services ?)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62477" y="1425792"/>
            <a:ext cx="793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Démarche </a:t>
            </a:r>
            <a:r>
              <a:rPr lang="fr-FR" sz="1400" dirty="0" smtClean="0"/>
              <a:t>: Recours à la métaphore de l’écosystème</a:t>
            </a:r>
            <a:endParaRPr lang="fr-FR" sz="1400" dirty="0"/>
          </a:p>
        </p:txBody>
      </p:sp>
      <p:cxnSp>
        <p:nvCxnSpPr>
          <p:cNvPr id="7" name="Connecteur droit avec flèche 6"/>
          <p:cNvCxnSpPr>
            <a:stCxn id="10" idx="2"/>
          </p:cNvCxnSpPr>
          <p:nvPr/>
        </p:nvCxnSpPr>
        <p:spPr>
          <a:xfrm>
            <a:off x="4160972" y="4023648"/>
            <a:ext cx="0" cy="31474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16214" y="4338392"/>
            <a:ext cx="7552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Résulte d’un processus de développement</a:t>
            </a:r>
          </a:p>
          <a:p>
            <a:pPr algn="ctr"/>
            <a:r>
              <a:rPr lang="fr-FR" sz="1600" b="1" dirty="0" smtClean="0"/>
              <a:t>Au sein duquel les cycles écologiques n’ont </a:t>
            </a:r>
            <a:r>
              <a:rPr lang="fr-FR" sz="1600" b="1" i="1" dirty="0" smtClean="0"/>
              <a:t>a priori </a:t>
            </a:r>
            <a:r>
              <a:rPr lang="fr-FR" sz="1600" b="1" dirty="0" smtClean="0"/>
              <a:t>pas fonctionné comme </a:t>
            </a:r>
            <a:r>
              <a:rPr lang="fr-FR" sz="1600" b="1" dirty="0"/>
              <a:t>un </a:t>
            </a:r>
            <a:r>
              <a:rPr lang="fr-FR" sz="1600" b="1" dirty="0" smtClean="0"/>
              <a:t>paradigme de la planification</a:t>
            </a: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6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1" grpId="0"/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7A8B-3850-49B8-9428-D592256B61B7}" type="datetime1">
              <a:rPr lang="fr-FR" smtClean="0"/>
              <a:t>09/10/2014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CREG– Univ. Grenoble-</a:t>
            </a:r>
            <a:r>
              <a:rPr lang="en-US" dirty="0" err="1"/>
              <a:t>Alpes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AAE0-6D9D-4AC0-B52A-317E87F13996}" type="slidenum">
              <a:rPr lang="en-US" smtClean="0"/>
              <a:t>2</a:t>
            </a:fld>
            <a:endParaRPr lang="en-US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4355976" y="903040"/>
            <a:ext cx="4032448" cy="2093912"/>
          </a:xfrm>
        </p:spPr>
        <p:txBody>
          <a:bodyPr/>
          <a:lstStyle/>
          <a:p>
            <a:pPr algn="just"/>
            <a:r>
              <a:rPr lang="fr-FR" b="1" dirty="0" smtClean="0"/>
              <a:t>Au Nicaragua </a:t>
            </a:r>
          </a:p>
          <a:p>
            <a:pPr marL="114300" indent="0" algn="just">
              <a:spcAft>
                <a:spcPts val="1200"/>
              </a:spcAft>
              <a:buNone/>
            </a:pPr>
            <a:r>
              <a:rPr lang="fr-FR" sz="1600" dirty="0" smtClean="0"/>
              <a:t>(</a:t>
            </a:r>
            <a:r>
              <a:rPr lang="fr-FR" sz="1400" dirty="0" smtClean="0"/>
              <a:t>étude de terrain réalisée entre août 2012 et janvier 2013</a:t>
            </a:r>
            <a:r>
              <a:rPr lang="fr-FR" sz="1400" dirty="0" smtClean="0"/>
              <a:t>)</a:t>
            </a:r>
            <a:endParaRPr lang="fr-FR" sz="1400" dirty="0" smtClean="0"/>
          </a:p>
          <a:p>
            <a:pPr marL="114300" indent="0" algn="just">
              <a:spcAft>
                <a:spcPts val="600"/>
              </a:spcAft>
              <a:buNone/>
            </a:pPr>
            <a:r>
              <a:rPr lang="fr-FR" sz="1600" dirty="0" smtClean="0"/>
              <a:t>Observation d’approches écosystémiques de l’organisation de la production dans  dans le cadre de stratégies alternatives de style « écodéveloppement »</a:t>
            </a:r>
            <a:endParaRPr lang="fr-FR" sz="16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25788" y="116632"/>
            <a:ext cx="7704855" cy="792088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fr-FR" dirty="0" smtClean="0"/>
              <a:t>Genèse  du papier </a:t>
            </a:r>
            <a:endParaRPr lang="en-US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5724128" y="2919264"/>
            <a:ext cx="504056" cy="360040"/>
          </a:xfrm>
          <a:prstGeom prst="straightConnector1">
            <a:avLst/>
          </a:prstGeom>
          <a:ln>
            <a:solidFill>
              <a:srgbClr val="F99F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6228184" y="2919264"/>
            <a:ext cx="504056" cy="360040"/>
          </a:xfrm>
          <a:prstGeom prst="straightConnector1">
            <a:avLst/>
          </a:prstGeom>
          <a:ln>
            <a:solidFill>
              <a:srgbClr val="F99F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1"/>
          <p:cNvSpPr txBox="1">
            <a:spLocks/>
          </p:cNvSpPr>
          <p:nvPr/>
        </p:nvSpPr>
        <p:spPr>
          <a:xfrm>
            <a:off x="4283968" y="3279304"/>
            <a:ext cx="1584176" cy="408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q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q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spcAft>
                <a:spcPts val="1200"/>
              </a:spcAft>
              <a:buNone/>
            </a:pPr>
            <a:r>
              <a:rPr lang="fr-FR" dirty="0" smtClean="0"/>
              <a:t>Agroécologie</a:t>
            </a:r>
            <a:endParaRPr lang="fr-FR" dirty="0"/>
          </a:p>
        </p:txBody>
      </p:sp>
      <p:sp>
        <p:nvSpPr>
          <p:cNvPr id="26" name="Espace réservé du contenu 1"/>
          <p:cNvSpPr txBox="1">
            <a:spLocks/>
          </p:cNvSpPr>
          <p:nvPr/>
        </p:nvSpPr>
        <p:spPr>
          <a:xfrm>
            <a:off x="6012160" y="3207296"/>
            <a:ext cx="2376264" cy="583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q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q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fr-FR" dirty="0" smtClean="0"/>
              <a:t>IFES</a:t>
            </a:r>
          </a:p>
          <a:p>
            <a:pPr marL="114300" indent="0" algn="just">
              <a:spcAft>
                <a:spcPts val="1200"/>
              </a:spcAft>
              <a:buNone/>
            </a:pPr>
            <a:r>
              <a:rPr lang="fr-FR" sz="1200" dirty="0" err="1" smtClean="0"/>
              <a:t>Integrated</a:t>
            </a:r>
            <a:r>
              <a:rPr lang="fr-FR" sz="1200" dirty="0" smtClean="0"/>
              <a:t> Food </a:t>
            </a:r>
            <a:r>
              <a:rPr lang="fr-FR" sz="1200" dirty="0" err="1" smtClean="0"/>
              <a:t>Energy</a:t>
            </a:r>
            <a:r>
              <a:rPr lang="fr-FR" sz="1200" dirty="0" smtClean="0"/>
              <a:t> System</a:t>
            </a:r>
            <a:endParaRPr lang="fr-FR" sz="1200" dirty="0"/>
          </a:p>
        </p:txBody>
      </p:sp>
      <p:sp>
        <p:nvSpPr>
          <p:cNvPr id="24" name="Espace réservé du contenu 1"/>
          <p:cNvSpPr txBox="1">
            <a:spLocks/>
          </p:cNvSpPr>
          <p:nvPr/>
        </p:nvSpPr>
        <p:spPr>
          <a:xfrm>
            <a:off x="59184" y="908721"/>
            <a:ext cx="4032448" cy="139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q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q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</a:pPr>
            <a:r>
              <a:rPr lang="fr-FR" b="1" dirty="0" smtClean="0"/>
              <a:t>Revue de littérature sur l’EI</a:t>
            </a:r>
          </a:p>
          <a:p>
            <a:pPr marL="114300" indent="0" algn="just">
              <a:spcBef>
                <a:spcPts val="0"/>
              </a:spcBef>
              <a:buFont typeface="Wingdings" charset="2"/>
              <a:buNone/>
            </a:pPr>
            <a:r>
              <a:rPr lang="fr-FR" sz="1600" dirty="0" smtClean="0"/>
              <a:t>Proposition d’une grille de lecture permettant de distinguer 3 catégories de travaux en EI (Metereau et Figuière, 2014</a:t>
            </a:r>
            <a:r>
              <a:rPr lang="fr-FR" sz="1600" dirty="0" smtClean="0"/>
              <a:t>)</a:t>
            </a:r>
            <a:endParaRPr lang="fr-FR" sz="1600" dirty="0" smtClean="0"/>
          </a:p>
          <a:p>
            <a:pPr marL="114300" indent="0" algn="just">
              <a:spcAft>
                <a:spcPts val="600"/>
              </a:spcAft>
              <a:buFont typeface="Wingdings" charset="2"/>
              <a:buNone/>
            </a:pPr>
            <a:endParaRPr lang="fr-FR" sz="1400" dirty="0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3015664" y="4834199"/>
            <a:ext cx="0" cy="288032"/>
          </a:xfrm>
          <a:prstGeom prst="straightConnector1">
            <a:avLst/>
          </a:prstGeom>
          <a:ln>
            <a:solidFill>
              <a:srgbClr val="F99F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Espace réservé du contenu 1"/>
          <p:cNvSpPr txBox="1">
            <a:spLocks/>
          </p:cNvSpPr>
          <p:nvPr/>
        </p:nvSpPr>
        <p:spPr>
          <a:xfrm>
            <a:off x="275208" y="5122231"/>
            <a:ext cx="3744416" cy="126876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q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q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fr-FR" sz="1200" dirty="0" smtClean="0"/>
              <a:t>On s’intéresse en premier lieu aux </a:t>
            </a:r>
            <a:r>
              <a:rPr lang="fr-FR" sz="1200" i="1" dirty="0" smtClean="0"/>
              <a:t>« caractéristiques </a:t>
            </a:r>
            <a:r>
              <a:rPr lang="fr-FR" sz="1200" i="1" dirty="0"/>
              <a:t>structurelles et organisationnelles de l’analogie avec les </a:t>
            </a:r>
            <a:r>
              <a:rPr lang="fr-FR" sz="1200" i="1" dirty="0" smtClean="0"/>
              <a:t>écosystèmes naturels »</a:t>
            </a:r>
            <a:r>
              <a:rPr lang="fr-FR" sz="1200" dirty="0"/>
              <a:t> (</a:t>
            </a:r>
            <a:r>
              <a:rPr lang="fr-FR" sz="1200" dirty="0" err="1" smtClean="0"/>
              <a:t>Beaurain</a:t>
            </a:r>
            <a:r>
              <a:rPr lang="fr-FR" sz="1200" dirty="0" smtClean="0"/>
              <a:t> </a:t>
            </a:r>
            <a:r>
              <a:rPr lang="fr-FR" sz="1200" dirty="0"/>
              <a:t>et </a:t>
            </a:r>
            <a:r>
              <a:rPr lang="fr-FR" sz="1200" dirty="0" err="1"/>
              <a:t>Brullot</a:t>
            </a:r>
            <a:r>
              <a:rPr lang="fr-FR" sz="1200" dirty="0"/>
              <a:t>, 2011 : 317). </a:t>
            </a:r>
            <a:endParaRPr lang="fr-FR" sz="1200" dirty="0" smtClean="0"/>
          </a:p>
          <a:p>
            <a:pPr marL="114300" indent="0" algn="just">
              <a:buNone/>
            </a:pPr>
            <a:r>
              <a:rPr lang="fr-FR" sz="1200" dirty="0" smtClean="0"/>
              <a:t>« Encastrement/enchâssement social des flux de matières et d’énergie » (</a:t>
            </a:r>
            <a:r>
              <a:rPr lang="en-US" sz="1200" dirty="0"/>
              <a:t>Boons </a:t>
            </a:r>
            <a:r>
              <a:rPr lang="en-US" sz="1200" dirty="0" smtClean="0"/>
              <a:t>et Howard</a:t>
            </a:r>
            <a:r>
              <a:rPr lang="en-US" sz="1200" dirty="0"/>
              <a:t>-</a:t>
            </a:r>
            <a:r>
              <a:rPr lang="en-US" sz="1200" dirty="0" smtClean="0"/>
              <a:t>Grenville 2009) </a:t>
            </a:r>
            <a:endParaRPr lang="fr-FR" sz="1200" dirty="0"/>
          </a:p>
        </p:txBody>
      </p:sp>
      <p:pic>
        <p:nvPicPr>
          <p:cNvPr id="1026" name="Picture 2" descr="C:\Users\meterear\Desktop\Doc'_10 juillet 2013\Projetspubli\COLEIT 2014\VF+PPT_présentation troyes\Typo EI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8" y="2299659"/>
            <a:ext cx="3472476" cy="233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llipse 35"/>
          <p:cNvSpPr/>
          <p:nvPr/>
        </p:nvSpPr>
        <p:spPr>
          <a:xfrm>
            <a:off x="2035172" y="3765680"/>
            <a:ext cx="1944216" cy="1068519"/>
          </a:xfrm>
          <a:prstGeom prst="ellipse">
            <a:avLst/>
          </a:prstGeom>
          <a:noFill/>
          <a:ln w="19050" cmpd="sng">
            <a:solidFill>
              <a:srgbClr val="F99F5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 dirty="0"/>
          </a:p>
        </p:txBody>
      </p:sp>
      <p:sp>
        <p:nvSpPr>
          <p:cNvPr id="7" name="Accolade fermante 6"/>
          <p:cNvSpPr/>
          <p:nvPr/>
        </p:nvSpPr>
        <p:spPr>
          <a:xfrm>
            <a:off x="4283968" y="4099132"/>
            <a:ext cx="308352" cy="2413428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ccolade fermante 20"/>
          <p:cNvSpPr/>
          <p:nvPr/>
        </p:nvSpPr>
        <p:spPr>
          <a:xfrm rot="5400000">
            <a:off x="6266944" y="2116156"/>
            <a:ext cx="308352" cy="3657600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contenu 1"/>
          <p:cNvSpPr txBox="1">
            <a:spLocks/>
          </p:cNvSpPr>
          <p:nvPr/>
        </p:nvSpPr>
        <p:spPr>
          <a:xfrm>
            <a:off x="4592319" y="5238988"/>
            <a:ext cx="1828801" cy="10352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q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q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spcBef>
                <a:spcPts val="0"/>
              </a:spcBef>
              <a:buNone/>
            </a:pPr>
            <a:r>
              <a:rPr lang="fr-FR" sz="1600" dirty="0" smtClean="0"/>
              <a:t>Approche écosystémique des systèmes </a:t>
            </a:r>
          </a:p>
          <a:p>
            <a:pPr marL="114300" indent="0" algn="ctr">
              <a:spcBef>
                <a:spcPts val="0"/>
              </a:spcBef>
              <a:buNone/>
            </a:pPr>
            <a:r>
              <a:rPr lang="fr-FR" sz="1600" dirty="0" smtClean="0"/>
              <a:t>socio-écologiques</a:t>
            </a:r>
            <a:endParaRPr lang="fr-FR" sz="1600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4592320" y="4099132"/>
            <a:ext cx="3438323" cy="2413428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Espace réservé du contenu 1"/>
          <p:cNvSpPr txBox="1">
            <a:spLocks/>
          </p:cNvSpPr>
          <p:nvPr/>
        </p:nvSpPr>
        <p:spPr>
          <a:xfrm>
            <a:off x="6480212" y="4203742"/>
            <a:ext cx="1653705" cy="10352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q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q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spcAft>
                <a:spcPts val="1200"/>
              </a:spcAft>
              <a:buNone/>
            </a:pPr>
            <a:r>
              <a:rPr lang="fr-FR" sz="1600" dirty="0" smtClean="0"/>
              <a:t>Approche écosystémique des agroécosystèmes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1740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5" grpId="0"/>
      <p:bldP spid="26" grpId="0"/>
      <p:bldP spid="24" grpId="0"/>
      <p:bldP spid="39" grpId="0" build="p"/>
      <p:bldP spid="36" grpId="0" animBg="1"/>
      <p:bldP spid="7" grpId="0" animBg="1"/>
      <p:bldP spid="21" grpId="0" animBg="1"/>
      <p:bldP spid="22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7A8B-3850-49B8-9428-D592256B61B7}" type="datetime1">
              <a:rPr lang="fr-FR" smtClean="0"/>
              <a:t>09/10/2014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 rot="16200000">
            <a:off x="7345362" y="3519180"/>
            <a:ext cx="2850377" cy="365760"/>
          </a:xfrm>
        </p:spPr>
        <p:txBody>
          <a:bodyPr/>
          <a:lstStyle/>
          <a:p>
            <a:r>
              <a:rPr lang="en-US" dirty="0"/>
              <a:t>CREG– Univ. Grenoble-</a:t>
            </a:r>
            <a:r>
              <a:rPr lang="en-US" dirty="0" err="1"/>
              <a:t>Alpes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AAE0-6D9D-4AC0-B52A-317E87F13996}" type="slidenum">
              <a:rPr lang="en-US" smtClean="0"/>
              <a:t>3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79512" y="213556"/>
            <a:ext cx="8136904" cy="551148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fr-FR" dirty="0" smtClean="0"/>
              <a:t>Motivation du papier </a:t>
            </a:r>
            <a:endParaRPr lang="en-US" dirty="0"/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179512" y="836712"/>
            <a:ext cx="813690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q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q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/>
              <a:t>Dans le cadre de la thèse on s’intéresse à la thématique du développement dans un contexte de réaffirmation de la question agricole et alimentaire.</a:t>
            </a:r>
            <a:endParaRPr lang="fr-FR" dirty="0"/>
          </a:p>
        </p:txBody>
      </p:sp>
      <p:sp>
        <p:nvSpPr>
          <p:cNvPr id="30" name="Espace réservé du contenu 2"/>
          <p:cNvSpPr txBox="1">
            <a:spLocks/>
          </p:cNvSpPr>
          <p:nvPr/>
        </p:nvSpPr>
        <p:spPr>
          <a:xfrm>
            <a:off x="611558" y="1497424"/>
            <a:ext cx="4320481" cy="3462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q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q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fr-FR" sz="1600" dirty="0" smtClean="0"/>
              <a:t>« Styles » alternatifs  de développement ?</a:t>
            </a:r>
            <a:endParaRPr lang="fr-FR" sz="1600" dirty="0"/>
          </a:p>
        </p:txBody>
      </p: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618016" y="1843696"/>
            <a:ext cx="4464498" cy="34049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q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q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fr-FR" sz="1600" dirty="0" smtClean="0"/>
              <a:t>Intégration d’une dimension environnementale ?</a:t>
            </a:r>
            <a:endParaRPr lang="fr-FR" sz="1600" dirty="0"/>
          </a:p>
        </p:txBody>
      </p:sp>
      <p:sp>
        <p:nvSpPr>
          <p:cNvPr id="51" name="ZoneTexte 50"/>
          <p:cNvSpPr txBox="1"/>
          <p:nvPr/>
        </p:nvSpPr>
        <p:spPr>
          <a:xfrm>
            <a:off x="1554122" y="3776554"/>
            <a:ext cx="1368152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La théorie</a:t>
            </a:r>
          </a:p>
          <a:p>
            <a:pPr algn="ctr"/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L’EI comme outil opérationnel </a:t>
            </a: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3" name="Connecteur droit avec flèche 52"/>
          <p:cNvCxnSpPr>
            <a:stCxn id="50" idx="1"/>
            <a:endCxn id="51" idx="3"/>
          </p:cNvCxnSpPr>
          <p:nvPr/>
        </p:nvCxnSpPr>
        <p:spPr>
          <a:xfrm flipH="1">
            <a:off x="2922274" y="4284386"/>
            <a:ext cx="24482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3224715" y="3982894"/>
            <a:ext cx="1857799" cy="6029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txBody>
          <a:bodyPr wrap="square" lIns="72000" tIns="36000" rIns="72000" bIns="36000" rtlCol="0">
            <a:noAutofit/>
          </a:bodyPr>
          <a:lstStyle/>
          <a:p>
            <a:pPr algn="ctr"/>
            <a:r>
              <a:rPr lang="fr-FR" sz="1200" dirty="0" smtClean="0"/>
              <a:t>Métaphore écosystémique </a:t>
            </a:r>
          </a:p>
          <a:p>
            <a:pPr algn="ctr"/>
            <a:r>
              <a:rPr lang="fr-FR" sz="1200" dirty="0" smtClean="0"/>
              <a:t>Complémentarités</a:t>
            </a:r>
          </a:p>
          <a:p>
            <a:pPr algn="ctr"/>
            <a:r>
              <a:rPr lang="fr-FR" sz="1200" dirty="0" smtClean="0"/>
              <a:t>Bouclage des flux</a:t>
            </a:r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5370546" y="3776554"/>
            <a:ext cx="1368152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fr-FR" sz="1200" dirty="0" smtClean="0"/>
              <a:t>Sur le terrain :</a:t>
            </a:r>
          </a:p>
          <a:p>
            <a:pPr algn="ctr"/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Agroécologie</a:t>
            </a:r>
          </a:p>
        </p:txBody>
      </p:sp>
      <p:cxnSp>
        <p:nvCxnSpPr>
          <p:cNvPr id="57" name="Connecteur droit avec flèche 56"/>
          <p:cNvCxnSpPr/>
          <p:nvPr/>
        </p:nvCxnSpPr>
        <p:spPr>
          <a:xfrm flipH="1" flipV="1">
            <a:off x="4290426" y="3255276"/>
            <a:ext cx="1514029" cy="521278"/>
          </a:xfrm>
          <a:prstGeom prst="straightConnector1">
            <a:avLst/>
          </a:prstGeom>
          <a:ln>
            <a:solidFill>
              <a:srgbClr val="F99F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1" idx="0"/>
          </p:cNvCxnSpPr>
          <p:nvPr/>
        </p:nvCxnSpPr>
        <p:spPr>
          <a:xfrm flipV="1">
            <a:off x="2238198" y="3248419"/>
            <a:ext cx="1692188" cy="528135"/>
          </a:xfrm>
          <a:prstGeom prst="straightConnector1">
            <a:avLst/>
          </a:prstGeom>
          <a:ln>
            <a:solidFill>
              <a:srgbClr val="F99F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179512" y="4941168"/>
            <a:ext cx="82449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fr-FR" sz="1600" dirty="0" smtClean="0"/>
              <a:t>Poser la question de l’apport effectif ou potentiel de l’EI dans le contexte d’émergence de stratégies alternatives de développement.</a:t>
            </a:r>
          </a:p>
          <a:p>
            <a:pPr algn="just">
              <a:spcAft>
                <a:spcPts val="1200"/>
              </a:spcAft>
            </a:pPr>
            <a:r>
              <a:rPr lang="fr-FR" sz="1600" dirty="0" smtClean="0"/>
              <a:t>Et inversement, </a:t>
            </a:r>
          </a:p>
          <a:p>
            <a:pPr algn="just">
              <a:spcAft>
                <a:spcPts val="1200"/>
              </a:spcAft>
            </a:pPr>
            <a:r>
              <a:rPr lang="fr-FR" sz="1600" dirty="0" smtClean="0"/>
              <a:t>poser la question de l’apport effectif ou potentiel des modalités organisationnelles écosystémiques observées au Nicaragua dans le cadre des réflexions théoriques en EI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771798" y="2417422"/>
            <a:ext cx="2700301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soutenabilité environnementale des processus de développement</a:t>
            </a:r>
            <a:endParaRPr lang="fr-FR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8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0" grpId="0"/>
      <p:bldP spid="34" grpId="0"/>
      <p:bldP spid="51" grpId="0" animBg="1"/>
      <p:bldP spid="55" grpId="0" animBg="1"/>
      <p:bldP spid="50" grpId="0" animBg="1"/>
      <p:bldP spid="64" grpId="0" build="p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851" y="296652"/>
            <a:ext cx="7704855" cy="936104"/>
          </a:xfrm>
        </p:spPr>
        <p:txBody>
          <a:bodyPr/>
          <a:lstStyle/>
          <a:p>
            <a:r>
              <a:rPr lang="fr-FR" dirty="0" smtClean="0"/>
              <a:t>Concrétisation de bouclages des flux de matières et d’énergie  </a:t>
            </a:r>
            <a:br>
              <a:rPr lang="fr-FR" dirty="0" smtClean="0"/>
            </a:br>
            <a:r>
              <a:rPr lang="fr-FR" sz="1400" dirty="0" smtClean="0"/>
              <a:t>au sein du </a:t>
            </a:r>
            <a:r>
              <a:rPr lang="fr-FR" sz="1400" dirty="0"/>
              <a:t>S</a:t>
            </a:r>
            <a:r>
              <a:rPr lang="fr-FR" sz="1400" dirty="0" smtClean="0"/>
              <a:t>ystème de Coopératives Paysannes </a:t>
            </a:r>
            <a:r>
              <a:rPr lang="fr-FR" sz="1400" dirty="0" smtClean="0"/>
              <a:t>au </a:t>
            </a:r>
            <a:r>
              <a:rPr lang="fr-FR" sz="1400" dirty="0"/>
              <a:t>N</a:t>
            </a:r>
            <a:r>
              <a:rPr lang="fr-FR" sz="1400" dirty="0" smtClean="0"/>
              <a:t>icaragua</a:t>
            </a:r>
            <a:endParaRPr lang="fr-FR" sz="1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7A8B-3850-49B8-9428-D592256B61B7}" type="datetime1">
              <a:rPr lang="fr-FR" smtClean="0"/>
              <a:t>09/10/2014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CREG– Univ. Grenoble-Alpes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AAE0-6D9D-4AC0-B52A-317E87F13996}" type="slidenum">
              <a:rPr lang="en-US" smtClean="0"/>
              <a:t>4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323527" y="1412776"/>
            <a:ext cx="4578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Diffusion de l’approche agroécologique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66340" y="3695263"/>
            <a:ext cx="465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Installation de biodigesteurs (mise en œuvre d’IFES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3527" y="1822678"/>
            <a:ext cx="457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« </a:t>
            </a:r>
            <a:r>
              <a:rPr lang="fr-FR" sz="1400" i="1" dirty="0"/>
              <a:t>l’application des concepts et principes écologiques au design et à la gestion d’agroécosystèmes soutenables </a:t>
            </a:r>
            <a:r>
              <a:rPr lang="fr-FR" sz="1400" dirty="0"/>
              <a:t>» </a:t>
            </a:r>
            <a:r>
              <a:rPr lang="fr-FR" sz="1200" dirty="0"/>
              <a:t>(</a:t>
            </a:r>
            <a:r>
              <a:rPr lang="fr-FR" sz="1200" dirty="0" err="1"/>
              <a:t>Gliessman</a:t>
            </a:r>
            <a:r>
              <a:rPr lang="fr-FR" sz="1200" dirty="0"/>
              <a:t>, 1998)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34209" y="2605192"/>
            <a:ext cx="4567883" cy="1039832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pPr algn="ctr"/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Concrètement au Nicaragua</a:t>
            </a:r>
          </a:p>
          <a:p>
            <a:pPr algn="just"/>
            <a:r>
              <a:rPr lang="fr-FR" sz="1400" dirty="0" smtClean="0"/>
              <a:t>Par exemple la mise en œuvre d’un projet de 20 « </a:t>
            </a:r>
            <a:r>
              <a:rPr lang="fr-FR" sz="1400" i="1" dirty="0" err="1" smtClean="0"/>
              <a:t>fincas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vitrinas</a:t>
            </a:r>
            <a:r>
              <a:rPr lang="fr-FR" sz="1400" dirty="0" smtClean="0"/>
              <a:t> » : agroforesterie ; diversification ; </a:t>
            </a:r>
            <a:r>
              <a:rPr lang="fr-FR" sz="1400" dirty="0" smtClean="0"/>
              <a:t>barrières </a:t>
            </a:r>
            <a:r>
              <a:rPr lang="fr-FR" sz="1400" dirty="0" smtClean="0"/>
              <a:t>vives et </a:t>
            </a:r>
            <a:r>
              <a:rPr lang="fr-FR" sz="1400" dirty="0" smtClean="0"/>
              <a:t>mortes, </a:t>
            </a:r>
            <a:r>
              <a:rPr lang="fr-FR" sz="1400" dirty="0" smtClean="0"/>
              <a:t>terrasses ; </a:t>
            </a:r>
            <a:r>
              <a:rPr lang="fr-FR" sz="1400" dirty="0" smtClean="0"/>
              <a:t>compostage, </a:t>
            </a:r>
            <a:r>
              <a:rPr lang="fr-FR" sz="1400" dirty="0" smtClean="0"/>
              <a:t>pisciculture….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34209" y="4199022"/>
            <a:ext cx="45785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Les IFES de type 2</a:t>
            </a:r>
            <a:r>
              <a:rPr lang="fr-FR" sz="1400" b="1" dirty="0"/>
              <a:t> </a:t>
            </a:r>
            <a:r>
              <a:rPr lang="fr-FR" sz="1400" i="1" dirty="0"/>
              <a:t>« </a:t>
            </a:r>
            <a:r>
              <a:rPr lang="en-US" sz="1400" i="1" dirty="0"/>
              <a:t>seek to maximize synergies between food crops, livestock, fish production and sources of renewable energy. This is achieved by the adoption of agro-industrial technology (such as gasification or anaerobic digestion) that allows maximum utilization of all by-products, and encourages recycling and economic utilization of residues.</a:t>
            </a:r>
            <a:r>
              <a:rPr lang="fr-FR" sz="1400" dirty="0"/>
              <a:t> » (Bogdanski et al., 2011 : 5)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51851" y="5799460"/>
            <a:ext cx="4567883" cy="941908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pPr algn="ctr"/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Concrètement au Nicaragua</a:t>
            </a:r>
          </a:p>
          <a:p>
            <a:pPr algn="just"/>
            <a:r>
              <a:rPr lang="fr-FR" sz="1400" dirty="0" smtClean="0"/>
              <a:t>Installation de biodigesteurs (une fosse, une bâche plastique, un tube PVC) au sein de certaines fermes </a:t>
            </a:r>
            <a:r>
              <a:rPr lang="fr-FR" sz="1400" dirty="0" smtClean="0"/>
              <a:t>sous </a:t>
            </a:r>
            <a:r>
              <a:rPr lang="fr-FR" sz="1400" dirty="0" smtClean="0"/>
              <a:t>l’impulsion des fédérations de coopératives.</a:t>
            </a:r>
          </a:p>
          <a:p>
            <a:pPr algn="just"/>
            <a:endParaRPr lang="fr-FR" sz="140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4933253" y="1412776"/>
            <a:ext cx="0" cy="511256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meterear\Desktop\Doc'_10 juillet 2013\Projetspubli\Montpellier_ Résilience 2014\Poster\matériaux\22- Plan de Finca Don Daniel, Rio Abajo, Pueblo Nuev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2908" y="1536213"/>
            <a:ext cx="3440216" cy="45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05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7A8B-3850-49B8-9428-D592256B61B7}" type="datetime1">
              <a:rPr lang="fr-FR" smtClean="0"/>
              <a:t>09/10/2014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 rot="16200000">
            <a:off x="7345362" y="3519180"/>
            <a:ext cx="2850377" cy="365760"/>
          </a:xfrm>
        </p:spPr>
        <p:txBody>
          <a:bodyPr/>
          <a:lstStyle/>
          <a:p>
            <a:r>
              <a:rPr lang="en-US" dirty="0"/>
              <a:t>CREG– Univ. Grenoble-</a:t>
            </a:r>
            <a:r>
              <a:rPr lang="en-US" dirty="0" err="1"/>
              <a:t>Alpes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AAE0-6D9D-4AC0-B52A-317E87F13996}" type="slidenum">
              <a:rPr lang="en-US" smtClean="0"/>
              <a:t>5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704855" cy="832284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fr-FR" dirty="0" smtClean="0"/>
              <a:t>Quelles relations entre Ecologie  Industrielle, Développement et Secteur agroalimentaire?</a:t>
            </a:r>
            <a:endParaRPr lang="en-US" dirty="0"/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393196" y="948916"/>
            <a:ext cx="7848871" cy="679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q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q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Utiliser des observations de terrain comme </a:t>
            </a:r>
            <a:r>
              <a:rPr lang="fr-FR" dirty="0"/>
              <a:t>prétexte </a:t>
            </a:r>
            <a:r>
              <a:rPr lang="fr-FR" dirty="0" smtClean="0"/>
              <a:t>pour aborder l’EI sous un angle original.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81575" y="6036794"/>
            <a:ext cx="2362552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EI</a:t>
            </a:r>
            <a:endParaRPr lang="fr-FR" sz="1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058039" y="6045200"/>
            <a:ext cx="2362552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Secteur agroalimentaire</a:t>
            </a:r>
            <a:endParaRPr lang="fr-FR" sz="1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976662" y="4338493"/>
            <a:ext cx="2362552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Développement</a:t>
            </a:r>
            <a:endParaRPr lang="fr-FR" sz="1600" dirty="0"/>
          </a:p>
        </p:txBody>
      </p:sp>
      <p:cxnSp>
        <p:nvCxnSpPr>
          <p:cNvPr id="3" name="Connecteur droit avec flèche 2"/>
          <p:cNvCxnSpPr>
            <a:stCxn id="18" idx="2"/>
            <a:endCxn id="16" idx="0"/>
          </p:cNvCxnSpPr>
          <p:nvPr/>
        </p:nvCxnSpPr>
        <p:spPr>
          <a:xfrm flipH="1">
            <a:off x="2062851" y="4677047"/>
            <a:ext cx="2095087" cy="1359747"/>
          </a:xfrm>
          <a:prstGeom prst="straightConnector1">
            <a:avLst/>
          </a:prstGeom>
          <a:ln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7" idx="1"/>
            <a:endCxn id="16" idx="3"/>
          </p:cNvCxnSpPr>
          <p:nvPr/>
        </p:nvCxnSpPr>
        <p:spPr>
          <a:xfrm flipH="1" flipV="1">
            <a:off x="3244127" y="6206071"/>
            <a:ext cx="1813912" cy="8406"/>
          </a:xfrm>
          <a:prstGeom prst="straightConnector1">
            <a:avLst/>
          </a:prstGeom>
          <a:ln>
            <a:solidFill>
              <a:schemeClr val="bg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8" idx="2"/>
            <a:endCxn id="17" idx="0"/>
          </p:cNvCxnSpPr>
          <p:nvPr/>
        </p:nvCxnSpPr>
        <p:spPr>
          <a:xfrm>
            <a:off x="4157938" y="4677047"/>
            <a:ext cx="2081377" cy="1368153"/>
          </a:xfrm>
          <a:prstGeom prst="straightConnector1">
            <a:avLst/>
          </a:prstGeom>
          <a:ln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825032" y="6045666"/>
            <a:ext cx="64807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?</a:t>
            </a:r>
            <a:endParaRPr lang="fr-FR" sz="1600" dirty="0"/>
          </a:p>
        </p:txBody>
      </p:sp>
      <p:sp>
        <p:nvSpPr>
          <p:cNvPr id="33" name="Bouton d'action : Document 32">
            <a:hlinkClick r:id="rId2" action="ppaction://hlinksldjump" highlightClick="1"/>
          </p:cNvPr>
          <p:cNvSpPr/>
          <p:nvPr/>
        </p:nvSpPr>
        <p:spPr>
          <a:xfrm>
            <a:off x="2884087" y="4962846"/>
            <a:ext cx="720080" cy="738664"/>
          </a:xfrm>
          <a:prstGeom prst="actionButtonDocumen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2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4" name="Bouton d'action : Document 33">
            <a:hlinkClick r:id="rId3" action="ppaction://hlinksldjump" highlightClick="1"/>
          </p:cNvPr>
          <p:cNvSpPr/>
          <p:nvPr/>
        </p:nvSpPr>
        <p:spPr>
          <a:xfrm>
            <a:off x="4697999" y="4944690"/>
            <a:ext cx="720080" cy="738664"/>
          </a:xfrm>
          <a:prstGeom prst="actionButtonDocumen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1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96627" y="4944690"/>
            <a:ext cx="3573404" cy="75682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  <a:prstDash val="dash"/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00" dirty="0" smtClean="0"/>
              <a:t>Modernisation et industrialisation du secteur agroalimentaire structurants pour l’émergence des sociétés industrielles modernes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93196" y="4944690"/>
            <a:ext cx="3573404" cy="75682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fr-FR" sz="1400" dirty="0" smtClean="0"/>
              <a:t>Quelles structures et quelles organisations pour des sociétés industrielles modernes « soutenables » ?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93196" y="1766027"/>
            <a:ext cx="7431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u="sng" dirty="0" smtClean="0"/>
              <a:t>L’agroécologie</a:t>
            </a:r>
            <a:r>
              <a:rPr lang="fr-FR" sz="1600" u="sng" dirty="0" smtClean="0"/>
              <a:t> (+IFES) au Nicaragua : </a:t>
            </a:r>
          </a:p>
          <a:p>
            <a:pPr algn="just"/>
            <a:r>
              <a:rPr lang="fr-FR" sz="1600" dirty="0" smtClean="0"/>
              <a:t>Mise en œuvres de </a:t>
            </a:r>
            <a:r>
              <a:rPr lang="fr-FR" sz="1600" b="1" dirty="0" smtClean="0"/>
              <a:t>stratégies alternatives de développement centrées sur l’agriculture </a:t>
            </a:r>
            <a:r>
              <a:rPr lang="fr-FR" sz="1600" dirty="0" smtClean="0"/>
              <a:t>au sein desquels </a:t>
            </a:r>
            <a:r>
              <a:rPr lang="fr-FR" sz="1600" dirty="0" smtClean="0"/>
              <a:t>« </a:t>
            </a:r>
            <a:r>
              <a:rPr lang="fr-FR" sz="1600" i="1" dirty="0" smtClean="0"/>
              <a:t>les </a:t>
            </a:r>
            <a:r>
              <a:rPr lang="fr-FR" sz="1600" b="1" i="1" dirty="0"/>
              <a:t>cycles écologiques </a:t>
            </a:r>
            <a:r>
              <a:rPr lang="fr-FR" sz="1600" b="1" dirty="0" smtClean="0">
                <a:sym typeface="Symbol"/>
              </a:rPr>
              <a:t></a:t>
            </a:r>
            <a:r>
              <a:rPr lang="fr-FR" sz="1600" b="1" i="1" dirty="0" smtClean="0"/>
              <a:t>fonctionnent</a:t>
            </a:r>
            <a:r>
              <a:rPr lang="fr-FR" sz="1600" b="1" dirty="0">
                <a:sym typeface="Symbol"/>
              </a:rPr>
              <a:t></a:t>
            </a:r>
            <a:r>
              <a:rPr lang="fr-FR" sz="1600" b="1" i="1" dirty="0" smtClean="0"/>
              <a:t> comme </a:t>
            </a:r>
            <a:r>
              <a:rPr lang="fr-FR" sz="1600" b="1" i="1" dirty="0"/>
              <a:t>un paradigme </a:t>
            </a:r>
            <a:r>
              <a:rPr lang="fr-FR" sz="1600" i="1" dirty="0"/>
              <a:t>de la planification</a:t>
            </a:r>
            <a:r>
              <a:rPr lang="fr-FR" sz="1600" i="1" dirty="0" smtClean="0"/>
              <a:t>. »</a:t>
            </a:r>
            <a:r>
              <a:rPr lang="fr-FR" sz="1600" dirty="0" smtClean="0"/>
              <a:t> </a:t>
            </a:r>
            <a:r>
              <a:rPr lang="fr-FR" sz="1200" dirty="0"/>
              <a:t>(Sachs, 1980 : 34-35)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93196" y="2996952"/>
            <a:ext cx="7431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u="sng" dirty="0" smtClean="0"/>
              <a:t>L’Ecologie Industrielle :</a:t>
            </a:r>
          </a:p>
          <a:p>
            <a:pPr algn="just"/>
            <a:r>
              <a:rPr lang="fr-FR" sz="1600" dirty="0" smtClean="0"/>
              <a:t>Donner une </a:t>
            </a:r>
            <a:r>
              <a:rPr lang="fr-FR" sz="1600" b="1" dirty="0" smtClean="0"/>
              <a:t>portée paradigmatique dans le champs du développement à la métaphore de l’écosystème</a:t>
            </a:r>
            <a:r>
              <a:rPr lang="fr-FR" sz="1600" dirty="0" smtClean="0"/>
              <a:t> afin de modifier en profondeur la structure et l’organisation, jusque là linéaire, des sociétés industrielles </a:t>
            </a:r>
            <a:r>
              <a:rPr lang="fr-FR" sz="1600" dirty="0" smtClean="0"/>
              <a:t>modernes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69005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6" grpId="0" animBg="1"/>
      <p:bldP spid="17" grpId="0" animBg="1"/>
      <p:bldP spid="18" grpId="0" animBg="1"/>
      <p:bldP spid="27" grpId="0" animBg="1"/>
      <p:bldP spid="33" grpId="0" animBg="1"/>
      <p:bldP spid="34" grpId="0" animBg="1"/>
      <p:bldP spid="31" grpId="0" animBg="1"/>
      <p:bldP spid="32" grpId="0" animBg="1"/>
      <p:bldP spid="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7A8B-3850-49B8-9428-D592256B61B7}" type="datetime1">
              <a:rPr lang="fr-FR" smtClean="0"/>
              <a:t>09/10/2014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 rot="16200000">
            <a:off x="7345362" y="3519180"/>
            <a:ext cx="2850377" cy="365760"/>
          </a:xfrm>
        </p:spPr>
        <p:txBody>
          <a:bodyPr/>
          <a:lstStyle/>
          <a:p>
            <a:r>
              <a:rPr lang="en-US" dirty="0"/>
              <a:t>CREG– Univ. Grenoble-</a:t>
            </a:r>
            <a:r>
              <a:rPr lang="en-US" dirty="0" err="1"/>
              <a:t>Alpes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AAE0-6D9D-4AC0-B52A-317E87F13996}" type="slidenum">
              <a:rPr lang="en-US" smtClean="0"/>
              <a:t>6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704855" cy="792088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fr-FR" dirty="0" smtClean="0"/>
              <a:t>« Résultats »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251520" y="1196752"/>
            <a:ext cx="8136904" cy="1296144"/>
          </a:xfrm>
        </p:spPr>
        <p:txBody>
          <a:bodyPr>
            <a:normAutofit/>
          </a:bodyPr>
          <a:lstStyle/>
          <a:p>
            <a:r>
              <a:rPr lang="fr-FR" dirty="0" smtClean="0"/>
              <a:t>La modernisation de l’agriculture et la mise en place du système agroalimentaire modernes est une condition de l’émergence des sociétés industrielles </a:t>
            </a:r>
            <a:r>
              <a:rPr lang="fr-FR" dirty="0" smtClean="0"/>
              <a:t>modernes </a:t>
            </a:r>
            <a:endParaRPr lang="fr-FR" dirty="0" smtClean="0"/>
          </a:p>
        </p:txBody>
      </p:sp>
      <p:sp>
        <p:nvSpPr>
          <p:cNvPr id="29" name="Espace réservé du contenu 1"/>
          <p:cNvSpPr txBox="1">
            <a:spLocks/>
          </p:cNvSpPr>
          <p:nvPr/>
        </p:nvSpPr>
        <p:spPr>
          <a:xfrm>
            <a:off x="251520" y="2852936"/>
            <a:ext cx="8136904" cy="18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q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q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Si en EI on s’intéresse aux « </a:t>
            </a:r>
            <a:r>
              <a:rPr lang="fr-FR" i="1" dirty="0" smtClean="0"/>
              <a:t>caractéristiques </a:t>
            </a:r>
            <a:r>
              <a:rPr lang="fr-FR" i="1" dirty="0"/>
              <a:t>structurelles et </a:t>
            </a:r>
            <a:r>
              <a:rPr lang="fr-FR" i="1" dirty="0" smtClean="0"/>
              <a:t>organisationnelles </a:t>
            </a:r>
            <a:r>
              <a:rPr lang="fr-FR" dirty="0" smtClean="0"/>
              <a:t>» de la métaphore  entre les sociétés industrielles modernes et  </a:t>
            </a:r>
            <a:r>
              <a:rPr lang="fr-FR" dirty="0"/>
              <a:t>les écosystèmes naturels </a:t>
            </a:r>
            <a:endParaRPr lang="fr-FR" dirty="0" smtClean="0"/>
          </a:p>
          <a:p>
            <a:pPr lvl="1"/>
            <a:r>
              <a:rPr lang="fr-FR" dirty="0" smtClean="0"/>
              <a:t>Alors l’économie du développement nous renseigne sur ce qui explique la structure </a:t>
            </a:r>
            <a:r>
              <a:rPr lang="fr-FR" dirty="0" smtClean="0"/>
              <a:t>de ces </a:t>
            </a:r>
            <a:r>
              <a:rPr lang="fr-FR" dirty="0" smtClean="0"/>
              <a:t>sociétés</a:t>
            </a:r>
          </a:p>
          <a:p>
            <a:pPr lvl="1"/>
            <a:r>
              <a:rPr lang="fr-FR" dirty="0" smtClean="0"/>
              <a:t>Et l’agriculture et plus largement l’établissement du système agroalimentaire moderne apparaissent indéniablement comme structurants pour les sociétés industrielles modernes.</a:t>
            </a:r>
          </a:p>
          <a:p>
            <a:pPr marL="411480" lvl="1" indent="0">
              <a:buNone/>
            </a:pPr>
            <a:endParaRPr lang="fr-FR" dirty="0" smtClean="0"/>
          </a:p>
        </p:txBody>
      </p:sp>
      <p:cxnSp>
        <p:nvCxnSpPr>
          <p:cNvPr id="8" name="Connecteur droit avec flèche 7"/>
          <p:cNvCxnSpPr>
            <a:stCxn id="2" idx="2"/>
            <a:endCxn id="29" idx="0"/>
          </p:cNvCxnSpPr>
          <p:nvPr/>
        </p:nvCxnSpPr>
        <p:spPr>
          <a:xfrm>
            <a:off x="4319972" y="2492896"/>
            <a:ext cx="0" cy="360040"/>
          </a:xfrm>
          <a:prstGeom prst="straightConnector1">
            <a:avLst/>
          </a:prstGeom>
          <a:ln>
            <a:solidFill>
              <a:srgbClr val="F99F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23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29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7A8B-3850-49B8-9428-D592256B61B7}" type="datetime1">
              <a:rPr lang="fr-FR" smtClean="0"/>
              <a:t>09/10/2014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 rot="16200000">
            <a:off x="7345362" y="3519180"/>
            <a:ext cx="2850377" cy="365760"/>
          </a:xfrm>
        </p:spPr>
        <p:txBody>
          <a:bodyPr/>
          <a:lstStyle/>
          <a:p>
            <a:r>
              <a:rPr lang="en-US" dirty="0"/>
              <a:t>CREG– Univ. Grenoble-</a:t>
            </a:r>
            <a:r>
              <a:rPr lang="en-US" dirty="0" err="1"/>
              <a:t>Alpes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AAE0-6D9D-4AC0-B52A-317E87F13996}" type="slidenum">
              <a:rPr lang="en-US" smtClean="0"/>
              <a:t>7</a:t>
            </a:fld>
            <a:endParaRPr lang="en-US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251520" y="1196752"/>
            <a:ext cx="8136904" cy="504056"/>
          </a:xfrm>
        </p:spPr>
        <p:txBody>
          <a:bodyPr>
            <a:normAutofit/>
          </a:bodyPr>
          <a:lstStyle/>
          <a:p>
            <a:r>
              <a:rPr lang="fr-FR" dirty="0" smtClean="0"/>
              <a:t>Le secteur agroalimentaire n’est pas une « entrée » privilégiée de l’EI</a:t>
            </a:r>
          </a:p>
        </p:txBody>
      </p:sp>
      <p:cxnSp>
        <p:nvCxnSpPr>
          <p:cNvPr id="8" name="Connecteur droit avec flèche 7"/>
          <p:cNvCxnSpPr>
            <a:stCxn id="2" idx="2"/>
          </p:cNvCxnSpPr>
          <p:nvPr/>
        </p:nvCxnSpPr>
        <p:spPr>
          <a:xfrm flipH="1">
            <a:off x="4319971" y="1700808"/>
            <a:ext cx="1" cy="648072"/>
          </a:xfrm>
          <a:prstGeom prst="straightConnector1">
            <a:avLst/>
          </a:prstGeom>
          <a:ln>
            <a:solidFill>
              <a:srgbClr val="F99F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51520" y="213556"/>
            <a:ext cx="7704855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 cap="none" spc="-100" baseline="0">
                <a:ln>
                  <a:noFill/>
                </a:ln>
                <a:solidFill>
                  <a:srgbClr val="F99F54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Perspectives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4049941" y="1840178"/>
            <a:ext cx="5400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560" y="2780928"/>
            <a:ext cx="7056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>
                  <a:lumMod val="50000"/>
                </a:schemeClr>
              </a:buClr>
              <a:buFont typeface="+mj-lt"/>
              <a:buAutoNum type="arabicPeriod"/>
            </a:pPr>
            <a:r>
              <a:rPr lang="fr-FR" dirty="0" smtClean="0"/>
              <a:t>L’EI pourrait venir appuyer </a:t>
            </a:r>
            <a:r>
              <a:rPr lang="fr-FR" dirty="0" smtClean="0"/>
              <a:t>des démarches </a:t>
            </a:r>
            <a:r>
              <a:rPr lang="fr-FR" dirty="0" smtClean="0"/>
              <a:t>écosystémiques plus tôt dans le processus de développement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fr-FR" sz="1400" dirty="0" smtClean="0"/>
              <a:t>Dans le cas du Nicaragua : comment développer des agro-industries qui ne remettent pas en cause les bouclages existants 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11560" y="4269607"/>
            <a:ext cx="70567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>
                  <a:lumMod val="50000"/>
                </a:schemeClr>
              </a:buClr>
              <a:buFont typeface="+mj-lt"/>
              <a:buAutoNum type="arabicPeriod" startAt="2"/>
            </a:pPr>
            <a:r>
              <a:rPr lang="fr-FR" dirty="0" smtClean="0"/>
              <a:t>Les démarches écosystémiques  relativement abouties mise en œuvre au sein du système agroalimentaire semblent pouvoir à la fois inspirer et servir de point de départ à des démarches plus générales d’EI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fr-FR" sz="1400" dirty="0" smtClean="0"/>
              <a:t>Le système agroalimentaire constitue un des soubassements majeurs de nos sociétés industrielles modernes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59383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10" grpId="0" animBg="1"/>
      <p:bldP spid="1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DFB4-AD8B-459E-A522-52352638688D}" type="datetime1">
              <a:rPr lang="fr-FR" smtClean="0"/>
              <a:t>09/10/2014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CREG– Univ. Grenoble-</a:t>
            </a:r>
            <a:r>
              <a:rPr lang="en-US" dirty="0" err="1"/>
              <a:t>Alpes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AAE0-6D9D-4AC0-B52A-317E87F13996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Espace réservé du texte 7"/>
          <p:cNvSpPr txBox="1">
            <a:spLocks/>
          </p:cNvSpPr>
          <p:nvPr/>
        </p:nvSpPr>
        <p:spPr>
          <a:xfrm>
            <a:off x="2051720" y="6381328"/>
            <a:ext cx="6336704" cy="360363"/>
          </a:xfrm>
          <a:prstGeom prst="rect">
            <a:avLst/>
          </a:prstGeom>
        </p:spPr>
        <p:txBody>
          <a:bodyPr>
            <a:normAutofit/>
          </a:bodyPr>
          <a:lstStyle>
            <a:lvl1pPr marL="11430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Renaud METEREAU_ renaud.metereau@upmf-grenoble.fr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701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7A8B-3850-49B8-9428-D592256B61B7}" type="datetime1">
              <a:rPr lang="fr-FR" smtClean="0"/>
              <a:t>09/10/2014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 rot="16200000">
            <a:off x="7345362" y="3519180"/>
            <a:ext cx="2850377" cy="365760"/>
          </a:xfrm>
        </p:spPr>
        <p:txBody>
          <a:bodyPr/>
          <a:lstStyle/>
          <a:p>
            <a:r>
              <a:rPr lang="en-US" dirty="0"/>
              <a:t>CREG– Univ. Grenoble-</a:t>
            </a:r>
            <a:r>
              <a:rPr lang="en-US" dirty="0" err="1"/>
              <a:t>Alpes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AAE0-6D9D-4AC0-B52A-317E87F13996}" type="slidenum">
              <a:rPr lang="en-US" smtClean="0"/>
              <a:t>9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704855" cy="54425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fr-FR" dirty="0" smtClean="0"/>
              <a:t>Développement , agriculture et système agroalimentaire</a:t>
            </a:r>
            <a:endParaRPr lang="en-US" dirty="0"/>
          </a:p>
        </p:txBody>
      </p:sp>
      <p:sp>
        <p:nvSpPr>
          <p:cNvPr id="29" name="Espace réservé du contenu 1"/>
          <p:cNvSpPr txBox="1">
            <a:spLocks/>
          </p:cNvSpPr>
          <p:nvPr/>
        </p:nvSpPr>
        <p:spPr>
          <a:xfrm>
            <a:off x="734221" y="1091096"/>
            <a:ext cx="7128792" cy="32302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q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q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fr-FR" sz="1500" dirty="0" smtClean="0"/>
              <a:t>Modernisation et industrialisation de l’agriculture et du système agroalimentaire  </a:t>
            </a:r>
          </a:p>
          <a:p>
            <a:pPr marL="114300" indent="0" algn="ctr">
              <a:buNone/>
            </a:pPr>
            <a:r>
              <a:rPr lang="fr-FR" sz="1600" dirty="0" smtClean="0"/>
              <a:t> </a:t>
            </a:r>
          </a:p>
        </p:txBody>
      </p:sp>
      <p:cxnSp>
        <p:nvCxnSpPr>
          <p:cNvPr id="17" name="Connecteur droit avec flèche 16"/>
          <p:cNvCxnSpPr>
            <a:stCxn id="29" idx="2"/>
            <a:endCxn id="18" idx="0"/>
          </p:cNvCxnSpPr>
          <p:nvPr/>
        </p:nvCxnSpPr>
        <p:spPr>
          <a:xfrm>
            <a:off x="4298617" y="1414120"/>
            <a:ext cx="1" cy="38303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contenu 1"/>
          <p:cNvSpPr txBox="1">
            <a:spLocks/>
          </p:cNvSpPr>
          <p:nvPr/>
        </p:nvSpPr>
        <p:spPr>
          <a:xfrm>
            <a:off x="734222" y="1797158"/>
            <a:ext cx="7128792" cy="51910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q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q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fr-FR" sz="1500" dirty="0" smtClean="0"/>
              <a:t>Fondements pour l’émergence des Sociétés </a:t>
            </a:r>
            <a:r>
              <a:rPr lang="fr-FR" sz="1500" dirty="0"/>
              <a:t>I</a:t>
            </a:r>
            <a:r>
              <a:rPr lang="fr-FR" sz="1500" dirty="0" smtClean="0"/>
              <a:t>ndustrielles Modernes</a:t>
            </a:r>
          </a:p>
          <a:p>
            <a:pPr marL="114300" indent="0" algn="ctr">
              <a:buNone/>
            </a:pPr>
            <a:r>
              <a:rPr lang="fr-FR" sz="1200" dirty="0" err="1" smtClean="0"/>
              <a:t>Timmer</a:t>
            </a:r>
            <a:r>
              <a:rPr lang="fr-FR" sz="1200" dirty="0" smtClean="0"/>
              <a:t>, 1988 ; </a:t>
            </a:r>
            <a:r>
              <a:rPr lang="fr-FR" sz="1200" dirty="0" err="1" smtClean="0"/>
              <a:t>Bairoch</a:t>
            </a:r>
            <a:r>
              <a:rPr lang="fr-FR" sz="1200" dirty="0" smtClean="0"/>
              <a:t>, 1974 ; Johnston et </a:t>
            </a:r>
            <a:r>
              <a:rPr lang="fr-FR" sz="1200" dirty="0" err="1" smtClean="0"/>
              <a:t>Mellor</a:t>
            </a:r>
            <a:r>
              <a:rPr lang="fr-FR" sz="1200" dirty="0" smtClean="0"/>
              <a:t>, 1961 ; … </a:t>
            </a:r>
          </a:p>
          <a:p>
            <a:pPr marL="114300" indent="0" algn="ctr">
              <a:buNone/>
            </a:pPr>
            <a:r>
              <a:rPr lang="fr-FR" sz="1600" dirty="0" smtClean="0"/>
              <a:t> </a:t>
            </a:r>
          </a:p>
        </p:txBody>
      </p:sp>
      <p:pic>
        <p:nvPicPr>
          <p:cNvPr id="2052" name="Picture 4" descr="C:\Users\meterear\Desktop\Doc'_10 juillet 2013\Projetspubli\Figures, Tableaux, Graphiques\COLEIT 2014\Agroécosystème moderne linéai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386" y="2675469"/>
            <a:ext cx="4176464" cy="94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eterear\Desktop\Doc'_10 juillet 2013\Projetspubli\Figures, Tableaux, Graphiques\COLEIT 2014\SIM linéai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386" y="3861048"/>
            <a:ext cx="4218589" cy="99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Bouton d'action : Document 18">
            <a:hlinkClick r:id="rId4" action="ppaction://hlinksldjump" highlightClick="1"/>
          </p:cNvPr>
          <p:cNvSpPr/>
          <p:nvPr/>
        </p:nvSpPr>
        <p:spPr>
          <a:xfrm>
            <a:off x="384745" y="5757168"/>
            <a:ext cx="648072" cy="576064"/>
          </a:xfrm>
          <a:prstGeom prst="actionButtonDocumen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R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2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Été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1580</TotalTime>
  <Words>745</Words>
  <Application>Microsoft Macintosh PowerPoint</Application>
  <PresentationFormat>Présentation à l'écran (4:3)</PresentationFormat>
  <Paragraphs>112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Contiguïté</vt:lpstr>
      <vt:lpstr>Présentation PowerPoint</vt:lpstr>
      <vt:lpstr>Genèse  du papier </vt:lpstr>
      <vt:lpstr>Motivation du papier </vt:lpstr>
      <vt:lpstr>Concrétisation de bouclages des flux de matières et d’énergie   au sein du Système de Coopératives Paysannes au Nicaragua</vt:lpstr>
      <vt:lpstr>Quelles relations entre Ecologie  Industrielle, Développement et Secteur agroalimentaire?</vt:lpstr>
      <vt:lpstr>« Résultats »</vt:lpstr>
      <vt:lpstr>Présentation PowerPoint</vt:lpstr>
      <vt:lpstr>Présentation PowerPoint</vt:lpstr>
      <vt:lpstr>Développement , agriculture et système agroalimentaire</vt:lpstr>
      <vt:lpstr>Ecologie Industrielle et développement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Méthodologie du Travail Universitaire</dc:title>
  <dc:creator>Renaud Metereau</dc:creator>
  <cp:lastModifiedBy>Reno</cp:lastModifiedBy>
  <cp:revision>97</cp:revision>
  <dcterms:created xsi:type="dcterms:W3CDTF">2013-09-30T12:48:16Z</dcterms:created>
  <dcterms:modified xsi:type="dcterms:W3CDTF">2014-10-09T04:55:51Z</dcterms:modified>
</cp:coreProperties>
</file>