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28803600" cy="43205400"/>
  <p:notesSz cx="6858000" cy="9144000"/>
  <p:defaultTextStyle>
    <a:defPPr>
      <a:defRPr lang="fr-FR"/>
    </a:defPPr>
    <a:lvl1pPr marL="0" algn="l" defTabSz="2057400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1pPr>
    <a:lvl2pPr marL="2057400" algn="l" defTabSz="2057400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2pPr>
    <a:lvl3pPr marL="4114800" algn="l" defTabSz="2057400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3pPr>
    <a:lvl4pPr marL="6172200" algn="l" defTabSz="2057400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4pPr>
    <a:lvl5pPr marL="8229600" algn="l" defTabSz="2057400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5pPr>
    <a:lvl6pPr marL="10287000" algn="l" defTabSz="2057400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6pPr>
    <a:lvl7pPr marL="12344400" algn="l" defTabSz="2057400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7pPr>
    <a:lvl8pPr marL="14401800" algn="l" defTabSz="2057400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8pPr>
    <a:lvl9pPr marL="16459200" algn="l" defTabSz="2057400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51" autoAdjust="0"/>
  </p:normalViewPr>
  <p:slideViewPr>
    <p:cSldViewPr snapToGrid="0" snapToObjects="1">
      <p:cViewPr>
        <p:scale>
          <a:sx n="32" d="100"/>
          <a:sy n="32" d="100"/>
        </p:scale>
        <p:origin x="-1120" y="2904"/>
      </p:cViewPr>
      <p:guideLst>
        <p:guide orient="horz" pos="13608"/>
        <p:guide pos="90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160270" y="13421680"/>
            <a:ext cx="24483060" cy="9261158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320540" y="24483060"/>
            <a:ext cx="20162520" cy="110413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172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22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287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34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401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45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B34D-FB6C-2A46-9B32-FBEE3C7B4CB7}" type="datetimeFigureOut">
              <a:rPr lang="fr-FR" smtClean="0"/>
              <a:t>07/04/2015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9B8F-7112-7E46-A816-5E123A0C981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6379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B34D-FB6C-2A46-9B32-FBEE3C7B4CB7}" type="datetimeFigureOut">
              <a:rPr lang="fr-FR" smtClean="0"/>
              <a:t>07/04/2015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9B8F-7112-7E46-A816-5E123A0C981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8902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20882610" y="1730222"/>
            <a:ext cx="6480810" cy="3686460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440180" y="1730222"/>
            <a:ext cx="18962370" cy="3686460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B34D-FB6C-2A46-9B32-FBEE3C7B4CB7}" type="datetimeFigureOut">
              <a:rPr lang="fr-FR" smtClean="0"/>
              <a:t>07/04/2015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9B8F-7112-7E46-A816-5E123A0C981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3677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B34D-FB6C-2A46-9B32-FBEE3C7B4CB7}" type="datetimeFigureOut">
              <a:rPr lang="fr-FR" smtClean="0"/>
              <a:t>07/04/2015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9B8F-7112-7E46-A816-5E123A0C981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80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5286" y="27763473"/>
            <a:ext cx="24483060" cy="8581073"/>
          </a:xfrm>
        </p:spPr>
        <p:txBody>
          <a:bodyPr anchor="t"/>
          <a:lstStyle>
            <a:lvl1pPr algn="l">
              <a:defRPr sz="18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75286" y="18312295"/>
            <a:ext cx="24483060" cy="9451178"/>
          </a:xfrm>
        </p:spPr>
        <p:txBody>
          <a:bodyPr anchor="b"/>
          <a:lstStyle>
            <a:lvl1pPr marL="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1pPr>
            <a:lvl2pPr marL="2057400" indent="0">
              <a:buNone/>
              <a:defRPr sz="8100">
                <a:solidFill>
                  <a:schemeClr val="tx1">
                    <a:tint val="75000"/>
                  </a:schemeClr>
                </a:solidFill>
              </a:defRPr>
            </a:lvl2pPr>
            <a:lvl3pPr marL="41148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617220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4pPr>
            <a:lvl5pPr marL="822960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5pPr>
            <a:lvl6pPr marL="1028700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6pPr>
            <a:lvl7pPr marL="1234440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7pPr>
            <a:lvl8pPr marL="1440180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8pPr>
            <a:lvl9pPr marL="1645920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B34D-FB6C-2A46-9B32-FBEE3C7B4CB7}" type="datetimeFigureOut">
              <a:rPr lang="fr-FR" smtClean="0"/>
              <a:t>07/04/2015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9B8F-7112-7E46-A816-5E123A0C981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2116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40180" y="10081263"/>
            <a:ext cx="12721590" cy="28513567"/>
          </a:xfrm>
        </p:spPr>
        <p:txBody>
          <a:bodyPr/>
          <a:lstStyle>
            <a:lvl1pPr>
              <a:defRPr sz="12600"/>
            </a:lvl1pPr>
            <a:lvl2pPr>
              <a:defRPr sz="10800"/>
            </a:lvl2pPr>
            <a:lvl3pPr>
              <a:defRPr sz="9000"/>
            </a:lvl3pPr>
            <a:lvl4pPr>
              <a:defRPr sz="8100"/>
            </a:lvl4pPr>
            <a:lvl5pPr>
              <a:defRPr sz="8100"/>
            </a:lvl5pPr>
            <a:lvl6pPr>
              <a:defRPr sz="8100"/>
            </a:lvl6pPr>
            <a:lvl7pPr>
              <a:defRPr sz="8100"/>
            </a:lvl7pPr>
            <a:lvl8pPr>
              <a:defRPr sz="8100"/>
            </a:lvl8pPr>
            <a:lvl9pPr>
              <a:defRPr sz="8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4641830" y="10081263"/>
            <a:ext cx="12721590" cy="28513567"/>
          </a:xfrm>
        </p:spPr>
        <p:txBody>
          <a:bodyPr/>
          <a:lstStyle>
            <a:lvl1pPr>
              <a:defRPr sz="12600"/>
            </a:lvl1pPr>
            <a:lvl2pPr>
              <a:defRPr sz="10800"/>
            </a:lvl2pPr>
            <a:lvl3pPr>
              <a:defRPr sz="9000"/>
            </a:lvl3pPr>
            <a:lvl4pPr>
              <a:defRPr sz="8100"/>
            </a:lvl4pPr>
            <a:lvl5pPr>
              <a:defRPr sz="8100"/>
            </a:lvl5pPr>
            <a:lvl6pPr>
              <a:defRPr sz="8100"/>
            </a:lvl6pPr>
            <a:lvl7pPr>
              <a:defRPr sz="8100"/>
            </a:lvl7pPr>
            <a:lvl8pPr>
              <a:defRPr sz="8100"/>
            </a:lvl8pPr>
            <a:lvl9pPr>
              <a:defRPr sz="8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B34D-FB6C-2A46-9B32-FBEE3C7B4CB7}" type="datetimeFigureOut">
              <a:rPr lang="fr-FR" smtClean="0"/>
              <a:t>07/04/2015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9B8F-7112-7E46-A816-5E123A0C981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032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440180" y="9671212"/>
            <a:ext cx="12726592" cy="4030501"/>
          </a:xfrm>
        </p:spPr>
        <p:txBody>
          <a:bodyPr anchor="b"/>
          <a:lstStyle>
            <a:lvl1pPr marL="0" indent="0">
              <a:buNone/>
              <a:defRPr sz="10800" b="1"/>
            </a:lvl1pPr>
            <a:lvl2pPr marL="2057400" indent="0">
              <a:buNone/>
              <a:defRPr sz="9000" b="1"/>
            </a:lvl2pPr>
            <a:lvl3pPr marL="4114800" indent="0">
              <a:buNone/>
              <a:defRPr sz="8100" b="1"/>
            </a:lvl3pPr>
            <a:lvl4pPr marL="6172200" indent="0">
              <a:buNone/>
              <a:defRPr sz="7200" b="1"/>
            </a:lvl4pPr>
            <a:lvl5pPr marL="8229600" indent="0">
              <a:buNone/>
              <a:defRPr sz="7200" b="1"/>
            </a:lvl5pPr>
            <a:lvl6pPr marL="10287000" indent="0">
              <a:buNone/>
              <a:defRPr sz="7200" b="1"/>
            </a:lvl6pPr>
            <a:lvl7pPr marL="12344400" indent="0">
              <a:buNone/>
              <a:defRPr sz="7200" b="1"/>
            </a:lvl7pPr>
            <a:lvl8pPr marL="14401800" indent="0">
              <a:buNone/>
              <a:defRPr sz="7200" b="1"/>
            </a:lvl8pPr>
            <a:lvl9pPr marL="16459200" indent="0">
              <a:buNone/>
              <a:defRPr sz="72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440180" y="13701713"/>
            <a:ext cx="12726592" cy="24893114"/>
          </a:xfrm>
        </p:spPr>
        <p:txBody>
          <a:bodyPr/>
          <a:lstStyle>
            <a:lvl1pPr>
              <a:defRPr sz="10800"/>
            </a:lvl1pPr>
            <a:lvl2pPr>
              <a:defRPr sz="9000"/>
            </a:lvl2pPr>
            <a:lvl3pPr>
              <a:defRPr sz="81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4631830" y="9671212"/>
            <a:ext cx="12731591" cy="4030501"/>
          </a:xfrm>
        </p:spPr>
        <p:txBody>
          <a:bodyPr anchor="b"/>
          <a:lstStyle>
            <a:lvl1pPr marL="0" indent="0">
              <a:buNone/>
              <a:defRPr sz="10800" b="1"/>
            </a:lvl1pPr>
            <a:lvl2pPr marL="2057400" indent="0">
              <a:buNone/>
              <a:defRPr sz="9000" b="1"/>
            </a:lvl2pPr>
            <a:lvl3pPr marL="4114800" indent="0">
              <a:buNone/>
              <a:defRPr sz="8100" b="1"/>
            </a:lvl3pPr>
            <a:lvl4pPr marL="6172200" indent="0">
              <a:buNone/>
              <a:defRPr sz="7200" b="1"/>
            </a:lvl4pPr>
            <a:lvl5pPr marL="8229600" indent="0">
              <a:buNone/>
              <a:defRPr sz="7200" b="1"/>
            </a:lvl5pPr>
            <a:lvl6pPr marL="10287000" indent="0">
              <a:buNone/>
              <a:defRPr sz="7200" b="1"/>
            </a:lvl6pPr>
            <a:lvl7pPr marL="12344400" indent="0">
              <a:buNone/>
              <a:defRPr sz="7200" b="1"/>
            </a:lvl7pPr>
            <a:lvl8pPr marL="14401800" indent="0">
              <a:buNone/>
              <a:defRPr sz="7200" b="1"/>
            </a:lvl8pPr>
            <a:lvl9pPr marL="16459200" indent="0">
              <a:buNone/>
              <a:defRPr sz="72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4631830" y="13701713"/>
            <a:ext cx="12731591" cy="24893114"/>
          </a:xfrm>
        </p:spPr>
        <p:txBody>
          <a:bodyPr/>
          <a:lstStyle>
            <a:lvl1pPr>
              <a:defRPr sz="10800"/>
            </a:lvl1pPr>
            <a:lvl2pPr>
              <a:defRPr sz="9000"/>
            </a:lvl2pPr>
            <a:lvl3pPr>
              <a:defRPr sz="81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B34D-FB6C-2A46-9B32-FBEE3C7B4CB7}" type="datetimeFigureOut">
              <a:rPr lang="fr-FR" smtClean="0"/>
              <a:t>07/04/2015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9B8F-7112-7E46-A816-5E123A0C981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0881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B34D-FB6C-2A46-9B32-FBEE3C7B4CB7}" type="datetimeFigureOut">
              <a:rPr lang="fr-FR" smtClean="0"/>
              <a:t>07/04/2015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9B8F-7112-7E46-A816-5E123A0C981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0659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B34D-FB6C-2A46-9B32-FBEE3C7B4CB7}" type="datetimeFigureOut">
              <a:rPr lang="fr-FR" smtClean="0"/>
              <a:t>07/04/2015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9B8F-7112-7E46-A816-5E123A0C981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672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0182" y="1720215"/>
            <a:ext cx="9476186" cy="7320915"/>
          </a:xfrm>
        </p:spPr>
        <p:txBody>
          <a:bodyPr anchor="b"/>
          <a:lstStyle>
            <a:lvl1pPr algn="l">
              <a:defRPr sz="9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261407" y="1720218"/>
            <a:ext cx="16102013" cy="36874612"/>
          </a:xfrm>
        </p:spPr>
        <p:txBody>
          <a:bodyPr/>
          <a:lstStyle>
            <a:lvl1pPr>
              <a:defRPr sz="14400"/>
            </a:lvl1pPr>
            <a:lvl2pPr>
              <a:defRPr sz="12600"/>
            </a:lvl2pPr>
            <a:lvl3pPr>
              <a:defRPr sz="10800"/>
            </a:lvl3pPr>
            <a:lvl4pPr>
              <a:defRPr sz="9000"/>
            </a:lvl4pPr>
            <a:lvl5pPr>
              <a:defRPr sz="9000"/>
            </a:lvl5pPr>
            <a:lvl6pPr>
              <a:defRPr sz="9000"/>
            </a:lvl6pPr>
            <a:lvl7pPr>
              <a:defRPr sz="9000"/>
            </a:lvl7pPr>
            <a:lvl8pPr>
              <a:defRPr sz="9000"/>
            </a:lvl8pPr>
            <a:lvl9pPr>
              <a:defRPr sz="9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40182" y="9041133"/>
            <a:ext cx="9476186" cy="29553697"/>
          </a:xfrm>
        </p:spPr>
        <p:txBody>
          <a:bodyPr/>
          <a:lstStyle>
            <a:lvl1pPr marL="0" indent="0">
              <a:buNone/>
              <a:defRPr sz="6300"/>
            </a:lvl1pPr>
            <a:lvl2pPr marL="2057400" indent="0">
              <a:buNone/>
              <a:defRPr sz="5400"/>
            </a:lvl2pPr>
            <a:lvl3pPr marL="4114800" indent="0">
              <a:buNone/>
              <a:defRPr sz="4500"/>
            </a:lvl3pPr>
            <a:lvl4pPr marL="6172200" indent="0">
              <a:buNone/>
              <a:defRPr sz="4100"/>
            </a:lvl4pPr>
            <a:lvl5pPr marL="8229600" indent="0">
              <a:buNone/>
              <a:defRPr sz="4100"/>
            </a:lvl5pPr>
            <a:lvl6pPr marL="10287000" indent="0">
              <a:buNone/>
              <a:defRPr sz="4100"/>
            </a:lvl6pPr>
            <a:lvl7pPr marL="12344400" indent="0">
              <a:buNone/>
              <a:defRPr sz="4100"/>
            </a:lvl7pPr>
            <a:lvl8pPr marL="14401800" indent="0">
              <a:buNone/>
              <a:defRPr sz="4100"/>
            </a:lvl8pPr>
            <a:lvl9pPr marL="16459200" indent="0">
              <a:buNone/>
              <a:defRPr sz="4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B34D-FB6C-2A46-9B32-FBEE3C7B4CB7}" type="datetimeFigureOut">
              <a:rPr lang="fr-FR" smtClean="0"/>
              <a:t>07/04/2015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9B8F-7112-7E46-A816-5E123A0C981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3878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645707" y="30243780"/>
            <a:ext cx="17282160" cy="3570449"/>
          </a:xfrm>
        </p:spPr>
        <p:txBody>
          <a:bodyPr anchor="b"/>
          <a:lstStyle>
            <a:lvl1pPr algn="l">
              <a:defRPr sz="9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645707" y="3860483"/>
            <a:ext cx="17282160" cy="25923240"/>
          </a:xfrm>
        </p:spPr>
        <p:txBody>
          <a:bodyPr/>
          <a:lstStyle>
            <a:lvl1pPr marL="0" indent="0">
              <a:buNone/>
              <a:defRPr sz="14400"/>
            </a:lvl1pPr>
            <a:lvl2pPr marL="2057400" indent="0">
              <a:buNone/>
              <a:defRPr sz="12600"/>
            </a:lvl2pPr>
            <a:lvl3pPr marL="4114800" indent="0">
              <a:buNone/>
              <a:defRPr sz="10800"/>
            </a:lvl3pPr>
            <a:lvl4pPr marL="6172200" indent="0">
              <a:buNone/>
              <a:defRPr sz="9000"/>
            </a:lvl4pPr>
            <a:lvl5pPr marL="8229600" indent="0">
              <a:buNone/>
              <a:defRPr sz="9000"/>
            </a:lvl5pPr>
            <a:lvl6pPr marL="10287000" indent="0">
              <a:buNone/>
              <a:defRPr sz="9000"/>
            </a:lvl6pPr>
            <a:lvl7pPr marL="12344400" indent="0">
              <a:buNone/>
              <a:defRPr sz="9000"/>
            </a:lvl7pPr>
            <a:lvl8pPr marL="14401800" indent="0">
              <a:buNone/>
              <a:defRPr sz="9000"/>
            </a:lvl8pPr>
            <a:lvl9pPr marL="16459200" indent="0">
              <a:buNone/>
              <a:defRPr sz="9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645707" y="33814229"/>
            <a:ext cx="17282160" cy="5070631"/>
          </a:xfrm>
        </p:spPr>
        <p:txBody>
          <a:bodyPr/>
          <a:lstStyle>
            <a:lvl1pPr marL="0" indent="0">
              <a:buNone/>
              <a:defRPr sz="6300"/>
            </a:lvl1pPr>
            <a:lvl2pPr marL="2057400" indent="0">
              <a:buNone/>
              <a:defRPr sz="5400"/>
            </a:lvl2pPr>
            <a:lvl3pPr marL="4114800" indent="0">
              <a:buNone/>
              <a:defRPr sz="4500"/>
            </a:lvl3pPr>
            <a:lvl4pPr marL="6172200" indent="0">
              <a:buNone/>
              <a:defRPr sz="4100"/>
            </a:lvl4pPr>
            <a:lvl5pPr marL="8229600" indent="0">
              <a:buNone/>
              <a:defRPr sz="4100"/>
            </a:lvl5pPr>
            <a:lvl6pPr marL="10287000" indent="0">
              <a:buNone/>
              <a:defRPr sz="4100"/>
            </a:lvl6pPr>
            <a:lvl7pPr marL="12344400" indent="0">
              <a:buNone/>
              <a:defRPr sz="4100"/>
            </a:lvl7pPr>
            <a:lvl8pPr marL="14401800" indent="0">
              <a:buNone/>
              <a:defRPr sz="4100"/>
            </a:lvl8pPr>
            <a:lvl9pPr marL="16459200" indent="0">
              <a:buNone/>
              <a:defRPr sz="4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B34D-FB6C-2A46-9B32-FBEE3C7B4CB7}" type="datetimeFigureOut">
              <a:rPr lang="fr-FR" smtClean="0"/>
              <a:t>07/04/2015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9B8F-7112-7E46-A816-5E123A0C981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0141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1000"/>
            <a:lum/>
          </a:blip>
          <a:srcRect/>
          <a:stretch>
            <a:fillRect l="-130000" t="11000" r="-1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440180" y="1730219"/>
            <a:ext cx="25923240" cy="7200900"/>
          </a:xfrm>
          <a:prstGeom prst="rect">
            <a:avLst/>
          </a:prstGeom>
        </p:spPr>
        <p:txBody>
          <a:bodyPr vert="horz" lIns="411480" tIns="205740" rIns="411480" bIns="20574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440180" y="10081263"/>
            <a:ext cx="25923240" cy="28513567"/>
          </a:xfrm>
          <a:prstGeom prst="rect">
            <a:avLst/>
          </a:prstGeom>
        </p:spPr>
        <p:txBody>
          <a:bodyPr vert="horz" lIns="411480" tIns="205740" rIns="411480" bIns="20574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440180" y="40045008"/>
            <a:ext cx="6720840" cy="2300288"/>
          </a:xfrm>
          <a:prstGeom prst="rect">
            <a:avLst/>
          </a:prstGeom>
        </p:spPr>
        <p:txBody>
          <a:bodyPr vert="horz" lIns="411480" tIns="205740" rIns="411480" bIns="205740" rtlCol="0" anchor="ctr"/>
          <a:lstStyle>
            <a:lvl1pPr algn="l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3B34D-FB6C-2A46-9B32-FBEE3C7B4CB7}" type="datetimeFigureOut">
              <a:rPr lang="fr-FR" smtClean="0"/>
              <a:t>07/04/2015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9841230" y="40045008"/>
            <a:ext cx="9121140" cy="2300288"/>
          </a:xfrm>
          <a:prstGeom prst="rect">
            <a:avLst/>
          </a:prstGeom>
        </p:spPr>
        <p:txBody>
          <a:bodyPr vert="horz" lIns="411480" tIns="205740" rIns="411480" bIns="205740" rtlCol="0" anchor="ctr"/>
          <a:lstStyle>
            <a:lvl1pPr algn="ct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20642580" y="40045008"/>
            <a:ext cx="6720840" cy="2300288"/>
          </a:xfrm>
          <a:prstGeom prst="rect">
            <a:avLst/>
          </a:prstGeom>
        </p:spPr>
        <p:txBody>
          <a:bodyPr vert="horz" lIns="411480" tIns="205740" rIns="411480" bIns="205740" rtlCol="0" anchor="ctr"/>
          <a:lstStyle>
            <a:lvl1pPr algn="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A9B8F-7112-7E46-A816-5E123A0C981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5035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57400" rtl="0" eaLnBrk="1" latinLnBrk="0" hangingPunct="1">
        <a:spcBef>
          <a:spcPct val="0"/>
        </a:spcBef>
        <a:buNone/>
        <a:defRPr sz="19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43050" indent="-1543050" algn="l" defTabSz="2057400" rtl="0" eaLnBrk="1" latinLnBrk="0" hangingPunct="1">
        <a:spcBef>
          <a:spcPct val="20000"/>
        </a:spcBef>
        <a:buFont typeface="Arial"/>
        <a:buChar char="•"/>
        <a:defRPr sz="14400" kern="1200">
          <a:solidFill>
            <a:schemeClr val="tx1"/>
          </a:solidFill>
          <a:latin typeface="+mn-lt"/>
          <a:ea typeface="+mn-ea"/>
          <a:cs typeface="+mn-cs"/>
        </a:defRPr>
      </a:lvl1pPr>
      <a:lvl2pPr marL="3343275" indent="-1285875" algn="l" defTabSz="2057400" rtl="0" eaLnBrk="1" latinLnBrk="0" hangingPunct="1">
        <a:spcBef>
          <a:spcPct val="20000"/>
        </a:spcBef>
        <a:buFont typeface="Arial"/>
        <a:buChar char="–"/>
        <a:defRPr sz="126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0" indent="-1028700" algn="l" defTabSz="2057400" rtl="0" eaLnBrk="1" latinLnBrk="0" hangingPunct="1">
        <a:spcBef>
          <a:spcPct val="20000"/>
        </a:spcBef>
        <a:buFont typeface="Arial"/>
        <a:buChar char="•"/>
        <a:defRPr sz="108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0" indent="-1028700" algn="l" defTabSz="2057400" rtl="0" eaLnBrk="1" latinLnBrk="0" hangingPunct="1">
        <a:spcBef>
          <a:spcPct val="20000"/>
        </a:spcBef>
        <a:buFont typeface="Arial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4pPr>
      <a:lvl5pPr marL="9258300" indent="-1028700" algn="l" defTabSz="2057400" rtl="0" eaLnBrk="1" latinLnBrk="0" hangingPunct="1">
        <a:spcBef>
          <a:spcPct val="20000"/>
        </a:spcBef>
        <a:buFont typeface="Arial"/>
        <a:buChar char="»"/>
        <a:defRPr sz="900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700" indent="-1028700" algn="l" defTabSz="2057400" rtl="0" eaLnBrk="1" latinLnBrk="0" hangingPunct="1">
        <a:spcBef>
          <a:spcPct val="20000"/>
        </a:spcBef>
        <a:buFont typeface="Arial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6pPr>
      <a:lvl7pPr marL="13373100" indent="-1028700" algn="l" defTabSz="2057400" rtl="0" eaLnBrk="1" latinLnBrk="0" hangingPunct="1">
        <a:spcBef>
          <a:spcPct val="20000"/>
        </a:spcBef>
        <a:buFont typeface="Arial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0" indent="-1028700" algn="l" defTabSz="2057400" rtl="0" eaLnBrk="1" latinLnBrk="0" hangingPunct="1">
        <a:spcBef>
          <a:spcPct val="20000"/>
        </a:spcBef>
        <a:buFont typeface="Arial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0" indent="-1028700" algn="l" defTabSz="2057400" rtl="0" eaLnBrk="1" latinLnBrk="0" hangingPunct="1">
        <a:spcBef>
          <a:spcPct val="20000"/>
        </a:spcBef>
        <a:buFont typeface="Arial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20574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algn="l" defTabSz="20574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algn="l" defTabSz="20574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3pPr>
      <a:lvl4pPr marL="6172200" algn="l" defTabSz="20574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algn="l" defTabSz="20574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0" algn="l" defTabSz="20574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6pPr>
      <a:lvl7pPr marL="12344400" algn="l" defTabSz="20574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algn="l" defTabSz="20574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8pPr>
      <a:lvl9pPr marL="16459200" algn="l" defTabSz="20574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5" Type="http://schemas.openxmlformats.org/officeDocument/2006/relationships/image" Target="../media/image5.png"/><Relationship Id="rId6" Type="http://schemas.openxmlformats.org/officeDocument/2006/relationships/image" Target="../media/image6.jp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413350" y="386585"/>
            <a:ext cx="27878199" cy="2354491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accent4">
                    <a:lumMod val="75000"/>
                  </a:schemeClr>
                </a:solidFill>
              </a:rPr>
              <a:t>La Pérennisation des Démarches d’Écologie Industrielle: </a:t>
            </a:r>
          </a:p>
          <a:p>
            <a:pPr algn="ctr"/>
            <a:r>
              <a:rPr lang="fr-FR" sz="6600" b="1" dirty="0" smtClean="0">
                <a:solidFill>
                  <a:schemeClr val="accent4">
                    <a:lumMod val="75000"/>
                  </a:schemeClr>
                </a:solidFill>
              </a:rPr>
              <a:t>Les apports d’une analyse </a:t>
            </a:r>
            <a:r>
              <a:rPr lang="fr-FR" sz="6600" b="1" dirty="0" err="1" smtClean="0">
                <a:solidFill>
                  <a:schemeClr val="accent4">
                    <a:lumMod val="75000"/>
                  </a:schemeClr>
                </a:solidFill>
              </a:rPr>
              <a:t>écosystémique</a:t>
            </a:r>
            <a:endParaRPr lang="fr-FR" sz="6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2362545" y="4496835"/>
            <a:ext cx="11066585" cy="142538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 smtClean="0">
                <a:solidFill>
                  <a:schemeClr val="bg1"/>
                </a:solidFill>
              </a:rPr>
              <a:t>L’Ecologie Industrielle, qu’est ce que c’est?</a:t>
            </a:r>
            <a:endParaRPr lang="fr-FR" sz="48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62546" y="6603539"/>
            <a:ext cx="11066584" cy="1345947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3200" b="1" u="sng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sz="3200" b="1" u="sng" dirty="0" smtClean="0">
                <a:solidFill>
                  <a:schemeClr val="accent4">
                    <a:lumMod val="75000"/>
                  </a:schemeClr>
                </a:solidFill>
              </a:rPr>
              <a:t>-Objectif de l’EI: </a:t>
            </a:r>
          </a:p>
          <a:p>
            <a:endParaRPr lang="fr-FR" sz="3200" b="1" u="sng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sz="3200" dirty="0" smtClean="0">
                <a:solidFill>
                  <a:schemeClr val="accent4">
                    <a:lumMod val="75000"/>
                  </a:schemeClr>
                </a:solidFill>
              </a:rPr>
              <a:t>Découpler croissance et Prélèvement des ressources</a:t>
            </a:r>
          </a:p>
          <a:p>
            <a:endParaRPr lang="fr-FR" sz="3200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3200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3200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3200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3200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3200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3200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3200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3200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3200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3200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3200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3200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3200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3200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3200" b="1" u="sng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3200" b="1" u="sng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sz="3200" b="1" u="sng" dirty="0" smtClean="0">
                <a:solidFill>
                  <a:schemeClr val="accent4">
                    <a:lumMod val="75000"/>
                  </a:schemeClr>
                </a:solidFill>
              </a:rPr>
              <a:t>-4 Défis:</a:t>
            </a:r>
          </a:p>
          <a:p>
            <a:endParaRPr lang="fr-FR" sz="3200" b="1" u="sng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sz="3200" dirty="0" smtClean="0">
                <a:solidFill>
                  <a:schemeClr val="accent4">
                    <a:lumMod val="75000"/>
                  </a:schemeClr>
                </a:solidFill>
              </a:rPr>
              <a:t>1) Décarboner l’énergie</a:t>
            </a:r>
          </a:p>
          <a:p>
            <a:r>
              <a:rPr lang="fr-FR" sz="3200" dirty="0" smtClean="0">
                <a:solidFill>
                  <a:schemeClr val="accent4">
                    <a:lumMod val="75000"/>
                  </a:schemeClr>
                </a:solidFill>
              </a:rPr>
              <a:t>2) Limiter les émissions dissipatives</a:t>
            </a:r>
          </a:p>
          <a:p>
            <a:r>
              <a:rPr lang="fr-FR" sz="3200" dirty="0" smtClean="0">
                <a:solidFill>
                  <a:schemeClr val="accent4">
                    <a:lumMod val="75000"/>
                  </a:schemeClr>
                </a:solidFill>
              </a:rPr>
              <a:t>3) Dématérialiser l’économie</a:t>
            </a:r>
          </a:p>
          <a:p>
            <a:r>
              <a:rPr lang="fr-FR" sz="3200" dirty="0" smtClean="0">
                <a:solidFill>
                  <a:schemeClr val="accent4">
                    <a:lumMod val="75000"/>
                  </a:schemeClr>
                </a:solidFill>
              </a:rPr>
              <a:t>4) Boucler systématiquement les flux de matières et d’énergies</a:t>
            </a:r>
          </a:p>
          <a:p>
            <a:endParaRPr lang="fr-FR" sz="3200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879" y="9077272"/>
            <a:ext cx="8637148" cy="7440209"/>
          </a:xfrm>
          <a:prstGeom prst="rect">
            <a:avLst/>
          </a:prstGeom>
        </p:spPr>
      </p:pic>
      <p:sp>
        <p:nvSpPr>
          <p:cNvPr id="11" name="Rectangle à coins arrondis 10"/>
          <p:cNvSpPr/>
          <p:nvPr/>
        </p:nvSpPr>
        <p:spPr>
          <a:xfrm>
            <a:off x="2362548" y="20608420"/>
            <a:ext cx="11066583" cy="128953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 smtClean="0">
                <a:solidFill>
                  <a:schemeClr val="bg1"/>
                </a:solidFill>
              </a:rPr>
              <a:t>Différentes catégories de travaux en Ecologie Industrielle</a:t>
            </a:r>
            <a:endParaRPr lang="fr-FR" sz="48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62548" y="22434280"/>
            <a:ext cx="11066585" cy="1078300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261" y="23006589"/>
            <a:ext cx="9123292" cy="8257771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3642261" y="31804380"/>
            <a:ext cx="6337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u="sng" dirty="0" smtClean="0"/>
              <a:t>Metereau et Figuière, 2014</a:t>
            </a:r>
            <a:endParaRPr lang="fr-FR" sz="1600" u="sng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2362548" y="33907224"/>
            <a:ext cx="11066585" cy="137987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 smtClean="0">
                <a:solidFill>
                  <a:schemeClr val="bg1"/>
                </a:solidFill>
              </a:rPr>
              <a:t>Ecologie Industrielle et Développement Durable: un bref historique</a:t>
            </a:r>
            <a:endParaRPr lang="fr-FR" sz="48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362545" y="36056344"/>
            <a:ext cx="11066584" cy="6167716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3200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172" y="36872166"/>
            <a:ext cx="8975336" cy="4536071"/>
          </a:xfrm>
          <a:prstGeom prst="rect">
            <a:avLst/>
          </a:prstGeom>
        </p:spPr>
      </p:pic>
      <p:sp>
        <p:nvSpPr>
          <p:cNvPr id="18" name="Rectangle à coins arrondis 17"/>
          <p:cNvSpPr/>
          <p:nvPr/>
        </p:nvSpPr>
        <p:spPr>
          <a:xfrm>
            <a:off x="15532591" y="4542346"/>
            <a:ext cx="11066585" cy="137987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 smtClean="0">
                <a:solidFill>
                  <a:schemeClr val="bg1"/>
                </a:solidFill>
              </a:rPr>
              <a:t>La DEI Dunkerquoise, une démarche pérenne?</a:t>
            </a:r>
            <a:endParaRPr lang="fr-FR" sz="48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532592" y="6603539"/>
            <a:ext cx="11066584" cy="187501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32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sz="3200" b="1" u="sng" dirty="0" smtClean="0">
                <a:solidFill>
                  <a:schemeClr val="accent4">
                    <a:lumMod val="75000"/>
                  </a:schemeClr>
                </a:solidFill>
              </a:rPr>
              <a:t>-Contexte:</a:t>
            </a:r>
          </a:p>
          <a:p>
            <a:endParaRPr lang="fr-FR" sz="3200" b="1" u="sng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3200" b="1" u="sng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3200" b="1" u="sng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3200" b="1" u="sng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3200" b="1" u="sng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3200" b="1" u="sng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3200" b="1" u="sng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3200" b="1" u="sng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3200" b="1" u="sng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3200" b="1" u="sng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sz="3200" b="1" u="sng" dirty="0" smtClean="0">
                <a:solidFill>
                  <a:schemeClr val="accent4">
                    <a:lumMod val="75000"/>
                  </a:schemeClr>
                </a:solidFill>
              </a:rPr>
              <a:t>-Mise en place de la démarche</a:t>
            </a:r>
          </a:p>
          <a:p>
            <a:endParaRPr lang="fr-FR" sz="3200" b="1" u="sng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sz="2800" dirty="0" smtClean="0">
                <a:solidFill>
                  <a:schemeClr val="accent4">
                    <a:lumMod val="75000"/>
                  </a:schemeClr>
                </a:solidFill>
              </a:rPr>
              <a:t>Une mise en place en trois temps:</a:t>
            </a:r>
          </a:p>
          <a:p>
            <a:pPr marL="514350" indent="-514350">
              <a:buAutoNum type="arabicParenR"/>
            </a:pPr>
            <a:r>
              <a:rPr lang="fr-FR" sz="2800" dirty="0" smtClean="0">
                <a:solidFill>
                  <a:schemeClr val="accent4">
                    <a:lumMod val="75000"/>
                  </a:schemeClr>
                </a:solidFill>
              </a:rPr>
              <a:t>Création d’apprentissages collectif</a:t>
            </a:r>
          </a:p>
          <a:p>
            <a:pPr marL="514350" indent="-514350">
              <a:buAutoNum type="arabicParenR"/>
            </a:pPr>
            <a:r>
              <a:rPr lang="fr-FR" sz="2800" dirty="0" smtClean="0">
                <a:solidFill>
                  <a:schemeClr val="accent4">
                    <a:lumMod val="75000"/>
                  </a:schemeClr>
                </a:solidFill>
              </a:rPr>
              <a:t>Lancement d’une étude d’analyse des flux de matières</a:t>
            </a:r>
          </a:p>
          <a:p>
            <a:pPr marL="514350" indent="-514350">
              <a:buAutoNum type="arabicParenR"/>
            </a:pPr>
            <a:r>
              <a:rPr lang="fr-FR" sz="2800" dirty="0" smtClean="0">
                <a:solidFill>
                  <a:schemeClr val="accent4">
                    <a:lumMod val="75000"/>
                  </a:schemeClr>
                </a:solidFill>
              </a:rPr>
              <a:t>Mise en place des première synergie</a:t>
            </a:r>
          </a:p>
          <a:p>
            <a:endParaRPr lang="fr-FR" sz="2800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2800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2800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2800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2800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2800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2800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2800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2800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2800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2800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2800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28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sz="3200" b="1" u="sng" dirty="0" smtClean="0">
                <a:solidFill>
                  <a:schemeClr val="accent4">
                    <a:lumMod val="75000"/>
                  </a:schemeClr>
                </a:solidFill>
              </a:rPr>
              <a:t>-Les enseignements:</a:t>
            </a:r>
          </a:p>
          <a:p>
            <a:endParaRPr lang="fr-FR" sz="28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 smtClean="0">
                <a:solidFill>
                  <a:schemeClr val="accent4">
                    <a:lumMod val="75000"/>
                  </a:schemeClr>
                </a:solidFill>
              </a:rPr>
              <a:t>Prééminence des grands groupes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 smtClean="0">
                <a:solidFill>
                  <a:schemeClr val="accent4">
                    <a:lumMod val="75000"/>
                  </a:schemeClr>
                </a:solidFill>
              </a:rPr>
              <a:t>Concurrence entre les logiques économiques et environnementales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32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sz="3200" dirty="0" smtClean="0">
                <a:solidFill>
                  <a:schemeClr val="accent4">
                    <a:lumMod val="75000"/>
                  </a:schemeClr>
                </a:solidFill>
              </a:rPr>
              <a:t>                                 </a:t>
            </a:r>
            <a:r>
              <a:rPr lang="fr-FR" sz="3200" b="1" dirty="0" smtClean="0">
                <a:solidFill>
                  <a:schemeClr val="accent4">
                    <a:lumMod val="75000"/>
                  </a:schemeClr>
                </a:solidFill>
              </a:rPr>
              <a:t>Durabilité faible:</a:t>
            </a:r>
            <a:r>
              <a:rPr lang="fr-FR" sz="3200" dirty="0" smtClean="0">
                <a:solidFill>
                  <a:schemeClr val="accent4">
                    <a:lumMod val="75000"/>
                  </a:schemeClr>
                </a:solidFill>
              </a:rPr>
              <a:t> la pérénnisation de la DEI          	           remise en cause   </a:t>
            </a:r>
            <a:endParaRPr lang="fr-FR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2311" y="8200564"/>
            <a:ext cx="8661701" cy="3383001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0942" y="15308359"/>
            <a:ext cx="8995740" cy="5234940"/>
          </a:xfrm>
          <a:prstGeom prst="rect">
            <a:avLst/>
          </a:prstGeom>
        </p:spPr>
      </p:pic>
      <p:sp>
        <p:nvSpPr>
          <p:cNvPr id="23" name="Flèche droite à entaille 22"/>
          <p:cNvSpPr/>
          <p:nvPr/>
        </p:nvSpPr>
        <p:spPr>
          <a:xfrm>
            <a:off x="15891435" y="23029001"/>
            <a:ext cx="2616200" cy="1016000"/>
          </a:xfrm>
          <a:prstGeom prst="notched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" name="Rectangle à coins arrondis 23"/>
          <p:cNvSpPr/>
          <p:nvPr/>
        </p:nvSpPr>
        <p:spPr>
          <a:xfrm>
            <a:off x="15532590" y="25965182"/>
            <a:ext cx="11066585" cy="137987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 smtClean="0">
                <a:solidFill>
                  <a:schemeClr val="bg1"/>
                </a:solidFill>
              </a:rPr>
              <a:t>Quel objectif pour l’EI afin de constituer des démarches pérennes? </a:t>
            </a:r>
            <a:endParaRPr lang="fr-FR" sz="48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5518594" y="27916147"/>
            <a:ext cx="11066585" cy="594056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dirty="0" smtClean="0">
                <a:solidFill>
                  <a:schemeClr val="accent4">
                    <a:lumMod val="75000"/>
                  </a:schemeClr>
                </a:solidFill>
              </a:rPr>
              <a:t>Objectif de l’EI est découpler croissance et prélèvement des ressources</a:t>
            </a:r>
          </a:p>
          <a:p>
            <a:r>
              <a:rPr lang="fr-FR" sz="3200" dirty="0" smtClean="0">
                <a:solidFill>
                  <a:schemeClr val="accent4">
                    <a:lumMod val="75000"/>
                  </a:schemeClr>
                </a:solidFill>
              </a:rPr>
              <a:t>Pour y parvenir elle s’inspire de certaines caractéristiques écosystémiques:</a:t>
            </a:r>
          </a:p>
          <a:p>
            <a:pPr marL="457200" indent="-457200">
              <a:buFontTx/>
              <a:buChar char="-"/>
            </a:pPr>
            <a:r>
              <a:rPr lang="fr-FR" sz="3200" dirty="0" smtClean="0">
                <a:solidFill>
                  <a:schemeClr val="accent4">
                    <a:lumMod val="75000"/>
                  </a:schemeClr>
                </a:solidFill>
              </a:rPr>
              <a:t>La coopération</a:t>
            </a:r>
          </a:p>
          <a:p>
            <a:pPr marL="457200" indent="-457200">
              <a:buFontTx/>
              <a:buChar char="-"/>
            </a:pPr>
            <a:r>
              <a:rPr lang="fr-FR" sz="3200" dirty="0" smtClean="0">
                <a:solidFill>
                  <a:schemeClr val="accent4">
                    <a:lumMod val="75000"/>
                  </a:schemeClr>
                </a:solidFill>
              </a:rPr>
              <a:t>La création d’interdépendance</a:t>
            </a:r>
          </a:p>
          <a:p>
            <a:pPr marL="457200" indent="-457200">
              <a:buFontTx/>
              <a:buChar char="-"/>
            </a:pPr>
            <a:r>
              <a:rPr lang="fr-FR" sz="3200" dirty="0" smtClean="0">
                <a:solidFill>
                  <a:schemeClr val="accent4">
                    <a:lumMod val="75000"/>
                  </a:schemeClr>
                </a:solidFill>
              </a:rPr>
              <a:t>Le changement graduel</a:t>
            </a:r>
          </a:p>
          <a:p>
            <a:pPr marL="457200" indent="-457200">
              <a:buFontTx/>
              <a:buChar char="-"/>
            </a:pPr>
            <a:r>
              <a:rPr lang="fr-FR" sz="3200" dirty="0" smtClean="0">
                <a:solidFill>
                  <a:schemeClr val="accent4">
                    <a:lumMod val="75000"/>
                  </a:schemeClr>
                </a:solidFill>
              </a:rPr>
              <a:t>Un système bouclé mais ouvert</a:t>
            </a:r>
            <a:endParaRPr lang="fr-FR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" name="Accolade fermante 1"/>
          <p:cNvSpPr/>
          <p:nvPr/>
        </p:nvSpPr>
        <p:spPr>
          <a:xfrm>
            <a:off x="21515295" y="30745131"/>
            <a:ext cx="564776" cy="2472154"/>
          </a:xfrm>
          <a:prstGeom prst="rightBrac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2080071" y="31293687"/>
            <a:ext cx="38727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solidFill>
                  <a:schemeClr val="accent4">
                    <a:lumMod val="75000"/>
                  </a:schemeClr>
                </a:solidFill>
              </a:rPr>
              <a:t>Conditions préalables</a:t>
            </a:r>
            <a:endParaRPr lang="fr-FR" sz="3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1" name="Rectangle à coins arrondis 30"/>
          <p:cNvSpPr/>
          <p:nvPr/>
        </p:nvSpPr>
        <p:spPr>
          <a:xfrm>
            <a:off x="16936399" y="34128506"/>
            <a:ext cx="9722567" cy="860823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/>
          <p:cNvSpPr/>
          <p:nvPr/>
        </p:nvSpPr>
        <p:spPr>
          <a:xfrm>
            <a:off x="14221331" y="33907224"/>
            <a:ext cx="5271248" cy="371205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accent4">
                    <a:lumMod val="75000"/>
                  </a:schemeClr>
                </a:solidFill>
              </a:rPr>
              <a:t>Armel Chebbi</a:t>
            </a:r>
            <a:endParaRPr lang="fr-FR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7" name="Ellipse 26"/>
          <p:cNvSpPr/>
          <p:nvPr/>
        </p:nvSpPr>
        <p:spPr>
          <a:xfrm>
            <a:off x="14226988" y="36872166"/>
            <a:ext cx="5271248" cy="371205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/>
          <p:cNvSpPr/>
          <p:nvPr/>
        </p:nvSpPr>
        <p:spPr>
          <a:xfrm>
            <a:off x="14226988" y="39493350"/>
            <a:ext cx="5271248" cy="371205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7141" y="40610425"/>
            <a:ext cx="4686624" cy="1215777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0255" y="37371901"/>
            <a:ext cx="3460395" cy="212144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2" name="ZoneTexte 31"/>
          <p:cNvSpPr txBox="1"/>
          <p:nvPr/>
        </p:nvSpPr>
        <p:spPr>
          <a:xfrm>
            <a:off x="19492579" y="36029450"/>
            <a:ext cx="708694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solidFill>
                  <a:schemeClr val="bg1"/>
                </a:solidFill>
              </a:rPr>
              <a:t>Première année de Thèse</a:t>
            </a:r>
          </a:p>
          <a:p>
            <a:endParaRPr lang="fr-FR" sz="3600" dirty="0">
              <a:solidFill>
                <a:schemeClr val="bg1"/>
              </a:solidFill>
            </a:endParaRPr>
          </a:p>
          <a:p>
            <a:r>
              <a:rPr lang="fr-FR" sz="3600" dirty="0" smtClean="0">
                <a:solidFill>
                  <a:schemeClr val="bg1"/>
                </a:solidFill>
              </a:rPr>
              <a:t>1241 rue des résidence universitaires</a:t>
            </a:r>
          </a:p>
          <a:p>
            <a:endParaRPr lang="fr-FR" sz="3600" dirty="0">
              <a:solidFill>
                <a:schemeClr val="bg1"/>
              </a:solidFill>
            </a:endParaRPr>
          </a:p>
          <a:p>
            <a:r>
              <a:rPr lang="fr-FR" sz="3600" dirty="0" smtClean="0">
                <a:solidFill>
                  <a:schemeClr val="bg1"/>
                </a:solidFill>
              </a:rPr>
              <a:t>Bureau 439</a:t>
            </a:r>
          </a:p>
          <a:p>
            <a:endParaRPr lang="fr-FR" sz="3600" dirty="0">
              <a:solidFill>
                <a:schemeClr val="bg1"/>
              </a:solidFill>
            </a:endParaRPr>
          </a:p>
          <a:p>
            <a:r>
              <a:rPr lang="fr-FR" sz="3600" dirty="0" smtClean="0">
                <a:solidFill>
                  <a:schemeClr val="bg1"/>
                </a:solidFill>
              </a:rPr>
              <a:t>Tél: 04 76 82 59 16</a:t>
            </a:r>
          </a:p>
          <a:p>
            <a:endParaRPr lang="fr-FR" sz="3600" dirty="0">
              <a:solidFill>
                <a:schemeClr val="bg1"/>
              </a:solidFill>
            </a:endParaRPr>
          </a:p>
          <a:p>
            <a:endParaRPr lang="fr-FR" sz="3600" dirty="0">
              <a:solidFill>
                <a:schemeClr val="bg1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 flipV="1">
            <a:off x="188259" y="4141694"/>
            <a:ext cx="28615341" cy="107577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800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213</Words>
  <Application>Microsoft Macintosh PowerPoint</Application>
  <PresentationFormat>Personnalisé</PresentationFormat>
  <Paragraphs>87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Chebbi Armel</dc:creator>
  <cp:lastModifiedBy>Chebbi Armel</cp:lastModifiedBy>
  <cp:revision>30</cp:revision>
  <dcterms:created xsi:type="dcterms:W3CDTF">2015-03-31T11:17:18Z</dcterms:created>
  <dcterms:modified xsi:type="dcterms:W3CDTF">2015-04-07T12:28:09Z</dcterms:modified>
</cp:coreProperties>
</file>