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4.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6.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83" r:id="rId5"/>
    <p:sldId id="259" r:id="rId6"/>
    <p:sldId id="260" r:id="rId7"/>
    <p:sldId id="276" r:id="rId8"/>
    <p:sldId id="263" r:id="rId9"/>
    <p:sldId id="265" r:id="rId10"/>
    <p:sldId id="266" r:id="rId11"/>
    <p:sldId id="267" r:id="rId12"/>
    <p:sldId id="268" r:id="rId13"/>
    <p:sldId id="270" r:id="rId14"/>
    <p:sldId id="271" r:id="rId15"/>
    <p:sldId id="272" r:id="rId16"/>
    <p:sldId id="273" r:id="rId17"/>
    <p:sldId id="274" r:id="rId18"/>
    <p:sldId id="275" r:id="rId19"/>
    <p:sldId id="278" r:id="rId20"/>
    <p:sldId id="277" r:id="rId21"/>
    <p:sldId id="280" r:id="rId22"/>
    <p:sldId id="284" r:id="rId23"/>
    <p:sldId id="281" r:id="rId24"/>
    <p:sldId id="282" r:id="rId25"/>
    <p:sldId id="285"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20" autoAdjust="0"/>
  </p:normalViewPr>
  <p:slideViewPr>
    <p:cSldViewPr>
      <p:cViewPr>
        <p:scale>
          <a:sx n="70" d="100"/>
          <a:sy n="70" d="100"/>
        </p:scale>
        <p:origin x="-1144"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Val&#233;rie\DOCTORAT\CACM%20aspi\balaifinal%20(Enregistr&#233;%20automatiquement).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Val&#233;rie\DOCTORAT\CACM%20aspi\traineaufinal%20(Enregistr&#233;%20automatiquement).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Val&#233;rie\DOCTORAT\CACM%20aspi\traineaufinal%20(Enregistr&#233;%20automatiquement).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vlobasenko\AppData\Local\Temp\_PA287\traineauiniti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Val&#233;rie\DOCTORAT\CACM%20aspi\balaifinal%20(Enregistr&#233;%20automatiquemen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Val&#233;rie\DOCTORAT\CACM%20aspi\balaifinal%20(Enregistr&#233;%20automatiquemen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Val&#233;rie\DOCTORAT\CACM%20aspi\balaifinal%20(Enregistr&#233;%20automatiquemen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Classeur1" TargetMode="External"/><Relationship Id="rId2"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1" Type="http://schemas.openxmlformats.org/officeDocument/2006/relationships/oleObject" Target="file:///C:\Users\vlobasenko.AVIGNON\AppData\Roaming\Microsoft\Excel\balaifinal%20(version%201).xlsb"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Val&#233;rie\DOCTORAT\CACM%20aspi\traineaufinal%20(Enregistr&#233;%20automatiquement).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Val&#233;rie\DOCTORAT\CACM%20aspi\traineaufinal%20(Enregistr&#233;%20automatiquement).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Val&#233;rie\DOCTORAT\CACM%20aspi\traineaufinal%20(Enregistr&#233;%20automatiqu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74752300249467"/>
          <c:y val="0.096201432164103"/>
        </c:manualLayout>
      </c:layout>
      <c:overlay val="0"/>
    </c:title>
    <c:autoTitleDeleted val="0"/>
    <c:plotArea>
      <c:layout>
        <c:manualLayout>
          <c:layoutTarget val="inner"/>
          <c:xMode val="edge"/>
          <c:yMode val="edge"/>
          <c:x val="0.123621365302845"/>
          <c:y val="0.0912714243871893"/>
          <c:w val="0.790185837051244"/>
          <c:h val="0.77483941178253"/>
        </c:manualLayout>
      </c:layout>
      <c:barChart>
        <c:barDir val="col"/>
        <c:grouping val="clustered"/>
        <c:varyColors val="0"/>
        <c:ser>
          <c:idx val="0"/>
          <c:order val="0"/>
          <c:tx>
            <c:v>Autonomy</c:v>
          </c:tx>
          <c:invertIfNegative val="0"/>
          <c:dPt>
            <c:idx val="0"/>
            <c:invertIfNegative val="0"/>
            <c:bubble3D val="0"/>
            <c:spPr>
              <a:solidFill>
                <a:srgbClr val="FFFF00"/>
              </a:solidFill>
            </c:spPr>
          </c:dPt>
          <c:dPt>
            <c:idx val="1"/>
            <c:invertIfNegative val="0"/>
            <c:bubble3D val="0"/>
            <c:spPr>
              <a:solidFill>
                <a:schemeClr val="accent3">
                  <a:lumMod val="75000"/>
                </a:schemeClr>
              </a:solidFill>
            </c:spPr>
          </c:dPt>
          <c:dPt>
            <c:idx val="3"/>
            <c:invertIfNegative val="0"/>
            <c:bubble3D val="0"/>
            <c:spPr>
              <a:solidFill>
                <a:schemeClr val="accent2"/>
              </a:solidFill>
            </c:spPr>
          </c:dPt>
          <c:dLbls>
            <c:showLegendKey val="0"/>
            <c:showVal val="1"/>
            <c:showCatName val="0"/>
            <c:showSerName val="0"/>
            <c:showPercent val="0"/>
            <c:showBubbleSize val="0"/>
            <c:showLeaderLines val="0"/>
          </c:dLbls>
          <c:cat>
            <c:strRef>
              <c:f>normal!$N$1:$Q$1</c:f>
              <c:strCache>
                <c:ptCount val="4"/>
                <c:pt idx="0">
                  <c:v>15 min -</c:v>
                </c:pt>
                <c:pt idx="1">
                  <c:v>15-30 min</c:v>
                </c:pt>
                <c:pt idx="2">
                  <c:v>30-45 min</c:v>
                </c:pt>
                <c:pt idx="3">
                  <c:v>45 min +</c:v>
                </c:pt>
              </c:strCache>
            </c:strRef>
          </c:cat>
          <c:val>
            <c:numRef>
              <c:f>normal!$N$100:$Q$100</c:f>
              <c:numCache>
                <c:formatCode>0.000</c:formatCode>
                <c:ptCount val="4"/>
                <c:pt idx="0">
                  <c:v>0.0363945578231293</c:v>
                </c:pt>
                <c:pt idx="1">
                  <c:v>0.331199384515711</c:v>
                </c:pt>
                <c:pt idx="2">
                  <c:v>0.691026886945254</c:v>
                </c:pt>
                <c:pt idx="3">
                  <c:v>0.940719144800777</c:v>
                </c:pt>
              </c:numCache>
            </c:numRef>
          </c:val>
        </c:ser>
        <c:dLbls>
          <c:showLegendKey val="0"/>
          <c:showVal val="0"/>
          <c:showCatName val="0"/>
          <c:showSerName val="0"/>
          <c:showPercent val="0"/>
          <c:showBubbleSize val="0"/>
        </c:dLbls>
        <c:gapWidth val="150"/>
        <c:axId val="-2137906712"/>
        <c:axId val="2129494088"/>
      </c:barChart>
      <c:catAx>
        <c:axId val="-2137906712"/>
        <c:scaling>
          <c:orientation val="minMax"/>
        </c:scaling>
        <c:delete val="0"/>
        <c:axPos val="b"/>
        <c:majorTickMark val="out"/>
        <c:minorTickMark val="none"/>
        <c:tickLblPos val="nextTo"/>
        <c:crossAx val="2129494088"/>
        <c:crosses val="autoZero"/>
        <c:auto val="1"/>
        <c:lblAlgn val="ctr"/>
        <c:lblOffset val="100"/>
        <c:noMultiLvlLbl val="0"/>
      </c:catAx>
      <c:valAx>
        <c:axId val="2129494088"/>
        <c:scaling>
          <c:orientation val="minMax"/>
        </c:scaling>
        <c:delete val="0"/>
        <c:axPos val="l"/>
        <c:majorGridlines/>
        <c:numFmt formatCode="0.000" sourceLinked="1"/>
        <c:majorTickMark val="out"/>
        <c:minorTickMark val="none"/>
        <c:tickLblPos val="nextTo"/>
        <c:crossAx val="-2137906712"/>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88275596496811"/>
          <c:y val="0.08326531147455"/>
        </c:manualLayout>
      </c:layout>
      <c:overlay val="0"/>
    </c:title>
    <c:autoTitleDeleted val="0"/>
    <c:plotArea>
      <c:layout>
        <c:manualLayout>
          <c:layoutTarget val="inner"/>
          <c:xMode val="edge"/>
          <c:yMode val="edge"/>
          <c:x val="0.10708573928259"/>
          <c:y val="0.0789982374416351"/>
          <c:w val="0.824956125402262"/>
          <c:h val="0.805116555045254"/>
        </c:manualLayout>
      </c:layout>
      <c:barChart>
        <c:barDir val="col"/>
        <c:grouping val="clustered"/>
        <c:varyColors val="0"/>
        <c:ser>
          <c:idx val="0"/>
          <c:order val="0"/>
          <c:tx>
            <c:v>Power</c:v>
          </c:tx>
          <c:invertIfNegative val="0"/>
          <c:dPt>
            <c:idx val="0"/>
            <c:invertIfNegative val="0"/>
            <c:bubble3D val="0"/>
            <c:spPr>
              <a:solidFill>
                <a:schemeClr val="accent3"/>
              </a:solidFill>
            </c:spPr>
          </c:dPt>
          <c:dPt>
            <c:idx val="2"/>
            <c:invertIfNegative val="0"/>
            <c:bubble3D val="0"/>
            <c:spPr>
              <a:solidFill>
                <a:schemeClr val="accent2"/>
              </a:solidFill>
            </c:spPr>
          </c:dPt>
          <c:cat>
            <c:strRef>
              <c:f>normal!$AA$224:$AC$224</c:f>
              <c:strCache>
                <c:ptCount val="3"/>
                <c:pt idx="0">
                  <c:v>1600 W -</c:v>
                </c:pt>
                <c:pt idx="1">
                  <c:v>1600-2000 W</c:v>
                </c:pt>
                <c:pt idx="2">
                  <c:v>2000 W +</c:v>
                </c:pt>
              </c:strCache>
            </c:strRef>
          </c:cat>
          <c:val>
            <c:numRef>
              <c:f>normal!$AA$223:$AC$223</c:f>
              <c:numCache>
                <c:formatCode>0.000</c:formatCode>
                <c:ptCount val="3"/>
                <c:pt idx="0">
                  <c:v>0.0965847877612583</c:v>
                </c:pt>
                <c:pt idx="1">
                  <c:v>0.634074912016089</c:v>
                </c:pt>
                <c:pt idx="2">
                  <c:v>0.839872872225814</c:v>
                </c:pt>
              </c:numCache>
            </c:numRef>
          </c:val>
        </c:ser>
        <c:dLbls>
          <c:showLegendKey val="0"/>
          <c:showVal val="1"/>
          <c:showCatName val="0"/>
          <c:showSerName val="0"/>
          <c:showPercent val="0"/>
          <c:showBubbleSize val="0"/>
        </c:dLbls>
        <c:gapWidth val="150"/>
        <c:axId val="2125231800"/>
        <c:axId val="2125234776"/>
      </c:barChart>
      <c:catAx>
        <c:axId val="2125231800"/>
        <c:scaling>
          <c:orientation val="minMax"/>
        </c:scaling>
        <c:delete val="0"/>
        <c:axPos val="b"/>
        <c:majorTickMark val="out"/>
        <c:minorTickMark val="none"/>
        <c:tickLblPos val="nextTo"/>
        <c:crossAx val="2125234776"/>
        <c:crosses val="autoZero"/>
        <c:auto val="1"/>
        <c:lblAlgn val="ctr"/>
        <c:lblOffset val="100"/>
        <c:noMultiLvlLbl val="0"/>
      </c:catAx>
      <c:valAx>
        <c:axId val="2125234776"/>
        <c:scaling>
          <c:orientation val="minMax"/>
        </c:scaling>
        <c:delete val="0"/>
        <c:axPos val="l"/>
        <c:majorGridlines/>
        <c:numFmt formatCode="0.000" sourceLinked="1"/>
        <c:majorTickMark val="out"/>
        <c:minorTickMark val="none"/>
        <c:tickLblPos val="nextTo"/>
        <c:crossAx val="2125231800"/>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a:t>Distribution of desirability rates for after-purchase servises</a:t>
            </a:r>
          </a:p>
        </c:rich>
      </c:tx>
      <c:layout/>
      <c:overlay val="1"/>
    </c:title>
    <c:autoTitleDeleted val="0"/>
    <c:plotArea>
      <c:layout>
        <c:manualLayout>
          <c:layoutTarget val="inner"/>
          <c:xMode val="edge"/>
          <c:yMode val="edge"/>
          <c:x val="0.0411779822261991"/>
          <c:y val="0.0337242016506447"/>
          <c:w val="0.887146923615094"/>
          <c:h val="0.777792234598484"/>
        </c:manualLayout>
      </c:layout>
      <c:barChart>
        <c:barDir val="col"/>
        <c:grouping val="clustered"/>
        <c:varyColors val="0"/>
        <c:ser>
          <c:idx val="0"/>
          <c:order val="0"/>
          <c:tx>
            <c:strRef>
              <c:f>niveau!$AL$1</c:f>
              <c:strCache>
                <c:ptCount val="1"/>
                <c:pt idx="0">
                  <c:v>sav personnalisé</c:v>
                </c:pt>
              </c:strCache>
            </c:strRef>
          </c:tx>
          <c:invertIfNegative val="0"/>
          <c:cat>
            <c:numRef>
              <c:f>niveau!$AL$230:$AL$239</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niveau!$AM$230:$AM$239</c:f>
              <c:numCache>
                <c:formatCode>General</c:formatCode>
                <c:ptCount val="10"/>
                <c:pt idx="0">
                  <c:v>6.0</c:v>
                </c:pt>
                <c:pt idx="1">
                  <c:v>4.0</c:v>
                </c:pt>
                <c:pt idx="2">
                  <c:v>10.0</c:v>
                </c:pt>
                <c:pt idx="3">
                  <c:v>8.0</c:v>
                </c:pt>
                <c:pt idx="4">
                  <c:v>42.0</c:v>
                </c:pt>
                <c:pt idx="5">
                  <c:v>22.0</c:v>
                </c:pt>
                <c:pt idx="6">
                  <c:v>29.0</c:v>
                </c:pt>
                <c:pt idx="7">
                  <c:v>37.0</c:v>
                </c:pt>
                <c:pt idx="8">
                  <c:v>25.0</c:v>
                </c:pt>
                <c:pt idx="9">
                  <c:v>38.0</c:v>
                </c:pt>
              </c:numCache>
            </c:numRef>
          </c:val>
        </c:ser>
        <c:ser>
          <c:idx val="1"/>
          <c:order val="1"/>
          <c:tx>
            <c:strRef>
              <c:f>niveau!$AM$1</c:f>
              <c:strCache>
                <c:ptCount val="1"/>
                <c:pt idx="0">
                  <c:v>optimisation-connexion</c:v>
                </c:pt>
              </c:strCache>
            </c:strRef>
          </c:tx>
          <c:invertIfNegative val="0"/>
          <c:cat>
            <c:numRef>
              <c:f>niveau!$AL$230:$AL$239</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niveau!$AN$230:$AN$239</c:f>
              <c:numCache>
                <c:formatCode>General</c:formatCode>
                <c:ptCount val="10"/>
                <c:pt idx="0">
                  <c:v>21.0</c:v>
                </c:pt>
                <c:pt idx="1">
                  <c:v>18.0</c:v>
                </c:pt>
                <c:pt idx="2">
                  <c:v>10.0</c:v>
                </c:pt>
                <c:pt idx="3">
                  <c:v>14.0</c:v>
                </c:pt>
                <c:pt idx="4">
                  <c:v>43.0</c:v>
                </c:pt>
                <c:pt idx="5">
                  <c:v>21.0</c:v>
                </c:pt>
                <c:pt idx="6">
                  <c:v>29.0</c:v>
                </c:pt>
                <c:pt idx="7">
                  <c:v>32.0</c:v>
                </c:pt>
                <c:pt idx="8">
                  <c:v>13.0</c:v>
                </c:pt>
                <c:pt idx="9">
                  <c:v>20.0</c:v>
                </c:pt>
              </c:numCache>
            </c:numRef>
          </c:val>
        </c:ser>
        <c:ser>
          <c:idx val="2"/>
          <c:order val="2"/>
          <c:tx>
            <c:strRef>
              <c:f>niveau!$AN$1</c:f>
              <c:strCache>
                <c:ptCount val="1"/>
                <c:pt idx="0">
                  <c:v>évolution moteur-accessoires</c:v>
                </c:pt>
              </c:strCache>
            </c:strRef>
          </c:tx>
          <c:invertIfNegative val="0"/>
          <c:cat>
            <c:numRef>
              <c:f>niveau!$AL$230:$AL$239</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niveau!$AO$230:$AO$239</c:f>
              <c:numCache>
                <c:formatCode>General</c:formatCode>
                <c:ptCount val="10"/>
                <c:pt idx="0">
                  <c:v>17.0</c:v>
                </c:pt>
                <c:pt idx="1">
                  <c:v>19.0</c:v>
                </c:pt>
                <c:pt idx="2">
                  <c:v>13.0</c:v>
                </c:pt>
                <c:pt idx="3">
                  <c:v>16.0</c:v>
                </c:pt>
                <c:pt idx="4">
                  <c:v>40.0</c:v>
                </c:pt>
                <c:pt idx="5">
                  <c:v>19.0</c:v>
                </c:pt>
                <c:pt idx="6">
                  <c:v>18.0</c:v>
                </c:pt>
                <c:pt idx="7">
                  <c:v>23.0</c:v>
                </c:pt>
                <c:pt idx="8">
                  <c:v>27.0</c:v>
                </c:pt>
                <c:pt idx="9">
                  <c:v>29.0</c:v>
                </c:pt>
              </c:numCache>
            </c:numRef>
          </c:val>
        </c:ser>
        <c:dLbls>
          <c:showLegendKey val="0"/>
          <c:showVal val="0"/>
          <c:showCatName val="0"/>
          <c:showSerName val="0"/>
          <c:showPercent val="0"/>
          <c:showBubbleSize val="0"/>
        </c:dLbls>
        <c:gapWidth val="150"/>
        <c:axId val="2125338920"/>
        <c:axId val="2125341896"/>
      </c:barChart>
      <c:catAx>
        <c:axId val="2125338920"/>
        <c:scaling>
          <c:orientation val="minMax"/>
        </c:scaling>
        <c:delete val="0"/>
        <c:axPos val="b"/>
        <c:numFmt formatCode="General" sourceLinked="1"/>
        <c:majorTickMark val="out"/>
        <c:minorTickMark val="none"/>
        <c:tickLblPos val="nextTo"/>
        <c:crossAx val="2125341896"/>
        <c:crosses val="autoZero"/>
        <c:auto val="1"/>
        <c:lblAlgn val="ctr"/>
        <c:lblOffset val="100"/>
        <c:noMultiLvlLbl val="0"/>
      </c:catAx>
      <c:valAx>
        <c:axId val="2125341896"/>
        <c:scaling>
          <c:orientation val="minMax"/>
        </c:scaling>
        <c:delete val="0"/>
        <c:axPos val="l"/>
        <c:majorGridlines/>
        <c:numFmt formatCode="General" sourceLinked="1"/>
        <c:majorTickMark val="out"/>
        <c:minorTickMark val="none"/>
        <c:tickLblPos val="nextTo"/>
        <c:crossAx val="2125338920"/>
        <c:crosses val="autoZero"/>
        <c:crossBetween val="between"/>
      </c:valAx>
    </c:plotArea>
    <c:legend>
      <c:legendPos val="r"/>
      <c:layout>
        <c:manualLayout>
          <c:xMode val="edge"/>
          <c:yMode val="edge"/>
          <c:x val="0.108666681068359"/>
          <c:y val="0.802983557382513"/>
          <c:w val="0.816875076943403"/>
          <c:h val="0.164782004829907"/>
        </c:manualLayout>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poids!$P$3</c:f>
              <c:strCache>
                <c:ptCount val="1"/>
                <c:pt idx="0">
                  <c:v>final</c:v>
                </c:pt>
              </c:strCache>
            </c:strRef>
          </c:tx>
          <c:dLbls>
            <c:dLbl>
              <c:idx val="0"/>
              <c:layout/>
              <c:tx>
                <c:rich>
                  <a:bodyPr/>
                  <a:lstStyle/>
                  <a:p>
                    <a:r>
                      <a:rPr lang="en-US"/>
                      <a:t>Price
13%</a:t>
                    </a:r>
                  </a:p>
                </c:rich>
              </c:tx>
              <c:showLegendKey val="0"/>
              <c:showVal val="0"/>
              <c:showCatName val="1"/>
              <c:showSerName val="0"/>
              <c:showPercent val="1"/>
              <c:showBubbleSize val="0"/>
            </c:dLbl>
            <c:dLbl>
              <c:idx val="1"/>
              <c:layout/>
              <c:tx>
                <c:rich>
                  <a:bodyPr/>
                  <a:lstStyle/>
                  <a:p>
                    <a:r>
                      <a:rPr lang="en-US"/>
                      <a:t>Presence</a:t>
                    </a:r>
                    <a:r>
                      <a:rPr lang="en-US" baseline="0"/>
                      <a:t> of d</a:t>
                    </a:r>
                    <a:r>
                      <a:rPr lang="en-US"/>
                      <a:t>ust</a:t>
                    </a:r>
                    <a:r>
                      <a:rPr lang="en-US" baseline="0"/>
                      <a:t> bag </a:t>
                    </a:r>
                    <a:r>
                      <a:rPr lang="en-US"/>
                      <a:t>10%</a:t>
                    </a:r>
                  </a:p>
                </c:rich>
              </c:tx>
              <c:showLegendKey val="0"/>
              <c:showVal val="0"/>
              <c:showCatName val="1"/>
              <c:showSerName val="0"/>
              <c:showPercent val="1"/>
              <c:showBubbleSize val="0"/>
            </c:dLbl>
            <c:dLbl>
              <c:idx val="2"/>
              <c:layout/>
              <c:tx>
                <c:rich>
                  <a:bodyPr/>
                  <a:lstStyle/>
                  <a:p>
                    <a:r>
                      <a:rPr lang="en-US"/>
                      <a:t>Power</a:t>
                    </a:r>
                    <a:r>
                      <a:rPr lang="en-US" baseline="0"/>
                      <a:t> max</a:t>
                    </a:r>
                    <a:r>
                      <a:rPr lang="en-US"/>
                      <a:t>
9%</a:t>
                    </a:r>
                  </a:p>
                </c:rich>
              </c:tx>
              <c:showLegendKey val="0"/>
              <c:showVal val="0"/>
              <c:showCatName val="1"/>
              <c:showSerName val="0"/>
              <c:showPercent val="1"/>
              <c:showBubbleSize val="0"/>
            </c:dLbl>
            <c:dLbl>
              <c:idx val="3"/>
              <c:layout/>
              <c:tx>
                <c:rich>
                  <a:bodyPr/>
                  <a:lstStyle/>
                  <a:p>
                    <a:r>
                      <a:rPr lang="en-US"/>
                      <a:t>Noise</a:t>
                    </a:r>
                    <a:r>
                      <a:rPr lang="en-US" baseline="0"/>
                      <a:t> level</a:t>
                    </a:r>
                    <a:r>
                      <a:rPr lang="en-US"/>
                      <a:t>
9%</a:t>
                    </a:r>
                  </a:p>
                </c:rich>
              </c:tx>
              <c:showLegendKey val="0"/>
              <c:showVal val="0"/>
              <c:showCatName val="1"/>
              <c:showSerName val="0"/>
              <c:showPercent val="1"/>
              <c:showBubbleSize val="0"/>
            </c:dLbl>
            <c:dLbl>
              <c:idx val="4"/>
              <c:layout/>
              <c:tx>
                <c:rich>
                  <a:bodyPr/>
                  <a:lstStyle/>
                  <a:p>
                    <a:r>
                      <a:rPr lang="en-US"/>
                      <a:t>Energy consumption
9%</a:t>
                    </a:r>
                  </a:p>
                </c:rich>
              </c:tx>
              <c:showLegendKey val="0"/>
              <c:showVal val="0"/>
              <c:showCatName val="1"/>
              <c:showSerName val="0"/>
              <c:showPercent val="1"/>
              <c:showBubbleSize val="0"/>
            </c:dLbl>
            <c:dLbl>
              <c:idx val="5"/>
              <c:layout/>
              <c:tx>
                <c:rich>
                  <a:bodyPr/>
                  <a:lstStyle/>
                  <a:p>
                    <a:r>
                      <a:rPr lang="en-US"/>
                      <a:t>Cable length
8%</a:t>
                    </a:r>
                  </a:p>
                </c:rich>
              </c:tx>
              <c:showLegendKey val="0"/>
              <c:showVal val="0"/>
              <c:showCatName val="1"/>
              <c:showSerName val="0"/>
              <c:showPercent val="1"/>
              <c:showBubbleSize val="0"/>
            </c:dLbl>
            <c:dLbl>
              <c:idx val="6"/>
              <c:layout/>
              <c:tx>
                <c:rich>
                  <a:bodyPr/>
                  <a:lstStyle/>
                  <a:p>
                    <a:r>
                      <a:rPr lang="en-US"/>
                      <a:t>Number of suction modes
8%</a:t>
                    </a:r>
                  </a:p>
                </c:rich>
              </c:tx>
              <c:showLegendKey val="0"/>
              <c:showVal val="0"/>
              <c:showCatName val="1"/>
              <c:showSerName val="0"/>
              <c:showPercent val="1"/>
              <c:showBubbleSize val="0"/>
            </c:dLbl>
            <c:dLbl>
              <c:idx val="7"/>
              <c:layout/>
              <c:tx>
                <c:rich>
                  <a:bodyPr/>
                  <a:lstStyle/>
                  <a:p>
                    <a:r>
                      <a:rPr lang="en-US"/>
                      <a:t>Weight
8%</a:t>
                    </a:r>
                  </a:p>
                </c:rich>
              </c:tx>
              <c:showLegendKey val="0"/>
              <c:showVal val="0"/>
              <c:showCatName val="1"/>
              <c:showSerName val="0"/>
              <c:showPercent val="1"/>
              <c:showBubbleSize val="0"/>
            </c:dLbl>
            <c:dLbl>
              <c:idx val="8"/>
              <c:layout/>
              <c:tx>
                <c:rich>
                  <a:bodyPr/>
                  <a:lstStyle/>
                  <a:p>
                    <a:r>
                      <a:rPr lang="en-US"/>
                      <a:t>Brand
7%</a:t>
                    </a:r>
                  </a:p>
                </c:rich>
              </c:tx>
              <c:showLegendKey val="0"/>
              <c:showVal val="0"/>
              <c:showCatName val="1"/>
              <c:showSerName val="0"/>
              <c:showPercent val="1"/>
              <c:showBubbleSize val="0"/>
            </c:dLbl>
            <c:dLbl>
              <c:idx val="9"/>
              <c:layout/>
              <c:tx>
                <c:rich>
                  <a:bodyPr/>
                  <a:lstStyle/>
                  <a:p>
                    <a:r>
                      <a:rPr lang="en-US"/>
                      <a:t>Capacity of dust tray/bag
7%</a:t>
                    </a:r>
                  </a:p>
                </c:rich>
              </c:tx>
              <c:showLegendKey val="0"/>
              <c:showVal val="0"/>
              <c:showCatName val="1"/>
              <c:showSerName val="0"/>
              <c:showPercent val="1"/>
              <c:showBubbleSize val="0"/>
            </c:dLbl>
            <c:dLbl>
              <c:idx val="10"/>
              <c:layout/>
              <c:tx>
                <c:rich>
                  <a:bodyPr/>
                  <a:lstStyle/>
                  <a:p>
                    <a:r>
                      <a:rPr lang="en-US"/>
                      <a:t>Accessoires
7%</a:t>
                    </a:r>
                  </a:p>
                </c:rich>
              </c:tx>
              <c:showLegendKey val="0"/>
              <c:showVal val="0"/>
              <c:showCatName val="1"/>
              <c:showSerName val="0"/>
              <c:showPercent val="1"/>
              <c:showBubbleSize val="0"/>
            </c:dLbl>
            <c:dLbl>
              <c:idx val="11"/>
              <c:layout/>
              <c:tx>
                <c:rich>
                  <a:bodyPr/>
                  <a:lstStyle/>
                  <a:p>
                    <a:r>
                      <a:rPr lang="en-US"/>
                      <a:t>After-sales services 
5%</a:t>
                    </a:r>
                  </a:p>
                </c:rich>
              </c:tx>
              <c:showLegendKey val="0"/>
              <c:showVal val="0"/>
              <c:showCatName val="1"/>
              <c:showSerName val="0"/>
              <c:showPercent val="1"/>
              <c:showBubbleSize val="0"/>
            </c:dLbl>
            <c:showLegendKey val="0"/>
            <c:showVal val="0"/>
            <c:showCatName val="1"/>
            <c:showSerName val="0"/>
            <c:showPercent val="1"/>
            <c:showBubbleSize val="0"/>
            <c:showLeaderLines val="1"/>
          </c:dLbls>
          <c:cat>
            <c:strRef>
              <c:f>poids!$Q$2:$AB$2</c:f>
              <c:strCache>
                <c:ptCount val="12"/>
                <c:pt idx="0">
                  <c:v>prix</c:v>
                </c:pt>
                <c:pt idx="1">
                  <c:v>sac?</c:v>
                </c:pt>
                <c:pt idx="2">
                  <c:v>puissance</c:v>
                </c:pt>
                <c:pt idx="3">
                  <c:v>niveau sonore</c:v>
                </c:pt>
                <c:pt idx="4">
                  <c:v>consommation énergétique</c:v>
                </c:pt>
                <c:pt idx="5">
                  <c:v>longueur cable</c:v>
                </c:pt>
                <c:pt idx="6">
                  <c:v>variateur puissance</c:v>
                </c:pt>
                <c:pt idx="7">
                  <c:v>poids</c:v>
                </c:pt>
                <c:pt idx="8">
                  <c:v>marque</c:v>
                </c:pt>
                <c:pt idx="9">
                  <c:v>contenance</c:v>
                </c:pt>
                <c:pt idx="10">
                  <c:v>accessoires</c:v>
                </c:pt>
                <c:pt idx="11">
                  <c:v>accompagnement personnalisé</c:v>
                </c:pt>
              </c:strCache>
            </c:strRef>
          </c:cat>
          <c:val>
            <c:numRef>
              <c:f>poids!$Q$3:$AB$3</c:f>
              <c:numCache>
                <c:formatCode>General</c:formatCode>
                <c:ptCount val="12"/>
                <c:pt idx="0">
                  <c:v>12.92832973660715</c:v>
                </c:pt>
                <c:pt idx="1">
                  <c:v>10.06710144642856</c:v>
                </c:pt>
                <c:pt idx="2">
                  <c:v>8.900083040178568</c:v>
                </c:pt>
                <c:pt idx="3">
                  <c:v>8.630661169642842</c:v>
                </c:pt>
                <c:pt idx="4">
                  <c:v>8.563876758928572</c:v>
                </c:pt>
                <c:pt idx="5">
                  <c:v>8.399098517857156</c:v>
                </c:pt>
                <c:pt idx="6">
                  <c:v>8.244307383928501</c:v>
                </c:pt>
                <c:pt idx="7">
                  <c:v>7.90977092857143</c:v>
                </c:pt>
                <c:pt idx="8">
                  <c:v>7.55510399107143</c:v>
                </c:pt>
                <c:pt idx="9">
                  <c:v>7.491114602678571</c:v>
                </c:pt>
                <c:pt idx="10">
                  <c:v>6.671759026785715</c:v>
                </c:pt>
                <c:pt idx="11">
                  <c:v>4.638790352678572</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0.10708573928259"/>
          <c:y val="0.051243133616785"/>
          <c:w val="0.823207349081364"/>
          <c:h val="0.832871658870106"/>
        </c:manualLayout>
      </c:layout>
      <c:barChart>
        <c:barDir val="col"/>
        <c:grouping val="clustered"/>
        <c:varyColors val="0"/>
        <c:ser>
          <c:idx val="0"/>
          <c:order val="0"/>
          <c:tx>
            <c:v>Noise level</c:v>
          </c:tx>
          <c:invertIfNegative val="0"/>
          <c:dPt>
            <c:idx val="1"/>
            <c:invertIfNegative val="0"/>
            <c:bubble3D val="0"/>
            <c:spPr>
              <a:solidFill>
                <a:schemeClr val="accent6"/>
              </a:solidFill>
            </c:spPr>
          </c:dPt>
          <c:dPt>
            <c:idx val="2"/>
            <c:invertIfNegative val="0"/>
            <c:bubble3D val="0"/>
            <c:spPr>
              <a:solidFill>
                <a:schemeClr val="accent2"/>
              </a:solidFill>
            </c:spPr>
          </c:dPt>
          <c:dPt>
            <c:idx val="3"/>
            <c:invertIfNegative val="0"/>
            <c:bubble3D val="0"/>
            <c:spPr>
              <a:solidFill>
                <a:srgbClr val="FFFF00"/>
              </a:solidFill>
            </c:spPr>
          </c:dPt>
          <c:dLbls>
            <c:showLegendKey val="0"/>
            <c:showVal val="1"/>
            <c:showCatName val="0"/>
            <c:showSerName val="0"/>
            <c:showPercent val="0"/>
            <c:showBubbleSize val="0"/>
            <c:showLeaderLines val="0"/>
          </c:dLbls>
          <c:cat>
            <c:strRef>
              <c:f>normal!$R$1:$U$1</c:f>
              <c:strCache>
                <c:ptCount val="4"/>
                <c:pt idx="0">
                  <c:v>71 db -</c:v>
                </c:pt>
                <c:pt idx="1">
                  <c:v>71-75 db</c:v>
                </c:pt>
                <c:pt idx="2">
                  <c:v>75-79 db</c:v>
                </c:pt>
                <c:pt idx="3">
                  <c:v>79 db +</c:v>
                </c:pt>
              </c:strCache>
            </c:strRef>
          </c:cat>
          <c:val>
            <c:numRef>
              <c:f>normal!$R$100:$U$100</c:f>
              <c:numCache>
                <c:formatCode>0.000</c:formatCode>
                <c:ptCount val="4"/>
                <c:pt idx="0">
                  <c:v>0.979591836734694</c:v>
                </c:pt>
                <c:pt idx="1">
                  <c:v>0.655511013929382</c:v>
                </c:pt>
                <c:pt idx="2">
                  <c:v>0.290848720440557</c:v>
                </c:pt>
                <c:pt idx="3">
                  <c:v>0.0204081632653061</c:v>
                </c:pt>
              </c:numCache>
            </c:numRef>
          </c:val>
        </c:ser>
        <c:dLbls>
          <c:showLegendKey val="0"/>
          <c:showVal val="0"/>
          <c:showCatName val="0"/>
          <c:showSerName val="0"/>
          <c:showPercent val="0"/>
          <c:showBubbleSize val="0"/>
        </c:dLbls>
        <c:gapWidth val="150"/>
        <c:axId val="2129572136"/>
        <c:axId val="2129575112"/>
      </c:barChart>
      <c:catAx>
        <c:axId val="2129572136"/>
        <c:scaling>
          <c:orientation val="minMax"/>
        </c:scaling>
        <c:delete val="0"/>
        <c:axPos val="b"/>
        <c:majorTickMark val="out"/>
        <c:minorTickMark val="none"/>
        <c:tickLblPos val="nextTo"/>
        <c:crossAx val="2129575112"/>
        <c:crosses val="autoZero"/>
        <c:auto val="1"/>
        <c:lblAlgn val="ctr"/>
        <c:lblOffset val="100"/>
        <c:noMultiLvlLbl val="0"/>
      </c:catAx>
      <c:valAx>
        <c:axId val="2129575112"/>
        <c:scaling>
          <c:orientation val="minMax"/>
        </c:scaling>
        <c:delete val="0"/>
        <c:axPos val="l"/>
        <c:majorGridlines/>
        <c:numFmt formatCode="0.000" sourceLinked="1"/>
        <c:majorTickMark val="out"/>
        <c:minorTickMark val="none"/>
        <c:tickLblPos val="nextTo"/>
        <c:crossAx val="2129572136"/>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86914401224723"/>
          <c:y val="0.0753591675284402"/>
        </c:manualLayout>
      </c:layout>
      <c:overlay val="0"/>
    </c:title>
    <c:autoTitleDeleted val="0"/>
    <c:plotArea>
      <c:layout>
        <c:manualLayout>
          <c:layoutTarget val="inner"/>
          <c:xMode val="edge"/>
          <c:yMode val="edge"/>
          <c:x val="0.115240255790788"/>
          <c:y val="0.0714972574339709"/>
          <c:w val="0.816485315190967"/>
          <c:h val="0.823620978330779"/>
        </c:manualLayout>
      </c:layout>
      <c:barChart>
        <c:barDir val="col"/>
        <c:grouping val="clustered"/>
        <c:varyColors val="0"/>
        <c:ser>
          <c:idx val="0"/>
          <c:order val="0"/>
          <c:tx>
            <c:v>Power</c:v>
          </c:tx>
          <c:invertIfNegative val="0"/>
          <c:dPt>
            <c:idx val="0"/>
            <c:invertIfNegative val="0"/>
            <c:bubble3D val="0"/>
            <c:spPr>
              <a:solidFill>
                <a:schemeClr val="accent3"/>
              </a:solidFill>
            </c:spPr>
          </c:dPt>
          <c:dPt>
            <c:idx val="2"/>
            <c:invertIfNegative val="0"/>
            <c:bubble3D val="0"/>
            <c:spPr>
              <a:solidFill>
                <a:schemeClr val="accent2"/>
              </a:solidFill>
            </c:spPr>
          </c:dPt>
          <c:dLbls>
            <c:showLegendKey val="0"/>
            <c:showVal val="1"/>
            <c:showCatName val="0"/>
            <c:showSerName val="0"/>
            <c:showPercent val="0"/>
            <c:showBubbleSize val="0"/>
            <c:showLeaderLines val="0"/>
          </c:dLbls>
          <c:cat>
            <c:strRef>
              <c:f>normal!$Y$1:$AA$1</c:f>
              <c:strCache>
                <c:ptCount val="3"/>
                <c:pt idx="0">
                  <c:v>15v -</c:v>
                </c:pt>
                <c:pt idx="1">
                  <c:v>15-20v</c:v>
                </c:pt>
                <c:pt idx="2">
                  <c:v>20v +</c:v>
                </c:pt>
              </c:strCache>
            </c:strRef>
          </c:cat>
          <c:val>
            <c:numRef>
              <c:f>normal!$Y$100:$AA$100</c:f>
              <c:numCache>
                <c:formatCode>0.000</c:formatCode>
                <c:ptCount val="3"/>
                <c:pt idx="0">
                  <c:v>0.138645934564302</c:v>
                </c:pt>
                <c:pt idx="1">
                  <c:v>0.593942338840298</c:v>
                </c:pt>
                <c:pt idx="2">
                  <c:v>0.820181405895691</c:v>
                </c:pt>
              </c:numCache>
            </c:numRef>
          </c:val>
        </c:ser>
        <c:dLbls>
          <c:showLegendKey val="0"/>
          <c:showVal val="0"/>
          <c:showCatName val="0"/>
          <c:showSerName val="0"/>
          <c:showPercent val="0"/>
          <c:showBubbleSize val="0"/>
        </c:dLbls>
        <c:gapWidth val="150"/>
        <c:axId val="2129601656"/>
        <c:axId val="2129604632"/>
      </c:barChart>
      <c:catAx>
        <c:axId val="2129601656"/>
        <c:scaling>
          <c:orientation val="minMax"/>
        </c:scaling>
        <c:delete val="0"/>
        <c:axPos val="b"/>
        <c:majorTickMark val="out"/>
        <c:minorTickMark val="none"/>
        <c:tickLblPos val="nextTo"/>
        <c:crossAx val="2129604632"/>
        <c:crosses val="autoZero"/>
        <c:auto val="1"/>
        <c:lblAlgn val="ctr"/>
        <c:lblOffset val="100"/>
        <c:noMultiLvlLbl val="0"/>
      </c:catAx>
      <c:valAx>
        <c:axId val="2129604632"/>
        <c:scaling>
          <c:orientation val="minMax"/>
        </c:scaling>
        <c:delete val="0"/>
        <c:axPos val="l"/>
        <c:majorGridlines/>
        <c:numFmt formatCode="0.000" sourceLinked="1"/>
        <c:majorTickMark val="out"/>
        <c:minorTickMark val="none"/>
        <c:tickLblPos val="nextTo"/>
        <c:crossAx val="2129601656"/>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0.10708573928259"/>
          <c:y val="0.051243133616785"/>
          <c:w val="0.862358705161854"/>
          <c:h val="0.832871658870106"/>
        </c:manualLayout>
      </c:layout>
      <c:barChart>
        <c:barDir val="col"/>
        <c:grouping val="clustered"/>
        <c:varyColors val="0"/>
        <c:ser>
          <c:idx val="0"/>
          <c:order val="0"/>
          <c:tx>
            <c:v>Price</c:v>
          </c:tx>
          <c:invertIfNegative val="0"/>
          <c:dPt>
            <c:idx val="1"/>
            <c:invertIfNegative val="0"/>
            <c:bubble3D val="0"/>
            <c:spPr>
              <a:solidFill>
                <a:schemeClr val="accent2"/>
              </a:solidFill>
            </c:spPr>
          </c:dPt>
          <c:dPt>
            <c:idx val="2"/>
            <c:invertIfNegative val="0"/>
            <c:bubble3D val="0"/>
            <c:spPr>
              <a:solidFill>
                <a:schemeClr val="accent3"/>
              </a:solidFill>
            </c:spPr>
          </c:dPt>
          <c:dPt>
            <c:idx val="3"/>
            <c:invertIfNegative val="0"/>
            <c:bubble3D val="0"/>
            <c:spPr>
              <a:solidFill>
                <a:schemeClr val="accent4"/>
              </a:solidFill>
            </c:spPr>
          </c:dPt>
          <c:dPt>
            <c:idx val="4"/>
            <c:invertIfNegative val="0"/>
            <c:bubble3D val="0"/>
            <c:spPr>
              <a:solidFill>
                <a:schemeClr val="tx2"/>
              </a:solidFill>
            </c:spPr>
          </c:dPt>
          <c:dPt>
            <c:idx val="5"/>
            <c:invertIfNegative val="0"/>
            <c:bubble3D val="0"/>
            <c:spPr>
              <a:solidFill>
                <a:srgbClr val="FFFF00"/>
              </a:solidFill>
            </c:spPr>
          </c:dPt>
          <c:dLbls>
            <c:showLegendKey val="0"/>
            <c:showVal val="1"/>
            <c:showCatName val="0"/>
            <c:showSerName val="0"/>
            <c:showPercent val="0"/>
            <c:showBubbleSize val="0"/>
            <c:showLeaderLines val="0"/>
          </c:dLbls>
          <c:cat>
            <c:strRef>
              <c:f>normal!$B$1:$G$1</c:f>
              <c:strCache>
                <c:ptCount val="6"/>
                <c:pt idx="0">
                  <c:v>100 € -</c:v>
                </c:pt>
                <c:pt idx="1">
                  <c:v>100-150€</c:v>
                </c:pt>
                <c:pt idx="2">
                  <c:v>150-200€</c:v>
                </c:pt>
                <c:pt idx="3">
                  <c:v>200-250€</c:v>
                </c:pt>
                <c:pt idx="4">
                  <c:v>250-300€</c:v>
                </c:pt>
                <c:pt idx="5">
                  <c:v>300€+</c:v>
                </c:pt>
              </c:strCache>
            </c:strRef>
          </c:cat>
          <c:val>
            <c:numRef>
              <c:f>normal!$B$100:$G$100</c:f>
              <c:numCache>
                <c:formatCode>0.000</c:formatCode>
                <c:ptCount val="6"/>
                <c:pt idx="0">
                  <c:v>0.657074020084224</c:v>
                </c:pt>
                <c:pt idx="1">
                  <c:v>0.667480563654033</c:v>
                </c:pt>
                <c:pt idx="2">
                  <c:v>0.494618561710399</c:v>
                </c:pt>
                <c:pt idx="3">
                  <c:v>0.361864269517331</c:v>
                </c:pt>
                <c:pt idx="4">
                  <c:v>0.241115970197603</c:v>
                </c:pt>
                <c:pt idx="5">
                  <c:v>0.139212827988338</c:v>
                </c:pt>
              </c:numCache>
            </c:numRef>
          </c:val>
        </c:ser>
        <c:dLbls>
          <c:showLegendKey val="0"/>
          <c:showVal val="0"/>
          <c:showCatName val="0"/>
          <c:showSerName val="0"/>
          <c:showPercent val="0"/>
          <c:showBubbleSize val="0"/>
        </c:dLbls>
        <c:gapWidth val="150"/>
        <c:axId val="2129640232"/>
        <c:axId val="2128754200"/>
      </c:barChart>
      <c:catAx>
        <c:axId val="2129640232"/>
        <c:scaling>
          <c:orientation val="minMax"/>
        </c:scaling>
        <c:delete val="0"/>
        <c:axPos val="b"/>
        <c:majorTickMark val="out"/>
        <c:minorTickMark val="none"/>
        <c:tickLblPos val="nextTo"/>
        <c:crossAx val="2128754200"/>
        <c:crosses val="autoZero"/>
        <c:auto val="1"/>
        <c:lblAlgn val="ctr"/>
        <c:lblOffset val="100"/>
        <c:noMultiLvlLbl val="0"/>
      </c:catAx>
      <c:valAx>
        <c:axId val="2128754200"/>
        <c:scaling>
          <c:orientation val="minMax"/>
        </c:scaling>
        <c:delete val="0"/>
        <c:axPos val="l"/>
        <c:majorGridlines/>
        <c:numFmt formatCode="0.000" sourceLinked="1"/>
        <c:majorTickMark val="out"/>
        <c:minorTickMark val="none"/>
        <c:tickLblPos val="nextTo"/>
        <c:crossAx val="2129640232"/>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5156492040947"/>
          <c:y val="0.039581175347734"/>
          <c:w val="0.919637234487546"/>
          <c:h val="0.63581399918593"/>
        </c:manualLayout>
      </c:layout>
      <c:barChart>
        <c:barDir val="col"/>
        <c:grouping val="clustered"/>
        <c:varyColors val="0"/>
        <c:ser>
          <c:idx val="1"/>
          <c:order val="0"/>
          <c:tx>
            <c:strRef>
              <c:f>Feuil1!$C$1</c:f>
              <c:strCache>
                <c:ptCount val="1"/>
                <c:pt idx="0">
                  <c:v>Standard warranty (%)</c:v>
                </c:pt>
              </c:strCache>
            </c:strRef>
          </c:tx>
          <c:invertIfNegative val="0"/>
          <c:cat>
            <c:numRef>
              <c:f>Feuil1!$B$2:$B$11</c:f>
              <c:numCache>
                <c:formatCode>General</c:formatCode>
                <c:ptCount val="10"/>
                <c:pt idx="0">
                  <c:v>10.0</c:v>
                </c:pt>
                <c:pt idx="1">
                  <c:v>9.0</c:v>
                </c:pt>
                <c:pt idx="2">
                  <c:v>8.0</c:v>
                </c:pt>
                <c:pt idx="3">
                  <c:v>7.0</c:v>
                </c:pt>
                <c:pt idx="4">
                  <c:v>6.0</c:v>
                </c:pt>
                <c:pt idx="5">
                  <c:v>5.0</c:v>
                </c:pt>
                <c:pt idx="6">
                  <c:v>4.0</c:v>
                </c:pt>
                <c:pt idx="7">
                  <c:v>3.0</c:v>
                </c:pt>
                <c:pt idx="8">
                  <c:v>2.0</c:v>
                </c:pt>
                <c:pt idx="9">
                  <c:v>1.0</c:v>
                </c:pt>
              </c:numCache>
            </c:numRef>
          </c:cat>
          <c:val>
            <c:numRef>
              <c:f>Feuil1!$C$2:$C$11</c:f>
              <c:numCache>
                <c:formatCode>General</c:formatCode>
                <c:ptCount val="10"/>
                <c:pt idx="0">
                  <c:v>18.4</c:v>
                </c:pt>
                <c:pt idx="1">
                  <c:v>17.3</c:v>
                </c:pt>
                <c:pt idx="2">
                  <c:v>20.4</c:v>
                </c:pt>
                <c:pt idx="3">
                  <c:v>11.2</c:v>
                </c:pt>
                <c:pt idx="4">
                  <c:v>5.1</c:v>
                </c:pt>
                <c:pt idx="5">
                  <c:v>14.3</c:v>
                </c:pt>
                <c:pt idx="6">
                  <c:v>3.1</c:v>
                </c:pt>
                <c:pt idx="7">
                  <c:v>4.1</c:v>
                </c:pt>
                <c:pt idx="8">
                  <c:v>3.1</c:v>
                </c:pt>
                <c:pt idx="9">
                  <c:v>3.1</c:v>
                </c:pt>
              </c:numCache>
            </c:numRef>
          </c:val>
        </c:ser>
        <c:ser>
          <c:idx val="2"/>
          <c:order val="1"/>
          <c:tx>
            <c:strRef>
              <c:f>Feuil1!$D$1</c:f>
              <c:strCache>
                <c:ptCount val="1"/>
                <c:pt idx="0">
                  <c:v>Usage optimization and connectivity (%)</c:v>
                </c:pt>
              </c:strCache>
            </c:strRef>
          </c:tx>
          <c:invertIfNegative val="0"/>
          <c:cat>
            <c:numRef>
              <c:f>Feuil1!$B$2:$B$11</c:f>
              <c:numCache>
                <c:formatCode>General</c:formatCode>
                <c:ptCount val="10"/>
                <c:pt idx="0">
                  <c:v>10.0</c:v>
                </c:pt>
                <c:pt idx="1">
                  <c:v>9.0</c:v>
                </c:pt>
                <c:pt idx="2">
                  <c:v>8.0</c:v>
                </c:pt>
                <c:pt idx="3">
                  <c:v>7.0</c:v>
                </c:pt>
                <c:pt idx="4">
                  <c:v>6.0</c:v>
                </c:pt>
                <c:pt idx="5">
                  <c:v>5.0</c:v>
                </c:pt>
                <c:pt idx="6">
                  <c:v>4.0</c:v>
                </c:pt>
                <c:pt idx="7">
                  <c:v>3.0</c:v>
                </c:pt>
                <c:pt idx="8">
                  <c:v>2.0</c:v>
                </c:pt>
                <c:pt idx="9">
                  <c:v>1.0</c:v>
                </c:pt>
              </c:numCache>
            </c:numRef>
          </c:cat>
          <c:val>
            <c:numRef>
              <c:f>Feuil1!$D$2:$D$11</c:f>
              <c:numCache>
                <c:formatCode>General</c:formatCode>
                <c:ptCount val="10"/>
                <c:pt idx="0">
                  <c:v>5.1</c:v>
                </c:pt>
                <c:pt idx="1">
                  <c:v>13.3</c:v>
                </c:pt>
                <c:pt idx="2">
                  <c:v>14.3</c:v>
                </c:pt>
                <c:pt idx="3">
                  <c:v>9.200000000000001</c:v>
                </c:pt>
                <c:pt idx="4">
                  <c:v>6.1</c:v>
                </c:pt>
                <c:pt idx="5">
                  <c:v>20.4</c:v>
                </c:pt>
                <c:pt idx="6">
                  <c:v>3.1</c:v>
                </c:pt>
                <c:pt idx="7">
                  <c:v>12.2</c:v>
                </c:pt>
                <c:pt idx="8">
                  <c:v>6.1</c:v>
                </c:pt>
                <c:pt idx="9">
                  <c:v>10.2</c:v>
                </c:pt>
              </c:numCache>
            </c:numRef>
          </c:val>
        </c:ser>
        <c:ser>
          <c:idx val="3"/>
          <c:order val="2"/>
          <c:tx>
            <c:strRef>
              <c:f>Feuil1!$E$1</c:f>
              <c:strCache>
                <c:ptCount val="1"/>
                <c:pt idx="0">
                  <c:v>Evolution of the battery /the motor (%)</c:v>
                </c:pt>
              </c:strCache>
            </c:strRef>
          </c:tx>
          <c:invertIfNegative val="0"/>
          <c:cat>
            <c:numRef>
              <c:f>Feuil1!$B$2:$B$11</c:f>
              <c:numCache>
                <c:formatCode>General</c:formatCode>
                <c:ptCount val="10"/>
                <c:pt idx="0">
                  <c:v>10.0</c:v>
                </c:pt>
                <c:pt idx="1">
                  <c:v>9.0</c:v>
                </c:pt>
                <c:pt idx="2">
                  <c:v>8.0</c:v>
                </c:pt>
                <c:pt idx="3">
                  <c:v>7.0</c:v>
                </c:pt>
                <c:pt idx="4">
                  <c:v>6.0</c:v>
                </c:pt>
                <c:pt idx="5">
                  <c:v>5.0</c:v>
                </c:pt>
                <c:pt idx="6">
                  <c:v>4.0</c:v>
                </c:pt>
                <c:pt idx="7">
                  <c:v>3.0</c:v>
                </c:pt>
                <c:pt idx="8">
                  <c:v>2.0</c:v>
                </c:pt>
                <c:pt idx="9">
                  <c:v>1.0</c:v>
                </c:pt>
              </c:numCache>
            </c:numRef>
          </c:cat>
          <c:val>
            <c:numRef>
              <c:f>Feuil1!$E$2:$E$11</c:f>
              <c:numCache>
                <c:formatCode>General</c:formatCode>
                <c:ptCount val="10"/>
                <c:pt idx="0">
                  <c:v>14.3</c:v>
                </c:pt>
                <c:pt idx="1">
                  <c:v>14.3</c:v>
                </c:pt>
                <c:pt idx="2">
                  <c:v>12.2</c:v>
                </c:pt>
                <c:pt idx="3">
                  <c:v>13.3</c:v>
                </c:pt>
                <c:pt idx="4">
                  <c:v>6.1</c:v>
                </c:pt>
                <c:pt idx="5">
                  <c:v>13.3</c:v>
                </c:pt>
                <c:pt idx="6">
                  <c:v>5.1</c:v>
                </c:pt>
                <c:pt idx="7">
                  <c:v>6.1</c:v>
                </c:pt>
                <c:pt idx="8">
                  <c:v>4.1</c:v>
                </c:pt>
                <c:pt idx="9">
                  <c:v>11.2</c:v>
                </c:pt>
              </c:numCache>
            </c:numRef>
          </c:val>
        </c:ser>
        <c:dLbls>
          <c:showLegendKey val="0"/>
          <c:showVal val="0"/>
          <c:showCatName val="0"/>
          <c:showSerName val="0"/>
          <c:showPercent val="0"/>
          <c:showBubbleSize val="0"/>
        </c:dLbls>
        <c:gapWidth val="150"/>
        <c:axId val="-2137951192"/>
        <c:axId val="-2137954184"/>
      </c:barChart>
      <c:catAx>
        <c:axId val="-2137951192"/>
        <c:scaling>
          <c:orientation val="minMax"/>
        </c:scaling>
        <c:delete val="0"/>
        <c:axPos val="b"/>
        <c:numFmt formatCode="General" sourceLinked="1"/>
        <c:majorTickMark val="out"/>
        <c:minorTickMark val="none"/>
        <c:tickLblPos val="nextTo"/>
        <c:crossAx val="-2137954184"/>
        <c:crosses val="autoZero"/>
        <c:auto val="1"/>
        <c:lblAlgn val="ctr"/>
        <c:lblOffset val="100"/>
        <c:noMultiLvlLbl val="0"/>
      </c:catAx>
      <c:valAx>
        <c:axId val="-2137954184"/>
        <c:scaling>
          <c:orientation val="minMax"/>
        </c:scaling>
        <c:delete val="0"/>
        <c:axPos val="l"/>
        <c:majorGridlines/>
        <c:numFmt formatCode="General" sourceLinked="1"/>
        <c:majorTickMark val="out"/>
        <c:minorTickMark val="none"/>
        <c:tickLblPos val="nextTo"/>
        <c:crossAx val="-2137951192"/>
        <c:crosses val="autoZero"/>
        <c:crossBetween val="between"/>
      </c:valAx>
    </c:plotArea>
    <c:legend>
      <c:legendPos val="r"/>
      <c:layout>
        <c:manualLayout>
          <c:xMode val="edge"/>
          <c:yMode val="edge"/>
          <c:x val="0.0554593635515351"/>
          <c:y val="0.774859823937937"/>
          <c:w val="0.925859959273918"/>
          <c:h val="0.137965453433366"/>
        </c:manualLayout>
      </c:layout>
      <c:overlay val="0"/>
    </c:legend>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poids!$C$102:$M$102</c:f>
              <c:strCache>
                <c:ptCount val="1"/>
                <c:pt idx="0">
                  <c:v>prix marque temps de charge autonomie niveau sonore accessoires puissance variateur puissance contenance poids accompagnement pesonnalisé</c:v>
                </c:pt>
              </c:strCache>
            </c:strRef>
          </c:tx>
          <c:dLbls>
            <c:dLbl>
              <c:idx val="0"/>
              <c:layout/>
              <c:tx>
                <c:rich>
                  <a:bodyPr/>
                  <a:lstStyle/>
                  <a:p>
                    <a:r>
                      <a:rPr lang="en-US"/>
                      <a:t>Price
12%</a:t>
                    </a:r>
                  </a:p>
                </c:rich>
              </c:tx>
              <c:dLblPos val="bestFit"/>
              <c:showLegendKey val="0"/>
              <c:showVal val="0"/>
              <c:showCatName val="1"/>
              <c:showSerName val="0"/>
              <c:showPercent val="1"/>
              <c:showBubbleSize val="0"/>
            </c:dLbl>
            <c:dLbl>
              <c:idx val="1"/>
              <c:layout/>
              <c:tx>
                <c:rich>
                  <a:bodyPr/>
                  <a:lstStyle/>
                  <a:p>
                    <a:r>
                      <a:rPr lang="en-US"/>
                      <a:t>Brand
7%</a:t>
                    </a:r>
                  </a:p>
                </c:rich>
              </c:tx>
              <c:dLblPos val="bestFit"/>
              <c:showLegendKey val="0"/>
              <c:showVal val="0"/>
              <c:showCatName val="1"/>
              <c:showSerName val="0"/>
              <c:showPercent val="1"/>
              <c:showBubbleSize val="0"/>
            </c:dLbl>
            <c:dLbl>
              <c:idx val="2"/>
              <c:layout/>
              <c:tx>
                <c:rich>
                  <a:bodyPr/>
                  <a:lstStyle/>
                  <a:p>
                    <a:r>
                      <a:rPr lang="en-US"/>
                      <a:t>Time</a:t>
                    </a:r>
                    <a:r>
                      <a:rPr lang="en-US" baseline="0"/>
                      <a:t> of recharge</a:t>
                    </a:r>
                    <a:r>
                      <a:rPr lang="en-US"/>
                      <a:t>
10%</a:t>
                    </a:r>
                  </a:p>
                </c:rich>
              </c:tx>
              <c:dLblPos val="bestFit"/>
              <c:showLegendKey val="0"/>
              <c:showVal val="0"/>
              <c:showCatName val="1"/>
              <c:showSerName val="0"/>
              <c:showPercent val="1"/>
              <c:showBubbleSize val="0"/>
            </c:dLbl>
            <c:dLbl>
              <c:idx val="3"/>
              <c:layout/>
              <c:tx>
                <c:rich>
                  <a:bodyPr/>
                  <a:lstStyle/>
                  <a:p>
                    <a:r>
                      <a:rPr lang="en-US"/>
                      <a:t>Autonomy period
11%</a:t>
                    </a:r>
                  </a:p>
                </c:rich>
              </c:tx>
              <c:dLblPos val="bestFit"/>
              <c:showLegendKey val="0"/>
              <c:showVal val="0"/>
              <c:showCatName val="1"/>
              <c:showSerName val="0"/>
              <c:showPercent val="1"/>
              <c:showBubbleSize val="0"/>
            </c:dLbl>
            <c:dLbl>
              <c:idx val="4"/>
              <c:layout/>
              <c:tx>
                <c:rich>
                  <a:bodyPr/>
                  <a:lstStyle/>
                  <a:p>
                    <a:r>
                      <a:rPr lang="en-US"/>
                      <a:t>Noise  level
10%</a:t>
                    </a:r>
                  </a:p>
                </c:rich>
              </c:tx>
              <c:dLblPos val="bestFit"/>
              <c:showLegendKey val="0"/>
              <c:showVal val="0"/>
              <c:showCatName val="1"/>
              <c:showSerName val="0"/>
              <c:showPercent val="1"/>
              <c:showBubbleSize val="0"/>
            </c:dLbl>
            <c:dLbl>
              <c:idx val="5"/>
              <c:layout/>
              <c:tx>
                <c:rich>
                  <a:bodyPr/>
                  <a:lstStyle/>
                  <a:p>
                    <a:r>
                      <a:rPr lang="en-US"/>
                      <a:t>Accessoires
7%</a:t>
                    </a:r>
                  </a:p>
                </c:rich>
              </c:tx>
              <c:dLblPos val="bestFit"/>
              <c:showLegendKey val="0"/>
              <c:showVal val="0"/>
              <c:showCatName val="1"/>
              <c:showSerName val="0"/>
              <c:showPercent val="1"/>
              <c:showBubbleSize val="0"/>
            </c:dLbl>
            <c:dLbl>
              <c:idx val="6"/>
              <c:layout/>
              <c:tx>
                <c:rich>
                  <a:bodyPr/>
                  <a:lstStyle/>
                  <a:p>
                    <a:r>
                      <a:rPr lang="en-US"/>
                      <a:t>Power max
10%</a:t>
                    </a:r>
                  </a:p>
                </c:rich>
              </c:tx>
              <c:dLblPos val="bestFit"/>
              <c:showLegendKey val="0"/>
              <c:showVal val="0"/>
              <c:showCatName val="1"/>
              <c:showSerName val="0"/>
              <c:showPercent val="1"/>
              <c:showBubbleSize val="0"/>
            </c:dLbl>
            <c:dLbl>
              <c:idx val="7"/>
              <c:layout/>
              <c:tx>
                <c:rich>
                  <a:bodyPr/>
                  <a:lstStyle/>
                  <a:p>
                    <a:r>
                      <a:rPr lang="fr-FR" sz="1000" b="0" i="0" u="none" strike="noStrike" baseline="0"/>
                      <a:t>Number of suction modes</a:t>
                    </a:r>
                    <a:r>
                      <a:rPr lang="en-US"/>
                      <a:t>
9%</a:t>
                    </a:r>
                  </a:p>
                </c:rich>
              </c:tx>
              <c:dLblPos val="bestFit"/>
              <c:showLegendKey val="0"/>
              <c:showVal val="0"/>
              <c:showCatName val="1"/>
              <c:showSerName val="0"/>
              <c:showPercent val="1"/>
              <c:showBubbleSize val="0"/>
            </c:dLbl>
            <c:dLbl>
              <c:idx val="8"/>
              <c:layout/>
              <c:tx>
                <c:rich>
                  <a:bodyPr/>
                  <a:lstStyle/>
                  <a:p>
                    <a:r>
                      <a:rPr lang="en-US"/>
                      <a:t>Capacity of dust</a:t>
                    </a:r>
                    <a:r>
                      <a:rPr lang="en-US" baseline="0"/>
                      <a:t> tray</a:t>
                    </a:r>
                    <a:r>
                      <a:rPr lang="en-US"/>
                      <a:t>
8%</a:t>
                    </a:r>
                  </a:p>
                </c:rich>
              </c:tx>
              <c:dLblPos val="bestFit"/>
              <c:showLegendKey val="0"/>
              <c:showVal val="0"/>
              <c:showCatName val="1"/>
              <c:showSerName val="0"/>
              <c:showPercent val="1"/>
              <c:showBubbleSize val="0"/>
            </c:dLbl>
            <c:dLbl>
              <c:idx val="9"/>
              <c:layout/>
              <c:tx>
                <c:rich>
                  <a:bodyPr/>
                  <a:lstStyle/>
                  <a:p>
                    <a:r>
                      <a:rPr lang="en-US"/>
                      <a:t>Weight
11%</a:t>
                    </a:r>
                  </a:p>
                </c:rich>
              </c:tx>
              <c:dLblPos val="bestFit"/>
              <c:showLegendKey val="0"/>
              <c:showVal val="0"/>
              <c:showCatName val="1"/>
              <c:showSerName val="0"/>
              <c:showPercent val="1"/>
              <c:showBubbleSize val="0"/>
            </c:dLbl>
            <c:dLbl>
              <c:idx val="10"/>
              <c:layout/>
              <c:tx>
                <c:rich>
                  <a:bodyPr/>
                  <a:lstStyle/>
                  <a:p>
                    <a:r>
                      <a:rPr lang="en-US"/>
                      <a:t>After-sales</a:t>
                    </a:r>
                    <a:r>
                      <a:rPr lang="en-US" baseline="0"/>
                      <a:t> service</a:t>
                    </a:r>
                    <a:r>
                      <a:rPr lang="en-US"/>
                      <a:t>
5%</a:t>
                    </a:r>
                  </a:p>
                </c:rich>
              </c:tx>
              <c:dLblPos val="bestFit"/>
              <c:showLegendKey val="0"/>
              <c:showVal val="0"/>
              <c:showCatName val="1"/>
              <c:showSerName val="0"/>
              <c:showPercent val="1"/>
              <c:showBubbleSize val="0"/>
            </c:dLbl>
            <c:dLblPos val="bestFit"/>
            <c:showLegendKey val="0"/>
            <c:showVal val="0"/>
            <c:showCatName val="1"/>
            <c:showSerName val="0"/>
            <c:showPercent val="1"/>
            <c:showBubbleSize val="0"/>
            <c:showLeaderLines val="1"/>
          </c:dLbls>
          <c:cat>
            <c:strRef>
              <c:f>poids!$C$102:$M$102</c:f>
              <c:strCache>
                <c:ptCount val="11"/>
                <c:pt idx="0">
                  <c:v>prix</c:v>
                </c:pt>
                <c:pt idx="1">
                  <c:v>marque</c:v>
                </c:pt>
                <c:pt idx="2">
                  <c:v>temps de charge</c:v>
                </c:pt>
                <c:pt idx="3">
                  <c:v>autonomie</c:v>
                </c:pt>
                <c:pt idx="4">
                  <c:v>niveau sonore</c:v>
                </c:pt>
                <c:pt idx="5">
                  <c:v>accessoires</c:v>
                </c:pt>
                <c:pt idx="6">
                  <c:v>puissance</c:v>
                </c:pt>
                <c:pt idx="7">
                  <c:v>variateur puissance</c:v>
                </c:pt>
                <c:pt idx="8">
                  <c:v>contenance</c:v>
                </c:pt>
                <c:pt idx="9">
                  <c:v>poids</c:v>
                </c:pt>
                <c:pt idx="10">
                  <c:v>accompagnement pesonnalisé</c:v>
                </c:pt>
              </c:strCache>
            </c:strRef>
          </c:cat>
          <c:val>
            <c:numRef>
              <c:f>poids!$C$101:$M$101</c:f>
              <c:numCache>
                <c:formatCode>General</c:formatCode>
                <c:ptCount val="11"/>
                <c:pt idx="0">
                  <c:v>12.02512087755102</c:v>
                </c:pt>
                <c:pt idx="1">
                  <c:v>6.837419877550951</c:v>
                </c:pt>
                <c:pt idx="2">
                  <c:v>10.44527175510204</c:v>
                </c:pt>
                <c:pt idx="3">
                  <c:v>10.98345222448994</c:v>
                </c:pt>
                <c:pt idx="4">
                  <c:v>9.583238132653058</c:v>
                </c:pt>
                <c:pt idx="5">
                  <c:v>6.625834112244894</c:v>
                </c:pt>
                <c:pt idx="6">
                  <c:v>9.829071530612244</c:v>
                </c:pt>
                <c:pt idx="7">
                  <c:v>9.505271367346937</c:v>
                </c:pt>
                <c:pt idx="8">
                  <c:v>8.137119795918368</c:v>
                </c:pt>
                <c:pt idx="9">
                  <c:v>10.7097141632653</c:v>
                </c:pt>
                <c:pt idx="10">
                  <c:v>5.31849223469388</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1591235041905"/>
          <c:y val="0.0555102076497"/>
        </c:manualLayout>
      </c:layout>
      <c:overlay val="0"/>
    </c:title>
    <c:autoTitleDeleted val="0"/>
    <c:plotArea>
      <c:layout>
        <c:manualLayout>
          <c:layoutTarget val="inner"/>
          <c:xMode val="edge"/>
          <c:yMode val="edge"/>
          <c:x val="0.10708573928259"/>
          <c:y val="0.0789982374416351"/>
          <c:w val="0.862358705161854"/>
          <c:h val="0.805116555045254"/>
        </c:manualLayout>
      </c:layout>
      <c:barChart>
        <c:barDir val="col"/>
        <c:grouping val="clustered"/>
        <c:varyColors val="0"/>
        <c:ser>
          <c:idx val="0"/>
          <c:order val="0"/>
          <c:tx>
            <c:v>Consumption</c:v>
          </c:tx>
          <c:invertIfNegative val="0"/>
          <c:dPt>
            <c:idx val="1"/>
            <c:invertIfNegative val="0"/>
            <c:bubble3D val="0"/>
            <c:spPr>
              <a:solidFill>
                <a:schemeClr val="accent2"/>
              </a:solidFill>
            </c:spPr>
          </c:dPt>
          <c:dPt>
            <c:idx val="2"/>
            <c:invertIfNegative val="0"/>
            <c:bubble3D val="0"/>
            <c:spPr>
              <a:solidFill>
                <a:schemeClr val="accent4"/>
              </a:solidFill>
            </c:spPr>
          </c:dPt>
          <c:cat>
            <c:strRef>
              <c:f>normal!$Q$224:$S$224</c:f>
              <c:strCache>
                <c:ptCount val="3"/>
                <c:pt idx="0">
                  <c:v>160kwh/an -</c:v>
                </c:pt>
                <c:pt idx="1">
                  <c:v>160-200 kwh/an</c:v>
                </c:pt>
                <c:pt idx="2">
                  <c:v>200 kwh/an +</c:v>
                </c:pt>
              </c:strCache>
            </c:strRef>
          </c:cat>
          <c:val>
            <c:numRef>
              <c:f>normal!$Q$223:$S$223</c:f>
              <c:numCache>
                <c:formatCode>0.000</c:formatCode>
                <c:ptCount val="3"/>
                <c:pt idx="0">
                  <c:v>0.854474610356964</c:v>
                </c:pt>
                <c:pt idx="1">
                  <c:v>0.513001867413632</c:v>
                </c:pt>
                <c:pt idx="2">
                  <c:v>0.108823529411765</c:v>
                </c:pt>
              </c:numCache>
            </c:numRef>
          </c:val>
        </c:ser>
        <c:dLbls>
          <c:showLegendKey val="0"/>
          <c:showVal val="1"/>
          <c:showCatName val="0"/>
          <c:showSerName val="0"/>
          <c:showPercent val="0"/>
          <c:showBubbleSize val="0"/>
        </c:dLbls>
        <c:gapWidth val="150"/>
        <c:axId val="2125141912"/>
        <c:axId val="2125144888"/>
      </c:barChart>
      <c:catAx>
        <c:axId val="2125141912"/>
        <c:scaling>
          <c:orientation val="minMax"/>
        </c:scaling>
        <c:delete val="0"/>
        <c:axPos val="b"/>
        <c:majorTickMark val="out"/>
        <c:minorTickMark val="none"/>
        <c:tickLblPos val="nextTo"/>
        <c:crossAx val="2125144888"/>
        <c:crosses val="autoZero"/>
        <c:auto val="1"/>
        <c:lblAlgn val="ctr"/>
        <c:lblOffset val="100"/>
        <c:noMultiLvlLbl val="0"/>
      </c:catAx>
      <c:valAx>
        <c:axId val="2125144888"/>
        <c:scaling>
          <c:orientation val="minMax"/>
        </c:scaling>
        <c:delete val="0"/>
        <c:axPos val="l"/>
        <c:majorGridlines/>
        <c:numFmt formatCode="0.000" sourceLinked="1"/>
        <c:majorTickMark val="out"/>
        <c:minorTickMark val="none"/>
        <c:tickLblPos val="nextTo"/>
        <c:crossAx val="2125141912"/>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9293862370756"/>
          <c:y val="0.0832854991420707"/>
        </c:manualLayout>
      </c:layout>
      <c:overlay val="0"/>
    </c:title>
    <c:autoTitleDeleted val="0"/>
    <c:plotArea>
      <c:layout>
        <c:manualLayout>
          <c:layoutTarget val="inner"/>
          <c:xMode val="edge"/>
          <c:yMode val="edge"/>
          <c:x val="0.123299328293858"/>
          <c:y val="0.0836654723549236"/>
          <c:w val="0.841518702603819"/>
          <c:h val="0.793602794133985"/>
        </c:manualLayout>
      </c:layout>
      <c:barChart>
        <c:barDir val="col"/>
        <c:grouping val="clustered"/>
        <c:varyColors val="0"/>
        <c:ser>
          <c:idx val="0"/>
          <c:order val="0"/>
          <c:tx>
            <c:v>Noise level</c:v>
          </c:tx>
          <c:invertIfNegative val="0"/>
          <c:dLbls>
            <c:dLblPos val="outEnd"/>
            <c:showLegendKey val="0"/>
            <c:showVal val="1"/>
            <c:showCatName val="0"/>
            <c:showSerName val="0"/>
            <c:showPercent val="0"/>
            <c:showBubbleSize val="0"/>
            <c:showLeaderLines val="0"/>
          </c:dLbls>
          <c:cat>
            <c:strRef>
              <c:f>normal!$T$224:$W$224</c:f>
              <c:strCache>
                <c:ptCount val="4"/>
                <c:pt idx="0">
                  <c:v>71 db -</c:v>
                </c:pt>
                <c:pt idx="1">
                  <c:v>71-75 db </c:v>
                </c:pt>
                <c:pt idx="2">
                  <c:v>75-79 db</c:v>
                </c:pt>
                <c:pt idx="3">
                  <c:v>79 db +</c:v>
                </c:pt>
              </c:strCache>
            </c:strRef>
          </c:cat>
          <c:val>
            <c:numRef>
              <c:f>normal!$T$223:$W$223</c:f>
              <c:numCache>
                <c:formatCode>0.000</c:formatCode>
                <c:ptCount val="4"/>
                <c:pt idx="0">
                  <c:v>0.968325791855203</c:v>
                </c:pt>
                <c:pt idx="1">
                  <c:v>0.646814623285212</c:v>
                </c:pt>
                <c:pt idx="2">
                  <c:v>0.321159232923939</c:v>
                </c:pt>
                <c:pt idx="3">
                  <c:v>0.0328054298642534</c:v>
                </c:pt>
              </c:numCache>
            </c:numRef>
          </c:val>
        </c:ser>
        <c:dLbls>
          <c:showLegendKey val="0"/>
          <c:showVal val="0"/>
          <c:showCatName val="0"/>
          <c:showSerName val="0"/>
          <c:showPercent val="0"/>
          <c:showBubbleSize val="0"/>
        </c:dLbls>
        <c:gapWidth val="150"/>
        <c:axId val="2125169080"/>
        <c:axId val="2125172056"/>
      </c:barChart>
      <c:catAx>
        <c:axId val="2125169080"/>
        <c:scaling>
          <c:orientation val="minMax"/>
        </c:scaling>
        <c:delete val="0"/>
        <c:axPos val="b"/>
        <c:majorTickMark val="out"/>
        <c:minorTickMark val="none"/>
        <c:tickLblPos val="nextTo"/>
        <c:crossAx val="2125172056"/>
        <c:crosses val="autoZero"/>
        <c:auto val="1"/>
        <c:lblAlgn val="ctr"/>
        <c:lblOffset val="100"/>
        <c:noMultiLvlLbl val="0"/>
      </c:catAx>
      <c:valAx>
        <c:axId val="2125172056"/>
        <c:scaling>
          <c:orientation val="minMax"/>
        </c:scaling>
        <c:delete val="0"/>
        <c:axPos val="l"/>
        <c:majorGridlines/>
        <c:numFmt formatCode="0.000" sourceLinked="1"/>
        <c:majorTickMark val="out"/>
        <c:minorTickMark val="none"/>
        <c:tickLblPos val="nextTo"/>
        <c:crossAx val="2125169080"/>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523834827319382"/>
          <c:y val="0.0771915251404288"/>
        </c:manualLayout>
      </c:layout>
      <c:overlay val="0"/>
    </c:title>
    <c:autoTitleDeleted val="0"/>
    <c:plotArea>
      <c:layout>
        <c:manualLayout>
          <c:layoutTarget val="inner"/>
          <c:xMode val="edge"/>
          <c:yMode val="edge"/>
          <c:x val="0.10708573928259"/>
          <c:y val="0.0732357127300171"/>
          <c:w val="0.838938350284312"/>
          <c:h val="0.819332323697899"/>
        </c:manualLayout>
      </c:layout>
      <c:barChart>
        <c:barDir val="col"/>
        <c:grouping val="clustered"/>
        <c:varyColors val="0"/>
        <c:ser>
          <c:idx val="0"/>
          <c:order val="0"/>
          <c:tx>
            <c:v>Price</c:v>
          </c:tx>
          <c:invertIfNegative val="0"/>
          <c:dPt>
            <c:idx val="1"/>
            <c:invertIfNegative val="0"/>
            <c:bubble3D val="0"/>
            <c:spPr>
              <a:solidFill>
                <a:schemeClr val="accent2"/>
              </a:solidFill>
            </c:spPr>
          </c:dPt>
          <c:dPt>
            <c:idx val="2"/>
            <c:invertIfNegative val="0"/>
            <c:bubble3D val="0"/>
            <c:spPr>
              <a:solidFill>
                <a:schemeClr val="accent3"/>
              </a:solidFill>
            </c:spPr>
          </c:dPt>
          <c:dPt>
            <c:idx val="3"/>
            <c:invertIfNegative val="0"/>
            <c:bubble3D val="0"/>
            <c:spPr>
              <a:solidFill>
                <a:schemeClr val="accent4"/>
              </a:solidFill>
            </c:spPr>
          </c:dPt>
          <c:dPt>
            <c:idx val="4"/>
            <c:invertIfNegative val="0"/>
            <c:bubble3D val="0"/>
            <c:spPr>
              <a:solidFill>
                <a:schemeClr val="accent5"/>
              </a:solidFill>
            </c:spPr>
          </c:dPt>
          <c:dPt>
            <c:idx val="5"/>
            <c:invertIfNegative val="0"/>
            <c:bubble3D val="0"/>
            <c:spPr>
              <a:solidFill>
                <a:srgbClr val="FFFF00"/>
              </a:solidFill>
            </c:spPr>
          </c:dPt>
          <c:dLbls>
            <c:showLegendKey val="0"/>
            <c:showVal val="1"/>
            <c:showCatName val="0"/>
            <c:showSerName val="0"/>
            <c:showPercent val="0"/>
            <c:showBubbleSize val="0"/>
            <c:showLeaderLines val="0"/>
          </c:dLbls>
          <c:cat>
            <c:strRef>
              <c:f>normal!$B$224:$G$224</c:f>
              <c:strCache>
                <c:ptCount val="6"/>
                <c:pt idx="0">
                  <c:v>100€ -</c:v>
                </c:pt>
                <c:pt idx="1">
                  <c:v>100-150€</c:v>
                </c:pt>
                <c:pt idx="2">
                  <c:v>150-200€</c:v>
                </c:pt>
                <c:pt idx="3">
                  <c:v>200-250€</c:v>
                </c:pt>
                <c:pt idx="4">
                  <c:v>250-300€</c:v>
                </c:pt>
                <c:pt idx="5">
                  <c:v>300€ +</c:v>
                </c:pt>
              </c:strCache>
            </c:strRef>
          </c:cat>
          <c:val>
            <c:numRef>
              <c:f>normal!$B$223:$G$223</c:f>
              <c:numCache>
                <c:formatCode>0.000</c:formatCode>
                <c:ptCount val="6"/>
                <c:pt idx="0">
                  <c:v>0.524441571500395</c:v>
                </c:pt>
                <c:pt idx="1">
                  <c:v>0.560626301802772</c:v>
                </c:pt>
                <c:pt idx="2">
                  <c:v>0.539817208934856</c:v>
                </c:pt>
                <c:pt idx="3">
                  <c:v>0.435550887021476</c:v>
                </c:pt>
                <c:pt idx="4">
                  <c:v>0.357405013287367</c:v>
                </c:pt>
                <c:pt idx="5">
                  <c:v>0.293632837750485</c:v>
                </c:pt>
              </c:numCache>
            </c:numRef>
          </c:val>
        </c:ser>
        <c:dLbls>
          <c:showLegendKey val="0"/>
          <c:showVal val="0"/>
          <c:showCatName val="0"/>
          <c:showSerName val="0"/>
          <c:showPercent val="0"/>
          <c:showBubbleSize val="0"/>
        </c:dLbls>
        <c:gapWidth val="150"/>
        <c:axId val="2125203016"/>
        <c:axId val="2125206136"/>
      </c:barChart>
      <c:catAx>
        <c:axId val="2125203016"/>
        <c:scaling>
          <c:orientation val="minMax"/>
        </c:scaling>
        <c:delete val="0"/>
        <c:axPos val="b"/>
        <c:majorTickMark val="out"/>
        <c:minorTickMark val="none"/>
        <c:tickLblPos val="nextTo"/>
        <c:crossAx val="2125206136"/>
        <c:crosses val="autoZero"/>
        <c:auto val="1"/>
        <c:lblAlgn val="ctr"/>
        <c:lblOffset val="100"/>
        <c:noMultiLvlLbl val="0"/>
      </c:catAx>
      <c:valAx>
        <c:axId val="2125206136"/>
        <c:scaling>
          <c:orientation val="minMax"/>
        </c:scaling>
        <c:delete val="0"/>
        <c:axPos val="l"/>
        <c:majorGridlines/>
        <c:numFmt formatCode="0.000" sourceLinked="1"/>
        <c:majorTickMark val="out"/>
        <c:minorTickMark val="none"/>
        <c:tickLblPos val="nextTo"/>
        <c:crossAx val="2125203016"/>
        <c:crosses val="autoZero"/>
        <c:crossBetween val="between"/>
      </c:valAx>
    </c:plotArea>
    <c:plotVisOnly val="1"/>
    <c:dispBlanksAs val="gap"/>
    <c:showDLblsOverMax val="0"/>
  </c:chart>
  <c:externalData r:id="rId1">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13.png"/></Relationships>
</file>

<file path=ppt/drawings/drawing1.xml><?xml version="1.0" encoding="utf-8"?>
<c:userShapes xmlns:c="http://schemas.openxmlformats.org/drawingml/2006/chart">
  <cdr:relSizeAnchor xmlns:cdr="http://schemas.openxmlformats.org/drawingml/2006/chartDrawing">
    <cdr:from>
      <cdr:x>0.25421</cdr:x>
      <cdr:y>0.82353</cdr:y>
    </cdr:from>
    <cdr:to>
      <cdr:x>0.28236</cdr:x>
      <cdr:y>0.88235</cdr:y>
    </cdr:to>
    <cdr:sp macro="" textlink="">
      <cdr:nvSpPr>
        <cdr:cNvPr id="2" name="Rectangle 1"/>
        <cdr:cNvSpPr/>
      </cdr:nvSpPr>
      <cdr:spPr>
        <a:xfrm xmlns:a="http://schemas.openxmlformats.org/drawingml/2006/main">
          <a:off x="2016224" y="3024336"/>
          <a:ext cx="223208" cy="216024"/>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fr-FR"/>
        </a:p>
      </cdr:txBody>
    </cdr:sp>
  </cdr:relSizeAnchor>
  <cdr:relSizeAnchor xmlns:cdr="http://schemas.openxmlformats.org/drawingml/2006/chartDrawing">
    <cdr:from>
      <cdr:x>0.58106</cdr:x>
      <cdr:y>0.80392</cdr:y>
    </cdr:from>
    <cdr:to>
      <cdr:x>0.61738</cdr:x>
      <cdr:y>0.88235</cdr:y>
    </cdr:to>
    <cdr:sp macro="" textlink="">
      <cdr:nvSpPr>
        <cdr:cNvPr id="4" name="Rectangle 3"/>
        <cdr:cNvSpPr/>
      </cdr:nvSpPr>
      <cdr:spPr>
        <a:xfrm xmlns:a="http://schemas.openxmlformats.org/drawingml/2006/main">
          <a:off x="4608512" y="2952328"/>
          <a:ext cx="288032" cy="288032"/>
        </a:xfrm>
        <a:prstGeom xmlns:a="http://schemas.openxmlformats.org/drawingml/2006/main" prst="rect">
          <a:avLst/>
        </a:prstGeom>
        <a:solidFill xmlns:a="http://schemas.openxmlformats.org/drawingml/2006/main">
          <a:sysClr val="window" lastClr="FFFFFF"/>
        </a:solidFill>
        <a:ln xmlns:a="http://schemas.openxmlformats.org/drawingml/2006/main" w="25400" cap="flat" cmpd="sng" algn="ctr">
          <a:solidFill>
            <a:sysClr val="window" lastClr="FFFFFF"/>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endParaRPr lang="fr-FR"/>
        </a:p>
      </cdr:txBody>
    </cdr:sp>
  </cdr:relSizeAnchor>
  <cdr:relSizeAnchor xmlns:cdr="http://schemas.openxmlformats.org/drawingml/2006/chartDrawing">
    <cdr:from>
      <cdr:x>0.90791</cdr:x>
      <cdr:y>0.80392</cdr:y>
    </cdr:from>
    <cdr:to>
      <cdr:x>0.93514</cdr:x>
      <cdr:y>0.86275</cdr:y>
    </cdr:to>
    <cdr:sp macro="" textlink="">
      <cdr:nvSpPr>
        <cdr:cNvPr id="5" name="Rectangle 4"/>
        <cdr:cNvSpPr/>
      </cdr:nvSpPr>
      <cdr:spPr>
        <a:xfrm xmlns:a="http://schemas.openxmlformats.org/drawingml/2006/main">
          <a:off x="7200800" y="2952328"/>
          <a:ext cx="216024" cy="216024"/>
        </a:xfrm>
        <a:prstGeom xmlns:a="http://schemas.openxmlformats.org/drawingml/2006/main" prst="rect">
          <a:avLst/>
        </a:prstGeom>
        <a:solidFill xmlns:a="http://schemas.openxmlformats.org/drawingml/2006/main">
          <a:sysClr val="window" lastClr="FFFFFF"/>
        </a:solidFill>
        <a:ln xmlns:a="http://schemas.openxmlformats.org/drawingml/2006/main" w="25400" cap="flat" cmpd="sng" algn="ctr">
          <a:solidFill>
            <a:sysClr val="window" lastClr="FFFFFF"/>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endParaRPr lang="fr-FR"/>
        </a:p>
      </cdr:txBody>
    </cdr:sp>
  </cdr:relSizeAnchor>
  <cdr:relSizeAnchor xmlns:cdr="http://schemas.openxmlformats.org/drawingml/2006/chartDrawing">
    <cdr:from>
      <cdr:x>0.08171</cdr:x>
      <cdr:y>0.01961</cdr:y>
    </cdr:from>
    <cdr:to>
      <cdr:x>0.93263</cdr:x>
      <cdr:y>0.12087</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48072" y="72008"/>
          <a:ext cx="6748857" cy="371888"/>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08FD6-B4DB-4720-99B7-663A04300243}" type="datetimeFigureOut">
              <a:rPr lang="fr-FR" smtClean="0"/>
              <a:pPr/>
              <a:t>22/04/2015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7BDB7C-B215-41BC-AA7F-39C5E8D4266F}" type="slidenum">
              <a:rPr lang="fr-FR" smtClean="0"/>
              <a:pPr/>
              <a:t>‹#›</a:t>
            </a:fld>
            <a:endParaRPr lang="fr-FR"/>
          </a:p>
        </p:txBody>
      </p:sp>
    </p:spTree>
    <p:extLst>
      <p:ext uri="{BB962C8B-B14F-4D97-AF65-F5344CB8AC3E}">
        <p14:creationId xmlns:p14="http://schemas.microsoft.com/office/powerpoint/2010/main" val="158003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consumers’ preferences change in time, a consumer may have a disutility from having a ‘bad’ product at time </a:t>
            </a:r>
            <a:r>
              <a:rPr lang="en-US" i="1" dirty="0" smtClean="0"/>
              <a:t>t+1</a:t>
            </a:r>
            <a:r>
              <a:rPr lang="en-US" dirty="0" smtClean="0"/>
              <a:t>, when he/she has bought this product at time </a:t>
            </a:r>
            <a:r>
              <a:rPr lang="en-US" i="1" dirty="0" smtClean="0"/>
              <a:t>t</a:t>
            </a:r>
            <a:r>
              <a:rPr lang="en-US" dirty="0" smtClean="0"/>
              <a:t> while it was ‘good’ yet.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Ülkü</a:t>
            </a:r>
            <a:r>
              <a:rPr lang="en-US" dirty="0" smtClean="0"/>
              <a:t> et al. (2012) The authors use a titration method and state that the valorization of an upgradeable product depends on the initial price and the price of upgrade, the periods between upgrades, the perceived quality of the upgrade and perceived efforts to install it. </a:t>
            </a:r>
          </a:p>
          <a:p>
            <a:endParaRPr lang="fr-FR" dirty="0"/>
          </a:p>
        </p:txBody>
      </p:sp>
      <p:sp>
        <p:nvSpPr>
          <p:cNvPr id="4" name="Espace réservé du numéro de diapositive 3"/>
          <p:cNvSpPr>
            <a:spLocks noGrp="1"/>
          </p:cNvSpPr>
          <p:nvPr>
            <p:ph type="sldNum" sz="quarter" idx="10"/>
          </p:nvPr>
        </p:nvSpPr>
        <p:spPr/>
        <p:txBody>
          <a:bodyPr/>
          <a:lstStyle/>
          <a:p>
            <a:fld id="{1C7BDB7C-B215-41BC-AA7F-39C5E8D4266F}" type="slidenum">
              <a:rPr lang="fr-FR" smtClean="0"/>
              <a:pPr/>
              <a:t>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discrete choice experiment permits us to make the conclusion that the utility from buying an upgradeable product is larger than the utility from not buying it, however, it exists a large heterogeneity of individual preferences for different products and for the upgrade attributes. The option to improve energy efficiency in the future creates more utility than the option to upgrade product performance. In addition, a longer length of time between two upgrades increases the purchase probability. This result can be linked to the perception that consumers have about future technologic developments of products. We also notice that when upgrades have to be made by the user (versus a specialist), the probability of purchasing a product is decreased.</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C7BDB7C-B215-41BC-AA7F-39C5E8D4266F}"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C7BDB7C-B215-41BC-AA7F-39C5E8D4266F}" type="slidenum">
              <a:rPr lang="fr-FR" smtClean="0"/>
              <a:pPr/>
              <a:t>10</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an upright vacuum cleaner participants indicate standard warranty as important level of after-purchase services attribute, ranking 0,68 on average, only 0,31 for the usage optimization and connectivity and 0,46 for the evolution of the battery /the motor (Table 3.). However, there is a significant difference between men and women ratings for upgrade functions: men largely prefer (0.13 more) the evolution of the battery or the motor than women, when women (0.07 more) prefer the usage optimization and connectivity.</a:t>
            </a: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C7BDB7C-B215-41BC-AA7F-39C5E8D4266F}" type="slidenum">
              <a:rPr lang="fr-FR" smtClean="0"/>
              <a:pPr/>
              <a:t>14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distribution of weights shows that most of the attributes have equal weight for the consumers. The three less valued attributes for an upright vacuum cleaner are the brand, the accessories and the warranty services. </a:t>
            </a: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C7BDB7C-B215-41BC-AA7F-39C5E8D4266F}" type="slidenum">
              <a:rPr lang="fr-FR" smtClean="0"/>
              <a:pPr/>
              <a:t>15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Women prefer (0,6) standard warranty more than men (0,53) being probably more risk averse, however, men prefer more the evolution of motor and battery (0,56) than women (0,41), when the usage optimization and connectivity upgrade is equal for both sexes (Table 4.). </a:t>
            </a: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C7BDB7C-B215-41BC-AA7F-39C5E8D4266F}" type="slidenum">
              <a:rPr lang="fr-FR" smtClean="0"/>
              <a:pPr/>
              <a:t>17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Remember that the first (upright) vacuum cleaner is an “average” (upright) vacuum cleaner, for which we have asked to give a bid at beginning of the stage 3 in order to calculate bids for (upright) vacuum cleaners of interest. So, the stated bids for an upright vacuum cleaner and for a vacuum cleaner are 115.47€ and 142.56€ respectively. For the second upright vacuum cleaner (with a standard warranty) the mean bid is 120.38€, which is the most elevated bid among all upright vacuum cleaners. The same case is for vacuum cleaners, where the second vacuum cleaner is “cheaper” than the 1</a:t>
            </a:r>
            <a:r>
              <a:rPr lang="en-US" sz="1200" kern="1200" baseline="30000" dirty="0" smtClean="0">
                <a:solidFill>
                  <a:schemeClr val="tx1"/>
                </a:solidFill>
                <a:latin typeface="+mn-lt"/>
                <a:ea typeface="+mn-ea"/>
                <a:cs typeface="+mn-cs"/>
              </a:rPr>
              <a:t>st</a:t>
            </a:r>
            <a:r>
              <a:rPr lang="en-US" sz="1200" kern="1200" dirty="0" smtClean="0">
                <a:solidFill>
                  <a:schemeClr val="tx1"/>
                </a:solidFill>
                <a:latin typeface="+mn-lt"/>
                <a:ea typeface="+mn-ea"/>
                <a:cs typeface="+mn-cs"/>
              </a:rPr>
              <a:t> but it is still the most “expensive” (141.13€) than others. The bid for the second vacuum cleaner is higher than for the first one but the WTP for the third (optimization of use and connectivity upgrade) and forth (evolution of the battery/the motor) (upright) vacuum cleaner are lower. As we can see the bids, and then the WTP for different upgrade options are very low in comparison with an average (upright) vacuum cleaner even if the distribution of the bids is rather scattered from ~38€ to ~350€.</a:t>
            </a:r>
            <a:endParaRPr lang="fr-FR" dirty="0"/>
          </a:p>
        </p:txBody>
      </p:sp>
      <p:sp>
        <p:nvSpPr>
          <p:cNvPr id="4" name="Espace réservé du numéro de diapositive 3"/>
          <p:cNvSpPr>
            <a:spLocks noGrp="1"/>
          </p:cNvSpPr>
          <p:nvPr>
            <p:ph type="sldNum" sz="quarter" idx="10"/>
          </p:nvPr>
        </p:nvSpPr>
        <p:spPr/>
        <p:txBody>
          <a:bodyPr/>
          <a:lstStyle/>
          <a:p>
            <a:fld id="{1C7BDB7C-B215-41BC-AA7F-39C5E8D4266F}" type="slidenum">
              <a:rPr lang="fr-FR" smtClean="0"/>
              <a:pPr/>
              <a:t>20</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20000"/>
          </a:bodyPr>
          <a:lstStyle/>
          <a:p>
            <a:r>
              <a:rPr lang="en-US" sz="1200" kern="1200" dirty="0" smtClean="0">
                <a:solidFill>
                  <a:schemeClr val="tx1"/>
                </a:solidFill>
                <a:latin typeface="+mn-lt"/>
                <a:ea typeface="+mn-ea"/>
                <a:cs typeface="+mn-cs"/>
              </a:rPr>
              <a:t>Previous studies raise the risks of selling a new product and a current one at the same time, emphasizing the risks in case when consumers anticipate future evolution (development) of the product (Krishnan and </a:t>
            </a:r>
            <a:r>
              <a:rPr lang="en-US" sz="1200" kern="1200" dirty="0" err="1" smtClean="0">
                <a:solidFill>
                  <a:schemeClr val="tx1"/>
                </a:solidFill>
                <a:latin typeface="+mn-lt"/>
                <a:ea typeface="+mn-ea"/>
                <a:cs typeface="+mn-cs"/>
              </a:rPr>
              <a:t>Ramachandran</a:t>
            </a:r>
            <a:r>
              <a:rPr lang="en-US" sz="1200" kern="1200" dirty="0" smtClean="0">
                <a:solidFill>
                  <a:schemeClr val="tx1"/>
                </a:solidFill>
                <a:latin typeface="+mn-lt"/>
                <a:ea typeface="+mn-ea"/>
                <a:cs typeface="+mn-cs"/>
              </a:rPr>
              <a:t>, 2011). A possible solution of this problem is the introduction of upgradeable products (with upgradeable parts), which allows consumers to buy a product now and to upgrade it in future. This works as well in interest of sustainable development. </a:t>
            </a:r>
            <a:endParaRPr lang="fr-F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goal of this research is to estimate WTP for an upgrade of a product. A new (for this type of product) method has been chosen for this. The advantage of the CACM method is in a possibility to have a clear image of how preferences are formed and permits to get WTP estimations of all variations of (upright) vacuum cleaners from the attribute-based utility functions. This advantage allows a long post-experience estimation of WTP for different vacuum cleaners’ configurations, depending on needs of the research during new product development stages.</a:t>
            </a:r>
            <a:endParaRPr lang="fr-F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However, these are some limits in using this method. As found in previous papers using this method, it is valid and allows getting significant result for products with a low price. The calculation of utility function allows a small bids variation in the presence of a large number of attributes and in case of high prices this variation is too small to be perceived by a consumer. At the same time, low weights of the price attribute (because of large number of attributes) create in turn small WTP values. In our case, due to product complexity – a presence of large number of attributes which matter to a consumer, the distribution of weights does not show much preference for any attribute, so there is no “decisive” attribute. Therefore, the CACM method is a good WTP elicitation method for those products where: a) there are many attribute but few crucial</a:t>
            </a:r>
            <a:r>
              <a:rPr lang="fr-FR"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 for a consumer, b) the price of a product is low. A further analysis is needed to confirm the results for durable innovative products with high price. </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a:t>
            </a:r>
            <a:r>
              <a:rPr lang="ru-RU" sz="1200" kern="1200" dirty="0" smtClean="0">
                <a:solidFill>
                  <a:schemeClr val="tx1"/>
                </a:solidFill>
                <a:latin typeface="+mn-lt"/>
                <a:ea typeface="+mn-ea"/>
                <a:cs typeface="+mn-cs"/>
              </a:rPr>
              <a:t>А что если посчитать ВТП для другого пылесоса не представленного на выбор участникам</a:t>
            </a: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C7BDB7C-B215-41BC-AA7F-39C5E8D4266F}" type="slidenum">
              <a:rPr lang="fr-FR" smtClean="0"/>
              <a:pPr/>
              <a:t>24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29E0BC5-204E-43F3-9CDA-60BD29EE82F0}" type="datetimeFigureOut">
              <a:rPr lang="fr-FR" smtClean="0"/>
              <a:pPr/>
              <a:t>22/04/2015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119493D-2F7C-4050-8B9E-B949611EBCAB}"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E0BC5-204E-43F3-9CDA-60BD29EE82F0}" type="datetimeFigureOut">
              <a:rPr lang="fr-FR" smtClean="0"/>
              <a:pPr/>
              <a:t>22/04/2015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9493D-2F7C-4050-8B9E-B949611EBCAB}"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5" Type="http://schemas.openxmlformats.org/officeDocument/2006/relationships/chart" Target="../charts/chart10.xml"/><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2204864"/>
            <a:ext cx="7916416" cy="2118097"/>
          </a:xfrm>
        </p:spPr>
        <p:txBody>
          <a:bodyPr>
            <a:normAutofit fontScale="90000"/>
          </a:bodyPr>
          <a:lstStyle/>
          <a:p>
            <a:r>
              <a:rPr lang="en-US" b="1" dirty="0"/>
              <a:t>Elicitation of Willingness to Pay for Upgradeable Products with Calibrated Auction-Conjoint Method</a:t>
            </a:r>
            <a:r>
              <a:rPr lang="fr-FR" dirty="0"/>
              <a:t/>
            </a:r>
            <a:br>
              <a:rPr lang="fr-FR" dirty="0"/>
            </a:br>
            <a:endParaRPr lang="fr-FR" dirty="0"/>
          </a:p>
        </p:txBody>
      </p:sp>
      <p:sp>
        <p:nvSpPr>
          <p:cNvPr id="3" name="Sous-titre 2"/>
          <p:cNvSpPr>
            <a:spLocks noGrp="1"/>
          </p:cNvSpPr>
          <p:nvPr>
            <p:ph type="subTitle" idx="1"/>
          </p:nvPr>
        </p:nvSpPr>
        <p:spPr/>
        <p:txBody>
          <a:bodyPr/>
          <a:lstStyle/>
          <a:p>
            <a:endParaRPr lang="en-US" dirty="0" smtClean="0"/>
          </a:p>
          <a:p>
            <a:r>
              <a:rPr lang="en-US" dirty="0" smtClean="0"/>
              <a:t>V</a:t>
            </a:r>
            <a:r>
              <a:rPr lang="en-US" dirty="0"/>
              <a:t>. </a:t>
            </a:r>
            <a:r>
              <a:rPr lang="en-US" dirty="0" err="1" smtClean="0"/>
              <a:t>Lobasenko</a:t>
            </a:r>
            <a:endParaRPr lang="en-US" dirty="0"/>
          </a:p>
          <a:p>
            <a:r>
              <a:rPr lang="en-US" dirty="0" smtClean="0"/>
              <a:t> </a:t>
            </a:r>
            <a:r>
              <a:rPr lang="en-US" dirty="0"/>
              <a:t>D. </a:t>
            </a:r>
            <a:r>
              <a:rPr lang="en-US" dirty="0" err="1" smtClean="0"/>
              <a:t>Llerena</a:t>
            </a:r>
            <a:endParaRPr lang="fr-FR" dirty="0"/>
          </a:p>
          <a:p>
            <a:endParaRPr lang="fr-FR" dirty="0"/>
          </a:p>
        </p:txBody>
      </p:sp>
      <p:pic>
        <p:nvPicPr>
          <p:cNvPr id="7" name="Image 6" descr="inra_site_departements-logo.gif"/>
          <p:cNvPicPr>
            <a:picLocks noChangeAspect="1"/>
          </p:cNvPicPr>
          <p:nvPr/>
        </p:nvPicPr>
        <p:blipFill>
          <a:blip r:embed="rId2" cstate="print"/>
          <a:stretch>
            <a:fillRect/>
          </a:stretch>
        </p:blipFill>
        <p:spPr>
          <a:xfrm>
            <a:off x="3491880" y="420637"/>
            <a:ext cx="1958727" cy="632099"/>
          </a:xfrm>
          <a:prstGeom prst="rect">
            <a:avLst/>
          </a:prstGeom>
        </p:spPr>
      </p:pic>
      <p:pic>
        <p:nvPicPr>
          <p:cNvPr id="8" name="Image 7" descr="Logo-Region-en-couleurs-fichier-jpg-haute-definition.jpg"/>
          <p:cNvPicPr>
            <a:picLocks noChangeAspect="1"/>
          </p:cNvPicPr>
          <p:nvPr/>
        </p:nvPicPr>
        <p:blipFill>
          <a:blip r:embed="rId3" cstate="print"/>
          <a:stretch>
            <a:fillRect/>
          </a:stretch>
        </p:blipFill>
        <p:spPr>
          <a:xfrm>
            <a:off x="323528" y="447424"/>
            <a:ext cx="2771800" cy="533304"/>
          </a:xfrm>
          <a:prstGeom prst="rect">
            <a:avLst/>
          </a:prstGeom>
        </p:spPr>
      </p:pic>
      <p:pic>
        <p:nvPicPr>
          <p:cNvPr id="9" name="Image 8" descr="umr-gael_home_v3_10.jpg"/>
          <p:cNvPicPr>
            <a:picLocks noChangeAspect="1"/>
          </p:cNvPicPr>
          <p:nvPr/>
        </p:nvPicPr>
        <p:blipFill>
          <a:blip r:embed="rId4" cstate="print">
            <a:clrChange>
              <a:clrFrom>
                <a:srgbClr val="FAFAFA"/>
              </a:clrFrom>
              <a:clrTo>
                <a:srgbClr val="FAFAFA">
                  <a:alpha val="0"/>
                </a:srgbClr>
              </a:clrTo>
            </a:clrChange>
          </a:blip>
          <a:srcRect l="2613" r="10821" b="16059"/>
          <a:stretch>
            <a:fillRect/>
          </a:stretch>
        </p:blipFill>
        <p:spPr>
          <a:xfrm>
            <a:off x="5399584" y="44624"/>
            <a:ext cx="1836712" cy="1415812"/>
          </a:xfrm>
          <a:prstGeom prst="rect">
            <a:avLst/>
          </a:prstGeom>
        </p:spPr>
      </p:pic>
      <p:pic>
        <p:nvPicPr>
          <p:cNvPr id="10" name="Image 9" descr="logo_accueil.png"/>
          <p:cNvPicPr>
            <a:picLocks noChangeAspect="1"/>
          </p:cNvPicPr>
          <p:nvPr/>
        </p:nvPicPr>
        <p:blipFill>
          <a:blip r:embed="rId5" cstate="print"/>
          <a:stretch>
            <a:fillRect/>
          </a:stretch>
        </p:blipFill>
        <p:spPr>
          <a:xfrm>
            <a:off x="7467922" y="260648"/>
            <a:ext cx="1352550" cy="103822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864" y="44624"/>
            <a:ext cx="8229600" cy="562074"/>
          </a:xfrm>
        </p:spPr>
        <p:txBody>
          <a:bodyPr>
            <a:normAutofit fontScale="90000"/>
          </a:bodyPr>
          <a:lstStyle/>
          <a:p>
            <a:r>
              <a:rPr lang="fr-FR" sz="3600" dirty="0" err="1" smtClean="0"/>
              <a:t>Attributes</a:t>
            </a:r>
            <a:r>
              <a:rPr lang="fr-FR" sz="3600" dirty="0" smtClean="0"/>
              <a:t> and </a:t>
            </a:r>
            <a:r>
              <a:rPr lang="fr-FR" sz="3600" dirty="0" err="1" smtClean="0"/>
              <a:t>their</a:t>
            </a:r>
            <a:r>
              <a:rPr lang="fr-FR" sz="3600" dirty="0" smtClean="0"/>
              <a:t> </a:t>
            </a:r>
            <a:r>
              <a:rPr lang="fr-FR" sz="3600" dirty="0" err="1" smtClean="0"/>
              <a:t>levels</a:t>
            </a:r>
            <a:endParaRPr lang="fr-FR" sz="3600" dirty="0"/>
          </a:p>
        </p:txBody>
      </p:sp>
      <p:graphicFrame>
        <p:nvGraphicFramePr>
          <p:cNvPr id="4" name="Espace réservé du contenu 3"/>
          <p:cNvGraphicFramePr>
            <a:graphicFrameLocks noGrp="1"/>
          </p:cNvGraphicFramePr>
          <p:nvPr>
            <p:ph idx="1"/>
          </p:nvPr>
        </p:nvGraphicFramePr>
        <p:xfrm>
          <a:off x="179512" y="618510"/>
          <a:ext cx="4392488" cy="5373096"/>
        </p:xfrm>
        <a:graphic>
          <a:graphicData uri="http://schemas.openxmlformats.org/drawingml/2006/table">
            <a:tbl>
              <a:tblPr/>
              <a:tblGrid>
                <a:gridCol w="1191183"/>
                <a:gridCol w="1748448"/>
                <a:gridCol w="1452857"/>
              </a:tblGrid>
              <a:tr h="209258">
                <a:tc>
                  <a:txBody>
                    <a:bodyPr/>
                    <a:lstStyle/>
                    <a:p>
                      <a:pPr>
                        <a:lnSpc>
                          <a:spcPct val="115000"/>
                        </a:lnSpc>
                        <a:spcAft>
                          <a:spcPts val="0"/>
                        </a:spcAft>
                      </a:pPr>
                      <a:r>
                        <a:rPr lang="en-US" sz="1200" b="1" dirty="0">
                          <a:solidFill>
                            <a:srgbClr val="000000"/>
                          </a:solidFill>
                          <a:latin typeface="Times New Roman"/>
                          <a:ea typeface="Times New Roman"/>
                          <a:cs typeface="Times New Roman"/>
                        </a:rPr>
                        <a:t>Attribute</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b="1">
                          <a:solidFill>
                            <a:srgbClr val="000000"/>
                          </a:solidFill>
                          <a:latin typeface="Times New Roman"/>
                          <a:ea typeface="Times New Roman"/>
                          <a:cs typeface="Times New Roman"/>
                        </a:rPr>
                        <a:t>Levels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r>
              <a:tr h="223914">
                <a:tc>
                  <a:txBody>
                    <a:bodyPr/>
                    <a:lstStyle/>
                    <a:p>
                      <a:pPr>
                        <a:lnSpc>
                          <a:spcPct val="115000"/>
                        </a:lnSpc>
                        <a:spcAft>
                          <a:spcPts val="0"/>
                        </a:spcAft>
                      </a:pPr>
                      <a:r>
                        <a:rPr lang="en-US" sz="1200" b="1">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dirty="0">
                          <a:solidFill>
                            <a:srgbClr val="000000"/>
                          </a:solidFill>
                          <a:latin typeface="Times New Roman"/>
                          <a:ea typeface="Times New Roman"/>
                          <a:cs typeface="Times New Roman"/>
                        </a:rPr>
                        <a:t>Upright </a:t>
                      </a:r>
                      <a:r>
                        <a:rPr lang="en-US" sz="1200" b="1" dirty="0" smtClean="0">
                          <a:solidFill>
                            <a:srgbClr val="000000"/>
                          </a:solidFill>
                          <a:latin typeface="Times New Roman"/>
                          <a:ea typeface="Times New Roman"/>
                          <a:cs typeface="Times New Roman"/>
                        </a:rPr>
                        <a:t>vacuum </a:t>
                      </a:r>
                      <a:r>
                        <a:rPr lang="en-US" sz="1200" b="1" dirty="0">
                          <a:solidFill>
                            <a:srgbClr val="000000"/>
                          </a:solidFill>
                          <a:latin typeface="Times New Roman"/>
                          <a:ea typeface="Times New Roman"/>
                          <a:cs typeface="Times New Roman"/>
                        </a:rPr>
                        <a:t>cleaner</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dirty="0" err="1" smtClean="0">
                          <a:solidFill>
                            <a:srgbClr val="000000"/>
                          </a:solidFill>
                          <a:latin typeface="Times New Roman"/>
                          <a:ea typeface="Times New Roman"/>
                          <a:cs typeface="Times New Roman"/>
                        </a:rPr>
                        <a:t>Wacuum</a:t>
                      </a:r>
                      <a:r>
                        <a:rPr lang="en-US" sz="1200" b="1" dirty="0" smtClean="0">
                          <a:solidFill>
                            <a:srgbClr val="000000"/>
                          </a:solidFill>
                          <a:latin typeface="Times New Roman"/>
                          <a:ea typeface="Times New Roman"/>
                          <a:cs typeface="Times New Roman"/>
                        </a:rPr>
                        <a:t> </a:t>
                      </a:r>
                      <a:r>
                        <a:rPr lang="en-US" sz="1200" b="1" dirty="0">
                          <a:solidFill>
                            <a:srgbClr val="000000"/>
                          </a:solidFill>
                          <a:latin typeface="Times New Roman"/>
                          <a:ea typeface="Times New Roman"/>
                          <a:cs typeface="Times New Roman"/>
                        </a:rPr>
                        <a:t>cleaner</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rowSpan="3">
                  <a:txBody>
                    <a:bodyPr/>
                    <a:lstStyle/>
                    <a:p>
                      <a:pPr algn="ctr">
                        <a:lnSpc>
                          <a:spcPct val="115000"/>
                        </a:lnSpc>
                        <a:spcAft>
                          <a:spcPts val="0"/>
                        </a:spcAft>
                      </a:pPr>
                      <a:r>
                        <a:rPr lang="en-US" sz="1200" b="1">
                          <a:solidFill>
                            <a:srgbClr val="000000"/>
                          </a:solidFill>
                          <a:latin typeface="Times New Roman"/>
                          <a:ea typeface="Times New Roman"/>
                          <a:cs typeface="Times New Roman"/>
                        </a:rPr>
                        <a:t>Brand</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rgbClr val="000000"/>
                          </a:solidFill>
                          <a:latin typeface="Times New Roman"/>
                          <a:ea typeface="Times New Roman"/>
                          <a:cs typeface="Times New Roman"/>
                        </a:rPr>
                        <a:t>Low quality brand</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rgbClr val="000000"/>
                          </a:solidFill>
                          <a:latin typeface="Times New Roman"/>
                          <a:ea typeface="Times New Roman"/>
                          <a:cs typeface="Times New Roman"/>
                        </a:rPr>
                        <a:t>Low quality brand</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609">
                <a:tc vMerge="1">
                  <a:txBody>
                    <a:bodyPr/>
                    <a:lstStyle/>
                    <a:p>
                      <a:endParaRPr lang="fr-FR"/>
                    </a:p>
                  </a:txBody>
                  <a:tcPr/>
                </a:tc>
                <a:tc>
                  <a:txBody>
                    <a:bodyPr/>
                    <a:lstStyle/>
                    <a:p>
                      <a:pPr>
                        <a:lnSpc>
                          <a:spcPct val="115000"/>
                        </a:lnSpc>
                        <a:spcAft>
                          <a:spcPts val="0"/>
                        </a:spcAft>
                      </a:pPr>
                      <a:r>
                        <a:rPr lang="en-US" sz="1200" dirty="0" err="1">
                          <a:solidFill>
                            <a:srgbClr val="000000"/>
                          </a:solidFill>
                          <a:latin typeface="Times New Roman"/>
                          <a:ea typeface="Times New Roman"/>
                          <a:cs typeface="Times New Roman"/>
                        </a:rPr>
                        <a:t>Meduim</a:t>
                      </a:r>
                      <a:r>
                        <a:rPr lang="en-US" sz="1200" dirty="0">
                          <a:solidFill>
                            <a:srgbClr val="000000"/>
                          </a:solidFill>
                          <a:latin typeface="Times New Roman"/>
                          <a:ea typeface="Times New Roman"/>
                          <a:cs typeface="Times New Roman"/>
                        </a:rPr>
                        <a:t> </a:t>
                      </a:r>
                      <a:r>
                        <a:rPr lang="en-US" sz="1200" dirty="0" err="1">
                          <a:solidFill>
                            <a:srgbClr val="000000"/>
                          </a:solidFill>
                          <a:latin typeface="Times New Roman"/>
                          <a:ea typeface="Times New Roman"/>
                          <a:cs typeface="Times New Roman"/>
                        </a:rPr>
                        <a:t>qu</a:t>
                      </a:r>
                      <a:r>
                        <a:rPr lang="fr-FR" sz="1200" dirty="0" err="1">
                          <a:solidFill>
                            <a:srgbClr val="000000"/>
                          </a:solidFill>
                          <a:latin typeface="Times New Roman"/>
                          <a:ea typeface="Times New Roman"/>
                          <a:cs typeface="Times New Roman"/>
                        </a:rPr>
                        <a:t>ality</a:t>
                      </a:r>
                      <a:r>
                        <a:rPr lang="fr-FR" sz="1200" dirty="0">
                          <a:solidFill>
                            <a:srgbClr val="000000"/>
                          </a:solidFill>
                          <a:latin typeface="Times New Roman"/>
                          <a:ea typeface="Times New Roman"/>
                          <a:cs typeface="Times New Roman"/>
                        </a:rPr>
                        <a:t> brand</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err="1">
                          <a:solidFill>
                            <a:srgbClr val="000000"/>
                          </a:solidFill>
                          <a:latin typeface="Times New Roman"/>
                          <a:ea typeface="Times New Roman"/>
                          <a:cs typeface="Times New Roman"/>
                        </a:rPr>
                        <a:t>Meduim</a:t>
                      </a:r>
                      <a:r>
                        <a:rPr lang="fr-FR" sz="1200" dirty="0">
                          <a:solidFill>
                            <a:srgbClr val="000000"/>
                          </a:solidFill>
                          <a:latin typeface="Times New Roman"/>
                          <a:ea typeface="Times New Roman"/>
                          <a:cs typeface="Times New Roman"/>
                        </a:rPr>
                        <a:t> </a:t>
                      </a:r>
                      <a:r>
                        <a:rPr lang="fr-FR" sz="1200" dirty="0" err="1">
                          <a:solidFill>
                            <a:srgbClr val="000000"/>
                          </a:solidFill>
                          <a:latin typeface="Times New Roman"/>
                          <a:ea typeface="Times New Roman"/>
                          <a:cs typeface="Times New Roman"/>
                        </a:rPr>
                        <a:t>quality</a:t>
                      </a:r>
                      <a:r>
                        <a:rPr lang="fr-FR" sz="1200" dirty="0">
                          <a:solidFill>
                            <a:srgbClr val="000000"/>
                          </a:solidFill>
                          <a:latin typeface="Times New Roman"/>
                          <a:ea typeface="Times New Roman"/>
                          <a:cs typeface="Times New Roman"/>
                        </a:rPr>
                        <a:t> brand</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High quality brand</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High quality brand</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rowSpan="3">
                  <a:txBody>
                    <a:bodyPr/>
                    <a:lstStyle/>
                    <a:p>
                      <a:pPr algn="ctr">
                        <a:lnSpc>
                          <a:spcPct val="115000"/>
                        </a:lnSpc>
                        <a:spcAft>
                          <a:spcPts val="0"/>
                        </a:spcAft>
                      </a:pPr>
                      <a:r>
                        <a:rPr lang="fr-FR" sz="1200" b="1">
                          <a:solidFill>
                            <a:srgbClr val="000000"/>
                          </a:solidFill>
                          <a:latin typeface="Times New Roman"/>
                          <a:ea typeface="Times New Roman"/>
                          <a:cs typeface="Times New Roman"/>
                        </a:rPr>
                        <a:t>Power max</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Less than 10 Volts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rgbClr val="000000"/>
                          </a:solidFill>
                          <a:latin typeface="Times New Roman"/>
                          <a:ea typeface="Times New Roman"/>
                          <a:cs typeface="Times New Roman"/>
                        </a:rPr>
                        <a:t>Less than 1600 W</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10-20 Volts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1600-2000 W</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1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More than  20 Volts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More than 2000 W</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609">
                <a:tc rowSpan="2">
                  <a:txBody>
                    <a:bodyPr/>
                    <a:lstStyle/>
                    <a:p>
                      <a:pPr algn="ctr">
                        <a:lnSpc>
                          <a:spcPct val="115000"/>
                        </a:lnSpc>
                        <a:spcAft>
                          <a:spcPts val="0"/>
                        </a:spcAft>
                      </a:pPr>
                      <a:r>
                        <a:rPr lang="en-US" sz="1200" b="1" dirty="0">
                          <a:solidFill>
                            <a:srgbClr val="000000"/>
                          </a:solidFill>
                          <a:latin typeface="Times New Roman"/>
                          <a:ea typeface="Times New Roman"/>
                          <a:cs typeface="Times New Roman"/>
                        </a:rPr>
                        <a:t>Capacity of the dust tray</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rgbClr val="000000"/>
                          </a:solidFill>
                          <a:latin typeface="Times New Roman"/>
                          <a:ea typeface="Times New Roman"/>
                          <a:cs typeface="Times New Roman"/>
                        </a:rPr>
                        <a:t>Less than or equal to 0,5 L</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rgbClr val="000000"/>
                          </a:solidFill>
                          <a:latin typeface="Times New Roman"/>
                          <a:ea typeface="Times New Roman"/>
                          <a:cs typeface="Times New Roman"/>
                        </a:rPr>
                        <a:t>Less than or equal to 2,5 L</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0,5- 1 L</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More than 2,5l</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052">
                <a:tc rowSpan="6">
                  <a:txBody>
                    <a:bodyPr/>
                    <a:lstStyle/>
                    <a:p>
                      <a:pPr algn="ctr">
                        <a:lnSpc>
                          <a:spcPct val="115000"/>
                        </a:lnSpc>
                        <a:spcAft>
                          <a:spcPts val="0"/>
                        </a:spcAft>
                      </a:pPr>
                      <a:r>
                        <a:rPr lang="fr-FR" sz="1200" b="1" dirty="0">
                          <a:solidFill>
                            <a:srgbClr val="000000"/>
                          </a:solidFill>
                          <a:latin typeface="Times New Roman"/>
                          <a:ea typeface="Times New Roman"/>
                          <a:cs typeface="Times New Roman"/>
                        </a:rPr>
                        <a:t>Price</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Less than 100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Less than 100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100-150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100-150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vMerge="1">
                  <a:txBody>
                    <a:bodyPr/>
                    <a:lstStyle/>
                    <a:p>
                      <a:endParaRPr lang="fr-FR"/>
                    </a:p>
                  </a:txBody>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150-200 Euros</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150-200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200-250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200-250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250-300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250-300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864">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More than 300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More than 300 Euros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rowSpan="3">
                  <a:txBody>
                    <a:bodyPr/>
                    <a:lstStyle/>
                    <a:p>
                      <a:pPr algn="ctr">
                        <a:lnSpc>
                          <a:spcPct val="115000"/>
                        </a:lnSpc>
                        <a:spcAft>
                          <a:spcPts val="0"/>
                        </a:spcAft>
                      </a:pPr>
                      <a:r>
                        <a:rPr lang="fr-FR" sz="1200" b="1">
                          <a:solidFill>
                            <a:srgbClr val="000000"/>
                          </a:solidFill>
                          <a:latin typeface="Times New Roman"/>
                          <a:ea typeface="Times New Roman"/>
                          <a:cs typeface="Times New Roman"/>
                        </a:rPr>
                        <a:t>Number of suction modes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1 mode</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1 mode</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2 modes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2 modes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3 modes or more</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3 modes or more</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rowSpan="3">
                  <a:txBody>
                    <a:bodyPr/>
                    <a:lstStyle/>
                    <a:p>
                      <a:pPr algn="ctr">
                        <a:lnSpc>
                          <a:spcPct val="115000"/>
                        </a:lnSpc>
                        <a:spcAft>
                          <a:spcPts val="0"/>
                        </a:spcAft>
                      </a:pPr>
                      <a:r>
                        <a:rPr lang="fr-FR" sz="1200" b="1" dirty="0" err="1">
                          <a:solidFill>
                            <a:srgbClr val="000000"/>
                          </a:solidFill>
                          <a:latin typeface="Times New Roman"/>
                          <a:ea typeface="Times New Roman"/>
                          <a:cs typeface="Times New Roman"/>
                        </a:rPr>
                        <a:t>Accessories</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One brush</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One brush</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58">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Two brushes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Two brushes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609">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More than two brushes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More </a:t>
                      </a:r>
                      <a:r>
                        <a:rPr lang="fr-FR" sz="1200" dirty="0" err="1">
                          <a:solidFill>
                            <a:srgbClr val="000000"/>
                          </a:solidFill>
                          <a:latin typeface="Times New Roman"/>
                          <a:ea typeface="Times New Roman"/>
                          <a:cs typeface="Times New Roman"/>
                        </a:rPr>
                        <a:t>than</a:t>
                      </a:r>
                      <a:r>
                        <a:rPr lang="fr-FR" sz="1200" dirty="0">
                          <a:solidFill>
                            <a:srgbClr val="000000"/>
                          </a:solidFill>
                          <a:latin typeface="Times New Roman"/>
                          <a:ea typeface="Times New Roman"/>
                          <a:cs typeface="Times New Roman"/>
                        </a:rPr>
                        <a:t> </a:t>
                      </a:r>
                      <a:r>
                        <a:rPr lang="fr-FR" sz="1200" dirty="0" err="1">
                          <a:solidFill>
                            <a:srgbClr val="000000"/>
                          </a:solidFill>
                          <a:latin typeface="Times New Roman"/>
                          <a:ea typeface="Times New Roman"/>
                          <a:cs typeface="Times New Roman"/>
                        </a:rPr>
                        <a:t>two</a:t>
                      </a:r>
                      <a:r>
                        <a:rPr lang="fr-FR" sz="1200" dirty="0">
                          <a:solidFill>
                            <a:srgbClr val="000000"/>
                          </a:solidFill>
                          <a:latin typeface="Times New Roman"/>
                          <a:ea typeface="Times New Roman"/>
                          <a:cs typeface="Times New Roman"/>
                        </a:rPr>
                        <a:t> </a:t>
                      </a:r>
                      <a:r>
                        <a:rPr lang="fr-FR" sz="1200" dirty="0" err="1">
                          <a:solidFill>
                            <a:srgbClr val="000000"/>
                          </a:solidFill>
                          <a:latin typeface="Times New Roman"/>
                          <a:ea typeface="Times New Roman"/>
                          <a:cs typeface="Times New Roman"/>
                        </a:rPr>
                        <a:t>brushes</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Espace réservé du contenu 3"/>
          <p:cNvGraphicFramePr>
            <a:graphicFrameLocks/>
          </p:cNvGraphicFramePr>
          <p:nvPr/>
        </p:nvGraphicFramePr>
        <p:xfrm>
          <a:off x="4716016" y="548680"/>
          <a:ext cx="4283967" cy="5904657"/>
        </p:xfrm>
        <a:graphic>
          <a:graphicData uri="http://schemas.openxmlformats.org/drawingml/2006/table">
            <a:tbl>
              <a:tblPr/>
              <a:tblGrid>
                <a:gridCol w="1008112"/>
                <a:gridCol w="1656184"/>
                <a:gridCol w="1619671"/>
              </a:tblGrid>
              <a:tr h="218691">
                <a:tc>
                  <a:txBody>
                    <a:bodyPr/>
                    <a:lstStyle/>
                    <a:p>
                      <a:pPr>
                        <a:lnSpc>
                          <a:spcPct val="115000"/>
                        </a:lnSpc>
                        <a:spcAft>
                          <a:spcPts val="0"/>
                        </a:spcAft>
                      </a:pPr>
                      <a:r>
                        <a:rPr lang="en-US" sz="1200" b="1" dirty="0">
                          <a:solidFill>
                            <a:srgbClr val="000000"/>
                          </a:solidFill>
                          <a:latin typeface="Times New Roman"/>
                          <a:ea typeface="Times New Roman"/>
                          <a:cs typeface="Times New Roman"/>
                        </a:rPr>
                        <a:t>Attribute</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b="1">
                          <a:solidFill>
                            <a:srgbClr val="000000"/>
                          </a:solidFill>
                          <a:latin typeface="Times New Roman"/>
                          <a:ea typeface="Times New Roman"/>
                          <a:cs typeface="Times New Roman"/>
                        </a:rPr>
                        <a:t>Levels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r>
              <a:tr h="218691">
                <a:tc rowSpan="4">
                  <a:txBody>
                    <a:bodyPr/>
                    <a:lstStyle/>
                    <a:p>
                      <a:pPr algn="ctr">
                        <a:lnSpc>
                          <a:spcPct val="115000"/>
                        </a:lnSpc>
                        <a:spcAft>
                          <a:spcPts val="0"/>
                        </a:spcAft>
                      </a:pPr>
                      <a:r>
                        <a:rPr lang="fr-FR" sz="1200" b="1" dirty="0">
                          <a:solidFill>
                            <a:srgbClr val="000000"/>
                          </a:solidFill>
                          <a:latin typeface="Times New Roman"/>
                          <a:ea typeface="Times New Roman"/>
                          <a:cs typeface="Times New Roman"/>
                        </a:rPr>
                        <a:t>Noise </a:t>
                      </a:r>
                      <a:r>
                        <a:rPr lang="fr-FR" sz="1200" b="1" dirty="0" err="1">
                          <a:solidFill>
                            <a:srgbClr val="000000"/>
                          </a:solidFill>
                          <a:latin typeface="Times New Roman"/>
                          <a:ea typeface="Times New Roman"/>
                          <a:cs typeface="Times New Roman"/>
                        </a:rPr>
                        <a:t>level</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err="1">
                          <a:solidFill>
                            <a:srgbClr val="000000"/>
                          </a:solidFill>
                          <a:latin typeface="Times New Roman"/>
                          <a:ea typeface="Times New Roman"/>
                          <a:cs typeface="Times New Roman"/>
                        </a:rPr>
                        <a:t>Less</a:t>
                      </a:r>
                      <a:r>
                        <a:rPr lang="fr-FR" sz="1200" dirty="0">
                          <a:solidFill>
                            <a:srgbClr val="000000"/>
                          </a:solidFill>
                          <a:latin typeface="Times New Roman"/>
                          <a:ea typeface="Times New Roman"/>
                          <a:cs typeface="Times New Roman"/>
                        </a:rPr>
                        <a:t> </a:t>
                      </a:r>
                      <a:r>
                        <a:rPr lang="fr-FR" sz="1200" dirty="0" err="1">
                          <a:solidFill>
                            <a:srgbClr val="000000"/>
                          </a:solidFill>
                          <a:latin typeface="Times New Roman"/>
                          <a:ea typeface="Times New Roman"/>
                          <a:cs typeface="Times New Roman"/>
                        </a:rPr>
                        <a:t>than</a:t>
                      </a:r>
                      <a:r>
                        <a:rPr lang="fr-FR" sz="1200" dirty="0">
                          <a:solidFill>
                            <a:srgbClr val="000000"/>
                          </a:solidFill>
                          <a:latin typeface="Times New Roman"/>
                          <a:ea typeface="Times New Roman"/>
                          <a:cs typeface="Times New Roman"/>
                        </a:rPr>
                        <a:t> 71Db</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Less than 71Db</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71-75 </a:t>
                      </a:r>
                      <a:r>
                        <a:rPr lang="fr-FR" sz="1200" dirty="0" err="1">
                          <a:solidFill>
                            <a:srgbClr val="000000"/>
                          </a:solidFill>
                          <a:latin typeface="Times New Roman"/>
                          <a:ea typeface="Times New Roman"/>
                          <a:cs typeface="Times New Roman"/>
                        </a:rPr>
                        <a:t>Db</a:t>
                      </a:r>
                      <a:r>
                        <a:rPr lang="fr-FR" sz="1200" dirty="0">
                          <a:solidFill>
                            <a:srgbClr val="000000"/>
                          </a:solidFill>
                          <a:latin typeface="Times New Roman"/>
                          <a:ea typeface="Times New Roman"/>
                          <a:cs typeface="Times New Roman"/>
                        </a:rPr>
                        <a:t> </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71-75 Db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75-79 DB </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75-79 DB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More </a:t>
                      </a:r>
                      <a:r>
                        <a:rPr lang="fr-FR" sz="1200" dirty="0" err="1">
                          <a:solidFill>
                            <a:srgbClr val="000000"/>
                          </a:solidFill>
                          <a:latin typeface="Times New Roman"/>
                          <a:ea typeface="Times New Roman"/>
                          <a:cs typeface="Times New Roman"/>
                        </a:rPr>
                        <a:t>than</a:t>
                      </a:r>
                      <a:r>
                        <a:rPr lang="fr-FR" sz="1200" dirty="0">
                          <a:solidFill>
                            <a:srgbClr val="000000"/>
                          </a:solidFill>
                          <a:latin typeface="Times New Roman"/>
                          <a:ea typeface="Times New Roman"/>
                          <a:cs typeface="Times New Roman"/>
                        </a:rPr>
                        <a:t> 79 </a:t>
                      </a:r>
                      <a:r>
                        <a:rPr lang="fr-FR" sz="1200" dirty="0" err="1">
                          <a:solidFill>
                            <a:srgbClr val="000000"/>
                          </a:solidFill>
                          <a:latin typeface="Times New Roman"/>
                          <a:ea typeface="Times New Roman"/>
                          <a:cs typeface="Times New Roman"/>
                        </a:rPr>
                        <a:t>Db</a:t>
                      </a:r>
                      <a:r>
                        <a:rPr lang="fr-FR" sz="1200" dirty="0">
                          <a:solidFill>
                            <a:srgbClr val="000000"/>
                          </a:solidFill>
                          <a:latin typeface="Times New Roman"/>
                          <a:ea typeface="Times New Roman"/>
                          <a:cs typeface="Times New Roman"/>
                        </a:rPr>
                        <a:t> </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More than 79 Db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rowSpan="3">
                  <a:txBody>
                    <a:bodyPr/>
                    <a:lstStyle/>
                    <a:p>
                      <a:pPr algn="ctr">
                        <a:lnSpc>
                          <a:spcPct val="115000"/>
                        </a:lnSpc>
                        <a:spcAft>
                          <a:spcPts val="0"/>
                        </a:spcAft>
                      </a:pPr>
                      <a:r>
                        <a:rPr lang="fr-FR" sz="1200" b="1" dirty="0" err="1">
                          <a:solidFill>
                            <a:srgbClr val="000000"/>
                          </a:solidFill>
                          <a:latin typeface="Times New Roman"/>
                          <a:ea typeface="Times New Roman"/>
                          <a:cs typeface="Times New Roman"/>
                        </a:rPr>
                        <a:t>After</a:t>
                      </a:r>
                      <a:r>
                        <a:rPr lang="fr-FR" sz="1200" b="1" dirty="0">
                          <a:solidFill>
                            <a:srgbClr val="000000"/>
                          </a:solidFill>
                          <a:latin typeface="Times New Roman"/>
                          <a:ea typeface="Times New Roman"/>
                          <a:cs typeface="Times New Roman"/>
                        </a:rPr>
                        <a:t>-sales service (Upgrade)</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latin typeface="Times New Roman"/>
                          <a:ea typeface="Calibri"/>
                          <a:cs typeface="Times New Roman"/>
                        </a:rPr>
                        <a:t>Standard warranty</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cs typeface="Times New Roman"/>
                        </a:rPr>
                        <a:t>Standard warranty</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382">
                <a:tc vMerge="1">
                  <a:txBody>
                    <a:bodyPr/>
                    <a:lstStyle/>
                    <a:p>
                      <a:endParaRPr lang="fr-FR"/>
                    </a:p>
                  </a:txBody>
                  <a:tcPr/>
                </a:tc>
                <a:tc>
                  <a:txBody>
                    <a:bodyPr/>
                    <a:lstStyle/>
                    <a:p>
                      <a:pPr>
                        <a:lnSpc>
                          <a:spcPct val="115000"/>
                        </a:lnSpc>
                        <a:spcAft>
                          <a:spcPts val="0"/>
                        </a:spcAft>
                      </a:pPr>
                      <a:r>
                        <a:rPr lang="en-US" sz="1200" dirty="0">
                          <a:latin typeface="Times New Roman"/>
                          <a:ea typeface="Calibri"/>
                          <a:cs typeface="Times New Roman"/>
                        </a:rPr>
                        <a:t>Usage optimization and connectivity</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latin typeface="Times New Roman"/>
                          <a:ea typeface="Calibri"/>
                          <a:cs typeface="Times New Roman"/>
                        </a:rPr>
                        <a:t>Usage optimization and connectivity</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382">
                <a:tc vMerge="1">
                  <a:txBody>
                    <a:bodyPr/>
                    <a:lstStyle/>
                    <a:p>
                      <a:endParaRPr lang="fr-FR"/>
                    </a:p>
                  </a:txBody>
                  <a:tcPr/>
                </a:tc>
                <a:tc>
                  <a:txBody>
                    <a:bodyPr/>
                    <a:lstStyle/>
                    <a:p>
                      <a:pPr>
                        <a:lnSpc>
                          <a:spcPct val="115000"/>
                        </a:lnSpc>
                        <a:spcAft>
                          <a:spcPts val="0"/>
                        </a:spcAft>
                      </a:pPr>
                      <a:r>
                        <a:rPr lang="en-US" sz="1200">
                          <a:latin typeface="Times New Roman"/>
                          <a:ea typeface="Calibri"/>
                          <a:cs typeface="Times New Roman"/>
                        </a:rPr>
                        <a:t>Evolution of the battery/the motor</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latin typeface="Times New Roman"/>
                          <a:ea typeface="Calibri"/>
                          <a:cs typeface="Times New Roman"/>
                        </a:rPr>
                        <a:t>Evolution of the battery/the motor</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rowSpan="3">
                  <a:txBody>
                    <a:bodyPr/>
                    <a:lstStyle/>
                    <a:p>
                      <a:pPr algn="ctr">
                        <a:lnSpc>
                          <a:spcPct val="115000"/>
                        </a:lnSpc>
                        <a:spcAft>
                          <a:spcPts val="0"/>
                        </a:spcAft>
                      </a:pPr>
                      <a:r>
                        <a:rPr lang="fr-FR" sz="1200" b="1" dirty="0" err="1">
                          <a:solidFill>
                            <a:srgbClr val="000000"/>
                          </a:solidFill>
                          <a:latin typeface="Times New Roman"/>
                          <a:ea typeface="Times New Roman"/>
                          <a:cs typeface="Times New Roman"/>
                        </a:rPr>
                        <a:t>Energy</a:t>
                      </a:r>
                      <a:r>
                        <a:rPr lang="fr-FR" sz="1200" b="1" dirty="0">
                          <a:solidFill>
                            <a:srgbClr val="000000"/>
                          </a:solidFill>
                          <a:latin typeface="Times New Roman"/>
                          <a:ea typeface="Times New Roman"/>
                          <a:cs typeface="Times New Roman"/>
                        </a:rPr>
                        <a:t> </a:t>
                      </a:r>
                      <a:r>
                        <a:rPr lang="fr-FR" sz="1200" b="1" dirty="0" err="1">
                          <a:solidFill>
                            <a:srgbClr val="000000"/>
                          </a:solidFill>
                          <a:latin typeface="Times New Roman"/>
                          <a:ea typeface="Times New Roman"/>
                          <a:cs typeface="Times New Roman"/>
                        </a:rPr>
                        <a:t>consumption</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err="1">
                          <a:solidFill>
                            <a:srgbClr val="000000"/>
                          </a:solidFill>
                          <a:latin typeface="Times New Roman"/>
                          <a:ea typeface="Times New Roman"/>
                          <a:cs typeface="Times New Roman"/>
                        </a:rPr>
                        <a:t>Less</a:t>
                      </a:r>
                      <a:r>
                        <a:rPr lang="fr-FR" sz="1200" dirty="0">
                          <a:solidFill>
                            <a:srgbClr val="000000"/>
                          </a:solidFill>
                          <a:latin typeface="Times New Roman"/>
                          <a:ea typeface="Times New Roman"/>
                          <a:cs typeface="Times New Roman"/>
                        </a:rPr>
                        <a:t> </a:t>
                      </a:r>
                      <a:r>
                        <a:rPr lang="fr-FR" sz="1200" dirty="0" err="1">
                          <a:solidFill>
                            <a:srgbClr val="000000"/>
                          </a:solidFill>
                          <a:latin typeface="Times New Roman"/>
                          <a:ea typeface="Times New Roman"/>
                          <a:cs typeface="Times New Roman"/>
                        </a:rPr>
                        <a:t>than</a:t>
                      </a:r>
                      <a:r>
                        <a:rPr lang="fr-FR" sz="1200" dirty="0">
                          <a:solidFill>
                            <a:srgbClr val="000000"/>
                          </a:solidFill>
                          <a:latin typeface="Times New Roman"/>
                          <a:ea typeface="Times New Roman"/>
                          <a:cs typeface="Times New Roman"/>
                        </a:rPr>
                        <a:t> 160 kWh/</a:t>
                      </a:r>
                      <a:r>
                        <a:rPr lang="fr-FR" sz="1200" dirty="0" err="1">
                          <a:solidFill>
                            <a:srgbClr val="000000"/>
                          </a:solidFill>
                          <a:latin typeface="Times New Roman"/>
                          <a:ea typeface="Times New Roman"/>
                          <a:cs typeface="Times New Roman"/>
                        </a:rPr>
                        <a:t>year</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160-200 kWh/</a:t>
                      </a:r>
                      <a:r>
                        <a:rPr lang="fr-FR" sz="1200" dirty="0" err="1">
                          <a:solidFill>
                            <a:srgbClr val="000000"/>
                          </a:solidFill>
                          <a:latin typeface="Times New Roman"/>
                          <a:ea typeface="Times New Roman"/>
                          <a:cs typeface="Times New Roman"/>
                        </a:rPr>
                        <a:t>year</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More </a:t>
                      </a:r>
                      <a:r>
                        <a:rPr lang="fr-FR" sz="1200" dirty="0" err="1">
                          <a:solidFill>
                            <a:srgbClr val="000000"/>
                          </a:solidFill>
                          <a:latin typeface="Times New Roman"/>
                          <a:ea typeface="Times New Roman"/>
                          <a:cs typeface="Times New Roman"/>
                        </a:rPr>
                        <a:t>than</a:t>
                      </a:r>
                      <a:r>
                        <a:rPr lang="fr-FR" sz="1200" dirty="0">
                          <a:solidFill>
                            <a:srgbClr val="000000"/>
                          </a:solidFill>
                          <a:latin typeface="Times New Roman"/>
                          <a:ea typeface="Times New Roman"/>
                          <a:cs typeface="Times New Roman"/>
                        </a:rPr>
                        <a:t> 200 kWh/</a:t>
                      </a:r>
                      <a:r>
                        <a:rPr lang="fr-FR" sz="1200" dirty="0" err="1">
                          <a:solidFill>
                            <a:srgbClr val="000000"/>
                          </a:solidFill>
                          <a:latin typeface="Times New Roman"/>
                          <a:ea typeface="Times New Roman"/>
                          <a:cs typeface="Times New Roman"/>
                        </a:rPr>
                        <a:t>year</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rowSpan="4">
                  <a:txBody>
                    <a:bodyPr/>
                    <a:lstStyle/>
                    <a:p>
                      <a:pPr algn="ctr">
                        <a:lnSpc>
                          <a:spcPct val="115000"/>
                        </a:lnSpc>
                        <a:spcAft>
                          <a:spcPts val="0"/>
                        </a:spcAft>
                      </a:pPr>
                      <a:r>
                        <a:rPr lang="fr-FR" sz="1200" b="1">
                          <a:solidFill>
                            <a:srgbClr val="000000"/>
                          </a:solidFill>
                          <a:latin typeface="Times New Roman"/>
                          <a:ea typeface="Times New Roman"/>
                          <a:cs typeface="Times New Roman"/>
                        </a:rPr>
                        <a:t>Length of the cable</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err="1">
                          <a:solidFill>
                            <a:srgbClr val="000000"/>
                          </a:solidFill>
                          <a:latin typeface="Times New Roman"/>
                          <a:ea typeface="Times New Roman"/>
                          <a:cs typeface="Times New Roman"/>
                        </a:rPr>
                        <a:t>Less</a:t>
                      </a:r>
                      <a:r>
                        <a:rPr lang="fr-FR" sz="1200" dirty="0">
                          <a:solidFill>
                            <a:srgbClr val="000000"/>
                          </a:solidFill>
                          <a:latin typeface="Times New Roman"/>
                          <a:ea typeface="Times New Roman"/>
                          <a:cs typeface="Times New Roman"/>
                        </a:rPr>
                        <a:t> </a:t>
                      </a:r>
                      <a:r>
                        <a:rPr lang="fr-FR" sz="1200" dirty="0" err="1">
                          <a:solidFill>
                            <a:srgbClr val="000000"/>
                          </a:solidFill>
                          <a:latin typeface="Times New Roman"/>
                          <a:ea typeface="Times New Roman"/>
                          <a:cs typeface="Times New Roman"/>
                        </a:rPr>
                        <a:t>than</a:t>
                      </a:r>
                      <a:r>
                        <a:rPr lang="fr-FR" sz="1200" dirty="0">
                          <a:solidFill>
                            <a:srgbClr val="000000"/>
                          </a:solidFill>
                          <a:latin typeface="Times New Roman"/>
                          <a:ea typeface="Times New Roman"/>
                          <a:cs typeface="Times New Roman"/>
                        </a:rPr>
                        <a:t> 5 m</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5-7,5 </a:t>
                      </a:r>
                      <a:r>
                        <a:rPr lang="fr-FR" sz="1200" dirty="0" err="1">
                          <a:solidFill>
                            <a:srgbClr val="000000"/>
                          </a:solidFill>
                          <a:latin typeface="Times New Roman"/>
                          <a:ea typeface="Times New Roman"/>
                          <a:cs typeface="Times New Roman"/>
                        </a:rPr>
                        <a:t>meters</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 </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7,5-10 meters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More than 10 meters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rowSpan="2">
                  <a:txBody>
                    <a:bodyPr/>
                    <a:lstStyle/>
                    <a:p>
                      <a:pPr algn="ctr">
                        <a:lnSpc>
                          <a:spcPct val="115000"/>
                        </a:lnSpc>
                        <a:spcAft>
                          <a:spcPts val="0"/>
                        </a:spcAft>
                      </a:pPr>
                      <a:r>
                        <a:rPr lang="en-US" sz="1200" b="1">
                          <a:solidFill>
                            <a:srgbClr val="000000"/>
                          </a:solidFill>
                          <a:latin typeface="Times New Roman"/>
                          <a:ea typeface="Times New Roman"/>
                          <a:cs typeface="Times New Roman"/>
                        </a:rPr>
                        <a:t>Presence of a dust bag</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err="1">
                          <a:solidFill>
                            <a:srgbClr val="000000"/>
                          </a:solidFill>
                          <a:latin typeface="Times New Roman"/>
                          <a:ea typeface="Times New Roman"/>
                          <a:cs typeface="Times New Roman"/>
                        </a:rPr>
                        <a:t>yes</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no</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rowSpan="3">
                  <a:txBody>
                    <a:bodyPr/>
                    <a:lstStyle/>
                    <a:p>
                      <a:pPr algn="ctr">
                        <a:lnSpc>
                          <a:spcPct val="115000"/>
                        </a:lnSpc>
                        <a:spcAft>
                          <a:spcPts val="0"/>
                        </a:spcAft>
                      </a:pPr>
                      <a:r>
                        <a:rPr lang="fr-FR" sz="1200" b="1">
                          <a:solidFill>
                            <a:srgbClr val="000000"/>
                          </a:solidFill>
                          <a:latin typeface="Times New Roman"/>
                          <a:ea typeface="Times New Roman"/>
                          <a:cs typeface="Times New Roman"/>
                        </a:rPr>
                        <a:t>Autonomy time</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Less than 20 min</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20-40 min</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 </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More than 40 min</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 </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rowSpan="3">
                  <a:txBody>
                    <a:bodyPr/>
                    <a:lstStyle/>
                    <a:p>
                      <a:pPr algn="ctr">
                        <a:lnSpc>
                          <a:spcPct val="115000"/>
                        </a:lnSpc>
                        <a:spcAft>
                          <a:spcPts val="0"/>
                        </a:spcAft>
                      </a:pPr>
                      <a:r>
                        <a:rPr lang="fr-FR" sz="1200" b="1">
                          <a:solidFill>
                            <a:srgbClr val="000000"/>
                          </a:solidFill>
                          <a:latin typeface="Times New Roman"/>
                          <a:ea typeface="Times New Roman"/>
                          <a:cs typeface="Times New Roman"/>
                        </a:rPr>
                        <a:t>Duration of recharge time</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Less than 5 hours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5-10 hours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 </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More than 10 hours</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 </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rowSpan="2">
                  <a:txBody>
                    <a:bodyPr/>
                    <a:lstStyle/>
                    <a:p>
                      <a:pPr algn="ctr">
                        <a:lnSpc>
                          <a:spcPct val="115000"/>
                        </a:lnSpc>
                        <a:spcAft>
                          <a:spcPts val="0"/>
                        </a:spcAft>
                      </a:pPr>
                      <a:r>
                        <a:rPr lang="fr-FR" sz="1200" b="1">
                          <a:solidFill>
                            <a:srgbClr val="000000"/>
                          </a:solidFill>
                          <a:latin typeface="Times New Roman"/>
                          <a:ea typeface="Times New Roman"/>
                          <a:cs typeface="Times New Roman"/>
                        </a:rPr>
                        <a:t>Battery</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Ni-</a:t>
                      </a:r>
                      <a:r>
                        <a:rPr lang="fr-FR" sz="1200" dirty="0" err="1">
                          <a:solidFill>
                            <a:srgbClr val="000000"/>
                          </a:solidFill>
                          <a:latin typeface="Times New Roman"/>
                          <a:ea typeface="Times New Roman"/>
                          <a:cs typeface="Times New Roman"/>
                        </a:rPr>
                        <a:t>mh</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 </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691">
                <a:tc vMerge="1">
                  <a:txBody>
                    <a:bodyPr/>
                    <a:lstStyle/>
                    <a:p>
                      <a:endParaRPr lang="fr-FR"/>
                    </a:p>
                  </a:txBody>
                  <a:tcPr/>
                </a:tc>
                <a:tc>
                  <a:txBody>
                    <a:bodyPr/>
                    <a:lstStyle/>
                    <a:p>
                      <a:pPr>
                        <a:lnSpc>
                          <a:spcPct val="115000"/>
                        </a:lnSpc>
                        <a:spcAft>
                          <a:spcPts val="0"/>
                        </a:spcAft>
                      </a:pPr>
                      <a:r>
                        <a:rPr lang="fr-FR" sz="1200">
                          <a:solidFill>
                            <a:srgbClr val="000000"/>
                          </a:solidFill>
                          <a:latin typeface="Times New Roman"/>
                          <a:ea typeface="Times New Roman"/>
                          <a:cs typeface="Times New Roman"/>
                        </a:rPr>
                        <a:t>Lithium</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 </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au 5"/>
          <p:cNvGraphicFramePr>
            <a:graphicFrameLocks noGrp="1"/>
          </p:cNvGraphicFramePr>
          <p:nvPr/>
        </p:nvGraphicFramePr>
        <p:xfrm>
          <a:off x="179512" y="6021288"/>
          <a:ext cx="4427983" cy="630936"/>
        </p:xfrm>
        <a:graphic>
          <a:graphicData uri="http://schemas.openxmlformats.org/drawingml/2006/table">
            <a:tbl>
              <a:tblPr/>
              <a:tblGrid>
                <a:gridCol w="1224136"/>
                <a:gridCol w="1728192"/>
                <a:gridCol w="1475655"/>
              </a:tblGrid>
              <a:tr h="141616">
                <a:tc rowSpan="3">
                  <a:txBody>
                    <a:bodyPr/>
                    <a:lstStyle/>
                    <a:p>
                      <a:pPr algn="ctr">
                        <a:lnSpc>
                          <a:spcPct val="115000"/>
                        </a:lnSpc>
                        <a:spcAft>
                          <a:spcPts val="0"/>
                        </a:spcAft>
                      </a:pPr>
                      <a:r>
                        <a:rPr lang="fr-FR" sz="1200" b="1" dirty="0" err="1">
                          <a:solidFill>
                            <a:srgbClr val="000000"/>
                          </a:solidFill>
                          <a:latin typeface="Times New Roman"/>
                          <a:ea typeface="Times New Roman"/>
                          <a:cs typeface="Times New Roman"/>
                        </a:rPr>
                        <a:t>Weight</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Less than  3 kg</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Less than5 kg</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16">
                <a:tc vMerge="1">
                  <a:txBody>
                    <a:bodyPr/>
                    <a:lstStyle/>
                    <a:p>
                      <a:endParaRPr lang="fr-FR"/>
                    </a:p>
                  </a:txBody>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3-4 kg</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a:solidFill>
                            <a:srgbClr val="000000"/>
                          </a:solidFill>
                          <a:latin typeface="Times New Roman"/>
                          <a:ea typeface="Times New Roman"/>
                          <a:cs typeface="Times New Roman"/>
                        </a:rPr>
                        <a:t>5-6 kg</a:t>
                      </a:r>
                      <a:endParaRPr lang="fr-FR" sz="120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16">
                <a:tc vMerge="1">
                  <a:txBody>
                    <a:bodyPr/>
                    <a:lstStyle/>
                    <a:p>
                      <a:endParaRPr lang="fr-FR"/>
                    </a:p>
                  </a:txBody>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More </a:t>
                      </a:r>
                      <a:r>
                        <a:rPr lang="fr-FR" sz="1200" dirty="0" err="1">
                          <a:solidFill>
                            <a:srgbClr val="000000"/>
                          </a:solidFill>
                          <a:latin typeface="Times New Roman"/>
                          <a:ea typeface="Times New Roman"/>
                          <a:cs typeface="Times New Roman"/>
                        </a:rPr>
                        <a:t>than</a:t>
                      </a:r>
                      <a:r>
                        <a:rPr lang="fr-FR" sz="1200" dirty="0">
                          <a:solidFill>
                            <a:srgbClr val="000000"/>
                          </a:solidFill>
                          <a:latin typeface="Times New Roman"/>
                          <a:ea typeface="Times New Roman"/>
                          <a:cs typeface="Times New Roman"/>
                        </a:rPr>
                        <a:t> 4 kg</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200" dirty="0">
                          <a:solidFill>
                            <a:srgbClr val="000000"/>
                          </a:solidFill>
                          <a:latin typeface="Times New Roman"/>
                          <a:ea typeface="Times New Roman"/>
                          <a:cs typeface="Times New Roman"/>
                        </a:rPr>
                        <a:t>More </a:t>
                      </a:r>
                      <a:r>
                        <a:rPr lang="fr-FR" sz="1200" dirty="0" err="1">
                          <a:solidFill>
                            <a:srgbClr val="000000"/>
                          </a:solidFill>
                          <a:latin typeface="Times New Roman"/>
                          <a:ea typeface="Times New Roman"/>
                          <a:cs typeface="Times New Roman"/>
                        </a:rPr>
                        <a:t>than</a:t>
                      </a:r>
                      <a:r>
                        <a:rPr lang="fr-FR" sz="1200" dirty="0">
                          <a:solidFill>
                            <a:srgbClr val="000000"/>
                          </a:solidFill>
                          <a:latin typeface="Times New Roman"/>
                          <a:ea typeface="Times New Roman"/>
                          <a:cs typeface="Times New Roman"/>
                        </a:rPr>
                        <a:t> 6 kg</a:t>
                      </a:r>
                      <a:endParaRPr lang="fr-FR" sz="1200" dirty="0">
                        <a:latin typeface="Calibri"/>
                        <a:ea typeface="Calibri"/>
                        <a:cs typeface="Times New Roman"/>
                      </a:endParaRPr>
                    </a:p>
                  </a:txBody>
                  <a:tcPr marL="18396" marR="183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778098"/>
          </a:xfrm>
        </p:spPr>
        <p:txBody>
          <a:bodyPr>
            <a:normAutofit/>
          </a:bodyPr>
          <a:lstStyle/>
          <a:p>
            <a:r>
              <a:rPr lang="fr-FR" sz="3600" dirty="0" err="1" smtClean="0"/>
              <a:t>Experiment</a:t>
            </a:r>
            <a:endParaRPr lang="fr-FR" sz="3600" dirty="0"/>
          </a:p>
        </p:txBody>
      </p:sp>
      <p:sp>
        <p:nvSpPr>
          <p:cNvPr id="3" name="Espace réservé du contenu 2"/>
          <p:cNvSpPr>
            <a:spLocks noGrp="1"/>
          </p:cNvSpPr>
          <p:nvPr>
            <p:ph idx="1"/>
          </p:nvPr>
        </p:nvSpPr>
        <p:spPr>
          <a:xfrm>
            <a:off x="457200" y="1340768"/>
            <a:ext cx="8229600" cy="5040560"/>
          </a:xfrm>
        </p:spPr>
        <p:txBody>
          <a:bodyPr>
            <a:normAutofit fontScale="70000" lnSpcReduction="20000"/>
          </a:bodyPr>
          <a:lstStyle/>
          <a:p>
            <a:r>
              <a:rPr lang="en-US" dirty="0" smtClean="0"/>
              <a:t>Online survey in May </a:t>
            </a:r>
            <a:r>
              <a:rPr lang="en-US" dirty="0"/>
              <a:t>2014 </a:t>
            </a:r>
            <a:endParaRPr lang="en-US" dirty="0" smtClean="0"/>
          </a:p>
          <a:p>
            <a:r>
              <a:rPr lang="en-US" dirty="0" smtClean="0"/>
              <a:t>Total </a:t>
            </a:r>
            <a:r>
              <a:rPr lang="en-US" dirty="0"/>
              <a:t>323 </a:t>
            </a:r>
            <a:r>
              <a:rPr lang="en-US" dirty="0" smtClean="0"/>
              <a:t>participants (224 </a:t>
            </a:r>
            <a:r>
              <a:rPr lang="en-US" dirty="0"/>
              <a:t>participants for a wired vacuum cleaner and 98 participants for an upright wireless vacuum </a:t>
            </a:r>
            <a:r>
              <a:rPr lang="en-US" dirty="0" smtClean="0"/>
              <a:t>cleaner) </a:t>
            </a:r>
          </a:p>
          <a:p>
            <a:r>
              <a:rPr lang="en-US" dirty="0" smtClean="0"/>
              <a:t>Reward </a:t>
            </a:r>
            <a:r>
              <a:rPr lang="en-US" dirty="0"/>
              <a:t>a </a:t>
            </a:r>
            <a:r>
              <a:rPr lang="en-US" dirty="0" smtClean="0"/>
              <a:t>participation: </a:t>
            </a:r>
            <a:r>
              <a:rPr lang="en-US" dirty="0"/>
              <a:t>a lottery for a "coupon" with 50€ value (1 coupon for 300 participants</a:t>
            </a:r>
            <a:r>
              <a:rPr lang="en-US" dirty="0" smtClean="0"/>
              <a:t>)</a:t>
            </a:r>
          </a:p>
          <a:p>
            <a:endParaRPr lang="fr-FR" dirty="0"/>
          </a:p>
          <a:p>
            <a:r>
              <a:rPr lang="fr-FR" dirty="0" smtClean="0"/>
              <a:t>For </a:t>
            </a:r>
            <a:r>
              <a:rPr lang="fr-FR" dirty="0" err="1" smtClean="0"/>
              <a:t>upright</a:t>
            </a:r>
            <a:r>
              <a:rPr lang="fr-FR" dirty="0" smtClean="0"/>
              <a:t> vacuum </a:t>
            </a:r>
            <a:r>
              <a:rPr lang="fr-FR" dirty="0" err="1" smtClean="0"/>
              <a:t>claner</a:t>
            </a:r>
            <a:r>
              <a:rPr lang="fr-FR" dirty="0" smtClean="0"/>
              <a:t> </a:t>
            </a:r>
            <a:r>
              <a:rPr lang="fr-FR" dirty="0" err="1" smtClean="0"/>
              <a:t>owners</a:t>
            </a:r>
            <a:r>
              <a:rPr lang="fr-FR" dirty="0" smtClean="0"/>
              <a:t> – </a:t>
            </a:r>
            <a:r>
              <a:rPr lang="fr-FR" dirty="0" err="1" smtClean="0"/>
              <a:t>proposed</a:t>
            </a:r>
            <a:r>
              <a:rPr lang="fr-FR" dirty="0" smtClean="0"/>
              <a:t> a questionnaire on </a:t>
            </a:r>
            <a:r>
              <a:rPr lang="fr-FR" dirty="0" err="1" smtClean="0"/>
              <a:t>upright</a:t>
            </a:r>
            <a:r>
              <a:rPr lang="fr-FR" dirty="0" smtClean="0"/>
              <a:t> vacuum </a:t>
            </a:r>
            <a:r>
              <a:rPr lang="fr-FR" dirty="0" err="1" smtClean="0"/>
              <a:t>cleaner</a:t>
            </a:r>
            <a:endParaRPr lang="fr-FR" dirty="0" smtClean="0"/>
          </a:p>
          <a:p>
            <a:r>
              <a:rPr lang="fr-FR" dirty="0" smtClean="0"/>
              <a:t>For </a:t>
            </a:r>
            <a:r>
              <a:rPr lang="fr-FR" dirty="0" err="1" smtClean="0"/>
              <a:t>wired</a:t>
            </a:r>
            <a:r>
              <a:rPr lang="fr-FR" dirty="0" smtClean="0"/>
              <a:t> vacuum </a:t>
            </a:r>
            <a:r>
              <a:rPr lang="fr-FR" dirty="0" err="1" smtClean="0"/>
              <a:t>cleaner</a:t>
            </a:r>
            <a:r>
              <a:rPr lang="fr-FR" dirty="0" smtClean="0"/>
              <a:t> </a:t>
            </a:r>
            <a:r>
              <a:rPr lang="fr-FR" dirty="0" err="1" smtClean="0"/>
              <a:t>owners</a:t>
            </a:r>
            <a:r>
              <a:rPr lang="fr-FR" dirty="0" smtClean="0"/>
              <a:t> – </a:t>
            </a:r>
            <a:r>
              <a:rPr lang="fr-FR" dirty="0" err="1" smtClean="0"/>
              <a:t>proposed</a:t>
            </a:r>
            <a:r>
              <a:rPr lang="fr-FR" dirty="0" smtClean="0"/>
              <a:t> a questionnaire on </a:t>
            </a:r>
            <a:r>
              <a:rPr lang="fr-FR" dirty="0" err="1" smtClean="0"/>
              <a:t>wired</a:t>
            </a:r>
            <a:r>
              <a:rPr lang="fr-FR" dirty="0" smtClean="0"/>
              <a:t> vacuum </a:t>
            </a:r>
            <a:r>
              <a:rPr lang="fr-FR" dirty="0" err="1" smtClean="0"/>
              <a:t>cleaner</a:t>
            </a:r>
            <a:endParaRPr lang="fr-FR" dirty="0" smtClean="0"/>
          </a:p>
          <a:p>
            <a:r>
              <a:rPr lang="fr-FR" dirty="0" smtClean="0"/>
              <a:t>For </a:t>
            </a:r>
            <a:r>
              <a:rPr lang="fr-FR" dirty="0" err="1" smtClean="0"/>
              <a:t>those</a:t>
            </a:r>
            <a:r>
              <a:rPr lang="fr-FR" dirty="0" smtClean="0"/>
              <a:t> </a:t>
            </a:r>
            <a:r>
              <a:rPr lang="fr-FR" dirty="0" err="1" smtClean="0"/>
              <a:t>who</a:t>
            </a:r>
            <a:r>
              <a:rPr lang="fr-FR" dirty="0" smtClean="0"/>
              <a:t> have </a:t>
            </a:r>
            <a:r>
              <a:rPr lang="fr-FR" dirty="0" err="1" smtClean="0"/>
              <a:t>both</a:t>
            </a:r>
            <a:r>
              <a:rPr lang="fr-FR" dirty="0" smtClean="0"/>
              <a:t> or none – a </a:t>
            </a:r>
            <a:r>
              <a:rPr lang="fr-FR" dirty="0" err="1" smtClean="0"/>
              <a:t>choice</a:t>
            </a:r>
            <a:r>
              <a:rPr lang="fr-FR" dirty="0" smtClean="0"/>
              <a:t> </a:t>
            </a:r>
            <a:r>
              <a:rPr lang="fr-FR" dirty="0" err="1" smtClean="0"/>
              <a:t>is</a:t>
            </a:r>
            <a:r>
              <a:rPr lang="fr-FR" dirty="0" smtClean="0"/>
              <a:t> </a:t>
            </a:r>
            <a:r>
              <a:rPr lang="fr-FR" dirty="0" err="1" smtClean="0"/>
              <a:t>proposed</a:t>
            </a:r>
            <a:endParaRPr lang="fr-FR" dirty="0" smtClean="0"/>
          </a:p>
          <a:p>
            <a:r>
              <a:rPr lang="fr-FR" dirty="0" err="1" smtClean="0"/>
              <a:t>At</a:t>
            </a:r>
            <a:r>
              <a:rPr lang="fr-FR" dirty="0" smtClean="0"/>
              <a:t> the end of the first questionnaire a participant </a:t>
            </a:r>
            <a:r>
              <a:rPr lang="fr-FR" dirty="0" err="1" smtClean="0"/>
              <a:t>is</a:t>
            </a:r>
            <a:r>
              <a:rPr lang="fr-FR" dirty="0" smtClean="0"/>
              <a:t> </a:t>
            </a:r>
            <a:r>
              <a:rPr lang="fr-FR" dirty="0" err="1" smtClean="0"/>
              <a:t>proposed</a:t>
            </a:r>
            <a:r>
              <a:rPr lang="fr-FR" dirty="0" smtClean="0"/>
              <a:t> to </a:t>
            </a:r>
            <a:r>
              <a:rPr lang="fr-FR" dirty="0" err="1" smtClean="0"/>
              <a:t>answer</a:t>
            </a:r>
            <a:r>
              <a:rPr lang="fr-FR" dirty="0" smtClean="0"/>
              <a:t> the </a:t>
            </a:r>
            <a:r>
              <a:rPr lang="fr-FR" dirty="0" err="1" smtClean="0"/>
              <a:t>other</a:t>
            </a:r>
            <a:r>
              <a:rPr lang="fr-FR" dirty="0" smtClean="0"/>
              <a:t> one</a:t>
            </a:r>
          </a:p>
          <a:p>
            <a:endParaRPr lang="fr-FR" dirty="0" smtClean="0"/>
          </a:p>
          <a:p>
            <a:r>
              <a:rPr lang="en-US" dirty="0"/>
              <a:t>A</a:t>
            </a:r>
            <a:r>
              <a:rPr lang="en-US" dirty="0" smtClean="0"/>
              <a:t> </a:t>
            </a:r>
            <a:r>
              <a:rPr lang="en-US" dirty="0"/>
              <a:t>socio-demographical questionnaire </a:t>
            </a:r>
            <a:endParaRPr lang="fr-FR"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706090"/>
          </a:xfrm>
        </p:spPr>
        <p:txBody>
          <a:bodyPr>
            <a:normAutofit/>
          </a:bodyPr>
          <a:lstStyle/>
          <a:p>
            <a:r>
              <a:rPr lang="fr-FR" sz="3600" dirty="0" err="1" smtClean="0"/>
              <a:t>After</a:t>
            </a:r>
            <a:r>
              <a:rPr lang="fr-FR" sz="3600" dirty="0" smtClean="0"/>
              <a:t>- </a:t>
            </a:r>
            <a:r>
              <a:rPr lang="fr-FR" sz="3600" dirty="0" err="1" smtClean="0"/>
              <a:t>purchase</a:t>
            </a:r>
            <a:r>
              <a:rPr lang="fr-FR" sz="3600" dirty="0" smtClean="0"/>
              <a:t> services </a:t>
            </a:r>
            <a:r>
              <a:rPr lang="fr-FR" sz="3600" dirty="0" err="1" smtClean="0"/>
              <a:t>attribute</a:t>
            </a:r>
            <a:endParaRPr lang="fr-FR" sz="3600" dirty="0"/>
          </a:p>
        </p:txBody>
      </p:sp>
      <p:sp>
        <p:nvSpPr>
          <p:cNvPr id="3" name="Espace réservé du contenu 2"/>
          <p:cNvSpPr>
            <a:spLocks noGrp="1"/>
          </p:cNvSpPr>
          <p:nvPr>
            <p:ph idx="1"/>
          </p:nvPr>
        </p:nvSpPr>
        <p:spPr>
          <a:xfrm>
            <a:off x="457200" y="1412776"/>
            <a:ext cx="8229600" cy="5040560"/>
          </a:xfrm>
        </p:spPr>
        <p:txBody>
          <a:bodyPr>
            <a:normAutofit fontScale="62500" lnSpcReduction="20000"/>
          </a:bodyPr>
          <a:lstStyle/>
          <a:p>
            <a:r>
              <a:rPr lang="en-US" b="1" u="sng" dirty="0"/>
              <a:t>Option “standard warranty” </a:t>
            </a:r>
            <a:r>
              <a:rPr lang="en-US" dirty="0"/>
              <a:t>is an option that provides a phone and / or online support allowing the customer to get personalized assistance on the functioning of the upright vacuum cleaner, as well as a standard exchange service at home with the manufacturer's warranty</a:t>
            </a:r>
            <a:r>
              <a:rPr lang="en-US" dirty="0" smtClean="0"/>
              <a:t>.</a:t>
            </a:r>
          </a:p>
          <a:p>
            <a:endParaRPr lang="fr-FR" dirty="0"/>
          </a:p>
          <a:p>
            <a:r>
              <a:rPr lang="en-US" b="1" u="sng" dirty="0"/>
              <a:t>Option “usage optimization and connectivity" </a:t>
            </a:r>
            <a:r>
              <a:rPr lang="en-US" dirty="0"/>
              <a:t>is based on a system of sensors that tell you about your "performance" when vacuuming (duration of use, sucked dust levels, the degree of dirt ...). The "connection" function is to control various connected devices at your home from the upright vacuum cleaner (lights, shutters </a:t>
            </a:r>
            <a:r>
              <a:rPr lang="en-US" dirty="0" smtClean="0"/>
              <a:t>...).</a:t>
            </a:r>
          </a:p>
          <a:p>
            <a:endParaRPr lang="fr-FR" dirty="0"/>
          </a:p>
          <a:p>
            <a:r>
              <a:rPr lang="en-US" b="1" u="sng" dirty="0"/>
              <a:t>Option "evolution of the battery/the motor" </a:t>
            </a:r>
            <a:r>
              <a:rPr lang="en-US" dirty="0"/>
              <a:t>is based on upgrades at regular intervals of the engine and the battery of the cleaner. These upgrades are available depending on technological developments. For an upgrade of the upright vacuum cleaner, it will be necessary to replace the old engine and / or battery by its improved version.</a:t>
            </a:r>
            <a:endParaRPr lang="fr-FR" dirty="0"/>
          </a:p>
          <a:p>
            <a:endParaRPr lang="fr-FR"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778098"/>
          </a:xfrm>
        </p:spPr>
        <p:txBody>
          <a:bodyPr>
            <a:normAutofit/>
          </a:bodyPr>
          <a:lstStyle/>
          <a:p>
            <a:r>
              <a:rPr lang="fr-FR" sz="3600" dirty="0" err="1" smtClean="0"/>
              <a:t>Results</a:t>
            </a:r>
            <a:r>
              <a:rPr lang="fr-FR" sz="3600" dirty="0" smtClean="0"/>
              <a:t>. </a:t>
            </a:r>
            <a:r>
              <a:rPr lang="fr-FR" sz="3600" dirty="0" err="1" smtClean="0"/>
              <a:t>Upright</a:t>
            </a:r>
            <a:r>
              <a:rPr lang="fr-FR" sz="3600" dirty="0" smtClean="0"/>
              <a:t> Vacuum </a:t>
            </a:r>
            <a:r>
              <a:rPr lang="fr-FR" sz="3600" dirty="0" err="1" smtClean="0"/>
              <a:t>Cleaner</a:t>
            </a:r>
            <a:endParaRPr lang="fr-FR" sz="3600" dirty="0"/>
          </a:p>
        </p:txBody>
      </p:sp>
      <p:graphicFrame>
        <p:nvGraphicFramePr>
          <p:cNvPr id="5" name="Espace réservé du contenu 4"/>
          <p:cNvGraphicFramePr>
            <a:graphicFrameLocks noGrp="1"/>
          </p:cNvGraphicFramePr>
          <p:nvPr>
            <p:ph idx="1"/>
          </p:nvPr>
        </p:nvGraphicFramePr>
        <p:xfrm>
          <a:off x="179512" y="4077072"/>
          <a:ext cx="4104456" cy="2520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aphique 5"/>
          <p:cNvGraphicFramePr/>
          <p:nvPr/>
        </p:nvGraphicFramePr>
        <p:xfrm>
          <a:off x="4355976" y="3861048"/>
          <a:ext cx="4572000" cy="27454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aphique 6"/>
          <p:cNvGraphicFramePr/>
          <p:nvPr/>
        </p:nvGraphicFramePr>
        <p:xfrm>
          <a:off x="4572000" y="908720"/>
          <a:ext cx="4248472" cy="3033473"/>
        </p:xfrm>
        <a:graphic>
          <a:graphicData uri="http://schemas.openxmlformats.org/drawingml/2006/chart">
            <c:chart xmlns:c="http://schemas.openxmlformats.org/drawingml/2006/chart" xmlns:r="http://schemas.openxmlformats.org/officeDocument/2006/relationships" r:id="rId4"/>
          </a:graphicData>
        </a:graphic>
      </p:graphicFrame>
      <p:cxnSp>
        <p:nvCxnSpPr>
          <p:cNvPr id="9" name="Connecteur droit avec flèche 8"/>
          <p:cNvCxnSpPr/>
          <p:nvPr/>
        </p:nvCxnSpPr>
        <p:spPr>
          <a:xfrm>
            <a:off x="1763688" y="1340768"/>
            <a:ext cx="2627784" cy="15121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V="1">
            <a:off x="5580112" y="1124744"/>
            <a:ext cx="2160240" cy="18722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1043608" y="4149080"/>
            <a:ext cx="2376264" cy="18722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5508104" y="4293096"/>
            <a:ext cx="2592288" cy="165618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Graphique 19"/>
          <p:cNvGraphicFramePr/>
          <p:nvPr/>
        </p:nvGraphicFramePr>
        <p:xfrm>
          <a:off x="251520" y="980728"/>
          <a:ext cx="4320480" cy="2745441"/>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778098"/>
          </a:xfrm>
        </p:spPr>
        <p:txBody>
          <a:bodyPr>
            <a:normAutofit/>
          </a:bodyPr>
          <a:lstStyle/>
          <a:p>
            <a:r>
              <a:rPr lang="fr-FR" sz="3600" dirty="0" err="1" smtClean="0"/>
              <a:t>After</a:t>
            </a:r>
            <a:r>
              <a:rPr lang="fr-FR" sz="3600" dirty="0" smtClean="0"/>
              <a:t>-</a:t>
            </a:r>
            <a:r>
              <a:rPr lang="fr-FR" sz="3600" dirty="0" err="1" smtClean="0"/>
              <a:t>purchase</a:t>
            </a:r>
            <a:r>
              <a:rPr lang="fr-FR" sz="3600" dirty="0" smtClean="0"/>
              <a:t> services</a:t>
            </a:r>
            <a:endParaRPr lang="fr-FR" sz="3600" dirty="0"/>
          </a:p>
        </p:txBody>
      </p:sp>
      <p:graphicFrame>
        <p:nvGraphicFramePr>
          <p:cNvPr id="5" name="Espace réservé du contenu 4"/>
          <p:cNvGraphicFramePr>
            <a:graphicFrameLocks noGrp="1"/>
          </p:cNvGraphicFramePr>
          <p:nvPr>
            <p:ph idx="1"/>
          </p:nvPr>
        </p:nvGraphicFramePr>
        <p:xfrm>
          <a:off x="755576" y="2564904"/>
          <a:ext cx="7931224" cy="3672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au 5"/>
          <p:cNvGraphicFramePr>
            <a:graphicFrameLocks noGrp="1"/>
          </p:cNvGraphicFramePr>
          <p:nvPr/>
        </p:nvGraphicFramePr>
        <p:xfrm>
          <a:off x="899592" y="980728"/>
          <a:ext cx="7704855" cy="1402080"/>
        </p:xfrm>
        <a:graphic>
          <a:graphicData uri="http://schemas.openxmlformats.org/drawingml/2006/table">
            <a:tbl>
              <a:tblPr/>
              <a:tblGrid>
                <a:gridCol w="768359"/>
                <a:gridCol w="1680583"/>
                <a:gridCol w="3062816"/>
                <a:gridCol w="2193097"/>
              </a:tblGrid>
              <a:tr h="547261">
                <a:tc>
                  <a:txBody>
                    <a:bodyPr/>
                    <a:lstStyle/>
                    <a:p>
                      <a:pPr algn="r">
                        <a:lnSpc>
                          <a:spcPct val="115000"/>
                        </a:lnSpc>
                        <a:spcAft>
                          <a:spcPts val="0"/>
                        </a:spcAft>
                      </a:pPr>
                      <a:endParaRPr lang="en-US" sz="1600" dirty="0">
                        <a:solidFill>
                          <a:srgbClr val="000000"/>
                        </a:solidFill>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latin typeface="Times New Roman"/>
                          <a:ea typeface="Times New Roman"/>
                          <a:cs typeface="Times New Roman"/>
                        </a:rPr>
                        <a:t>Standard warranty</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latin typeface="Times New Roman"/>
                          <a:ea typeface="Calibri"/>
                          <a:cs typeface="Times New Roman"/>
                        </a:rPr>
                        <a:t>Usage optimization and connectivity</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latin typeface="Times New Roman"/>
                          <a:ea typeface="Calibri"/>
                          <a:cs typeface="Times New Roman"/>
                        </a:rPr>
                        <a:t>Evolution of the battery/the motor</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630">
                <a:tc>
                  <a:txBody>
                    <a:bodyPr/>
                    <a:lstStyle/>
                    <a:p>
                      <a:pPr algn="r">
                        <a:lnSpc>
                          <a:spcPct val="115000"/>
                        </a:lnSpc>
                        <a:spcAft>
                          <a:spcPts val="0"/>
                        </a:spcAft>
                      </a:pPr>
                      <a:r>
                        <a:rPr lang="en-US" sz="1600">
                          <a:solidFill>
                            <a:srgbClr val="000000"/>
                          </a:solidFill>
                          <a:latin typeface="Times New Roman"/>
                          <a:ea typeface="Times New Roman"/>
                          <a:cs typeface="Times New Roman"/>
                        </a:rPr>
                        <a:t>Mean</a:t>
                      </a:r>
                      <a:endParaRPr lang="fr-FR" sz="16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latin typeface="Times New Roman"/>
                          <a:ea typeface="Times New Roman"/>
                          <a:cs typeface="Times New Roman"/>
                        </a:rPr>
                        <a:t>0,678</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latin typeface="Times New Roman"/>
                          <a:ea typeface="Times New Roman"/>
                          <a:cs typeface="Times New Roman"/>
                        </a:rPr>
                        <a:t>0,31</a:t>
                      </a:r>
                      <a:r>
                        <a:rPr lang="fr-FR" sz="1600">
                          <a:solidFill>
                            <a:srgbClr val="000000"/>
                          </a:solidFill>
                          <a:latin typeface="Times New Roman"/>
                          <a:ea typeface="Times New Roman"/>
                          <a:cs typeface="Times New Roman"/>
                        </a:rPr>
                        <a:t>1</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dirty="0">
                          <a:solidFill>
                            <a:srgbClr val="000000"/>
                          </a:solidFill>
                          <a:latin typeface="Times New Roman"/>
                          <a:ea typeface="Times New Roman"/>
                          <a:cs typeface="Times New Roman"/>
                        </a:rPr>
                        <a:t>0,459</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630">
                <a:tc>
                  <a:txBody>
                    <a:bodyPr/>
                    <a:lstStyle/>
                    <a:p>
                      <a:pPr algn="ctr">
                        <a:lnSpc>
                          <a:spcPct val="115000"/>
                        </a:lnSpc>
                        <a:spcAft>
                          <a:spcPts val="0"/>
                        </a:spcAft>
                      </a:pPr>
                      <a:r>
                        <a:rPr lang="fr-FR" sz="1600">
                          <a:solidFill>
                            <a:srgbClr val="000000"/>
                          </a:solidFill>
                          <a:latin typeface="Times New Roman"/>
                          <a:ea typeface="Times New Roman"/>
                          <a:cs typeface="Times New Roman"/>
                        </a:rPr>
                        <a:t>Women</a:t>
                      </a:r>
                      <a:endParaRPr lang="fr-FR" sz="16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0,694</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0,331</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0,422</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630">
                <a:tc>
                  <a:txBody>
                    <a:bodyPr/>
                    <a:lstStyle/>
                    <a:p>
                      <a:pPr algn="r">
                        <a:lnSpc>
                          <a:spcPct val="115000"/>
                        </a:lnSpc>
                        <a:spcAft>
                          <a:spcPts val="0"/>
                        </a:spcAft>
                      </a:pPr>
                      <a:r>
                        <a:rPr lang="fr-FR" sz="1600">
                          <a:solidFill>
                            <a:srgbClr val="000000"/>
                          </a:solidFill>
                          <a:latin typeface="Times New Roman"/>
                          <a:ea typeface="Times New Roman"/>
                          <a:cs typeface="Times New Roman"/>
                        </a:rPr>
                        <a:t>Men</a:t>
                      </a:r>
                      <a:endParaRPr lang="fr-FR" sz="16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0,647</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dirty="0">
                          <a:solidFill>
                            <a:srgbClr val="000000"/>
                          </a:solidFill>
                          <a:latin typeface="Times New Roman"/>
                          <a:ea typeface="Times New Roman"/>
                          <a:cs typeface="Times New Roman"/>
                        </a:rPr>
                        <a:t>0,259</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dirty="0">
                          <a:solidFill>
                            <a:srgbClr val="000000"/>
                          </a:solidFill>
                          <a:latin typeface="Times New Roman"/>
                          <a:ea typeface="Times New Roman"/>
                          <a:cs typeface="Times New Roman"/>
                        </a:rPr>
                        <a:t>0,552</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1143000"/>
          </a:xfrm>
        </p:spPr>
        <p:txBody>
          <a:bodyPr>
            <a:noAutofit/>
          </a:bodyPr>
          <a:lstStyle/>
          <a:p>
            <a:r>
              <a:rPr lang="fr-FR" sz="3600" dirty="0" err="1" smtClean="0"/>
              <a:t>Weights</a:t>
            </a:r>
            <a:r>
              <a:rPr lang="fr-FR" sz="3600" dirty="0" smtClean="0"/>
              <a:t> distribution. </a:t>
            </a:r>
            <a:r>
              <a:rPr lang="fr-FR" sz="3600" dirty="0" err="1" smtClean="0"/>
              <a:t>Upright</a:t>
            </a:r>
            <a:r>
              <a:rPr lang="fr-FR" sz="3600" dirty="0" smtClean="0"/>
              <a:t> vacuum </a:t>
            </a:r>
            <a:r>
              <a:rPr lang="fr-FR" sz="3600" dirty="0" err="1" smtClean="0"/>
              <a:t>cleaner</a:t>
            </a:r>
            <a:endParaRPr lang="fr-FR" sz="3600" dirty="0"/>
          </a:p>
        </p:txBody>
      </p:sp>
      <p:graphicFrame>
        <p:nvGraphicFramePr>
          <p:cNvPr id="4" name="Graphique 3"/>
          <p:cNvGraphicFramePr/>
          <p:nvPr/>
        </p:nvGraphicFramePr>
        <p:xfrm>
          <a:off x="1403648" y="1412776"/>
          <a:ext cx="6480720" cy="4320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778098"/>
          </a:xfrm>
        </p:spPr>
        <p:txBody>
          <a:bodyPr>
            <a:normAutofit/>
          </a:bodyPr>
          <a:lstStyle/>
          <a:p>
            <a:r>
              <a:rPr lang="fr-FR" sz="3600" dirty="0" err="1" smtClean="0"/>
              <a:t>Results</a:t>
            </a:r>
            <a:r>
              <a:rPr lang="fr-FR" sz="3600" dirty="0" smtClean="0"/>
              <a:t>. </a:t>
            </a:r>
            <a:r>
              <a:rPr lang="fr-FR" sz="3600" dirty="0" err="1" smtClean="0"/>
              <a:t>Wired</a:t>
            </a:r>
            <a:r>
              <a:rPr lang="fr-FR" sz="3600" dirty="0" smtClean="0"/>
              <a:t> vacuum </a:t>
            </a:r>
            <a:r>
              <a:rPr lang="fr-FR" sz="3600" dirty="0" err="1" smtClean="0"/>
              <a:t>cleaner</a:t>
            </a:r>
            <a:endParaRPr lang="fr-FR" sz="3600" dirty="0"/>
          </a:p>
        </p:txBody>
      </p:sp>
      <p:graphicFrame>
        <p:nvGraphicFramePr>
          <p:cNvPr id="6" name="Graphique 5"/>
          <p:cNvGraphicFramePr/>
          <p:nvPr/>
        </p:nvGraphicFramePr>
        <p:xfrm>
          <a:off x="4572000" y="1052736"/>
          <a:ext cx="4283968" cy="27454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Espace réservé du contenu 7"/>
          <p:cNvGraphicFramePr>
            <a:graphicFrameLocks noGrp="1"/>
          </p:cNvGraphicFramePr>
          <p:nvPr>
            <p:ph idx="1"/>
          </p:nvPr>
        </p:nvGraphicFramePr>
        <p:xfrm>
          <a:off x="4716016" y="3933056"/>
          <a:ext cx="3970784" cy="25922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aphique 8"/>
          <p:cNvGraphicFramePr/>
          <p:nvPr/>
        </p:nvGraphicFramePr>
        <p:xfrm>
          <a:off x="251520" y="908720"/>
          <a:ext cx="4104456" cy="29614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Graphique 9"/>
          <p:cNvGraphicFramePr/>
          <p:nvPr/>
        </p:nvGraphicFramePr>
        <p:xfrm>
          <a:off x="251520" y="3861048"/>
          <a:ext cx="4248472" cy="2745441"/>
        </p:xfrm>
        <a:graphic>
          <a:graphicData uri="http://schemas.openxmlformats.org/drawingml/2006/chart">
            <c:chart xmlns:c="http://schemas.openxmlformats.org/drawingml/2006/chart" xmlns:r="http://schemas.openxmlformats.org/officeDocument/2006/relationships" r:id="rId5"/>
          </a:graphicData>
        </a:graphic>
      </p:graphicFrame>
      <p:cxnSp>
        <p:nvCxnSpPr>
          <p:cNvPr id="11" name="Connecteur droit avec flèche 10"/>
          <p:cNvCxnSpPr/>
          <p:nvPr/>
        </p:nvCxnSpPr>
        <p:spPr>
          <a:xfrm>
            <a:off x="6012160" y="1412776"/>
            <a:ext cx="2088232" cy="15121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5868144" y="4437112"/>
            <a:ext cx="2232248" cy="15121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2483768" y="1412776"/>
            <a:ext cx="1368152"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V="1">
            <a:off x="1331640" y="4149080"/>
            <a:ext cx="2088232"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nvPr>
        </p:nvGraphicFramePr>
        <p:xfrm>
          <a:off x="683568" y="1052736"/>
          <a:ext cx="7776863" cy="1402080"/>
        </p:xfrm>
        <a:graphic>
          <a:graphicData uri="http://schemas.openxmlformats.org/drawingml/2006/table">
            <a:tbl>
              <a:tblPr/>
              <a:tblGrid>
                <a:gridCol w="1008729"/>
                <a:gridCol w="2100393"/>
                <a:gridCol w="2484414"/>
                <a:gridCol w="2183327"/>
              </a:tblGrid>
              <a:tr h="489654">
                <a:tc>
                  <a:txBody>
                    <a:bodyPr/>
                    <a:lstStyle/>
                    <a:p>
                      <a:pPr marL="41910" indent="-41910">
                        <a:lnSpc>
                          <a:spcPct val="115000"/>
                        </a:lnSpc>
                        <a:spcAft>
                          <a:spcPts val="0"/>
                        </a:spcAft>
                      </a:pPr>
                      <a:endParaRPr lang="en-US" sz="16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dirty="0">
                          <a:latin typeface="Times New Roman"/>
                          <a:ea typeface="Times New Roman"/>
                          <a:cs typeface="Times New Roman"/>
                        </a:rPr>
                        <a:t>Standard </a:t>
                      </a:r>
                      <a:r>
                        <a:rPr lang="fr-FR" sz="1600" dirty="0" err="1">
                          <a:latin typeface="Times New Roman"/>
                          <a:ea typeface="Times New Roman"/>
                          <a:cs typeface="Times New Roman"/>
                        </a:rPr>
                        <a:t>warranty</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Usage optimization and connectivity</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Evolution of the battery/the motor</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827">
                <a:tc>
                  <a:txBody>
                    <a:bodyPr/>
                    <a:lstStyle/>
                    <a:p>
                      <a:pPr algn="r">
                        <a:lnSpc>
                          <a:spcPct val="115000"/>
                        </a:lnSpc>
                        <a:spcAft>
                          <a:spcPts val="0"/>
                        </a:spcAft>
                      </a:pPr>
                      <a:r>
                        <a:rPr lang="fr-FR" sz="1600">
                          <a:latin typeface="Times New Roman"/>
                          <a:ea typeface="Times New Roman"/>
                          <a:cs typeface="Times New Roman"/>
                        </a:rPr>
                        <a:t>Mean</a:t>
                      </a:r>
                      <a:endParaRPr lang="fr-FR" sz="16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latin typeface="Times New Roman"/>
                          <a:ea typeface="Times New Roman"/>
                          <a:cs typeface="Times New Roman"/>
                        </a:rPr>
                        <a:t>0.57</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latin typeface="Times New Roman"/>
                          <a:ea typeface="Times New Roman"/>
                          <a:cs typeface="Times New Roman"/>
                        </a:rPr>
                        <a:t>0.395</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latin typeface="Times New Roman"/>
                          <a:ea typeface="Times New Roman"/>
                          <a:cs typeface="Times New Roman"/>
                        </a:rPr>
                        <a:t>0.46</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827">
                <a:tc>
                  <a:txBody>
                    <a:bodyPr/>
                    <a:lstStyle/>
                    <a:p>
                      <a:pPr algn="r">
                        <a:lnSpc>
                          <a:spcPct val="115000"/>
                        </a:lnSpc>
                        <a:spcAft>
                          <a:spcPts val="0"/>
                        </a:spcAft>
                      </a:pPr>
                      <a:r>
                        <a:rPr lang="fr-FR" sz="1600">
                          <a:latin typeface="Times New Roman"/>
                          <a:ea typeface="Times New Roman"/>
                          <a:cs typeface="Times New Roman"/>
                        </a:rPr>
                        <a:t>Men</a:t>
                      </a:r>
                      <a:endParaRPr lang="fr-FR" sz="16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latin typeface="Times New Roman"/>
                          <a:ea typeface="Times New Roman"/>
                          <a:cs typeface="Times New Roman"/>
                        </a:rPr>
                        <a:t>0.53</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dirty="0">
                          <a:latin typeface="Times New Roman"/>
                          <a:ea typeface="Times New Roman"/>
                          <a:cs typeface="Times New Roman"/>
                        </a:rPr>
                        <a:t>0.40</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latin typeface="Times New Roman"/>
                          <a:ea typeface="Times New Roman"/>
                          <a:cs typeface="Times New Roman"/>
                        </a:rPr>
                        <a:t>0.56</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827">
                <a:tc>
                  <a:txBody>
                    <a:bodyPr/>
                    <a:lstStyle/>
                    <a:p>
                      <a:pPr algn="r">
                        <a:lnSpc>
                          <a:spcPct val="115000"/>
                        </a:lnSpc>
                        <a:spcAft>
                          <a:spcPts val="0"/>
                        </a:spcAft>
                      </a:pPr>
                      <a:r>
                        <a:rPr lang="fr-FR" sz="1600">
                          <a:latin typeface="Times New Roman"/>
                          <a:ea typeface="Times New Roman"/>
                          <a:cs typeface="Times New Roman"/>
                        </a:rPr>
                        <a:t>Women</a:t>
                      </a:r>
                      <a:endParaRPr lang="fr-FR" sz="16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latin typeface="Times New Roman"/>
                          <a:ea typeface="Times New Roman"/>
                          <a:cs typeface="Times New Roman"/>
                        </a:rPr>
                        <a:t>0.59</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latin typeface="Times New Roman"/>
                          <a:ea typeface="Times New Roman"/>
                          <a:cs typeface="Times New Roman"/>
                        </a:rPr>
                        <a:t>0.39</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dirty="0">
                          <a:latin typeface="Times New Roman"/>
                          <a:ea typeface="Times New Roman"/>
                          <a:cs typeface="Times New Roman"/>
                        </a:rPr>
                        <a:t>0.41</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itre 1"/>
          <p:cNvSpPr>
            <a:spLocks noGrp="1"/>
          </p:cNvSpPr>
          <p:nvPr>
            <p:ph type="title"/>
          </p:nvPr>
        </p:nvSpPr>
        <p:spPr>
          <a:xfrm>
            <a:off x="457200" y="44624"/>
            <a:ext cx="8229600" cy="778098"/>
          </a:xfrm>
        </p:spPr>
        <p:txBody>
          <a:bodyPr>
            <a:normAutofit/>
          </a:bodyPr>
          <a:lstStyle/>
          <a:p>
            <a:r>
              <a:rPr lang="fr-FR" sz="3600" dirty="0" err="1" smtClean="0"/>
              <a:t>After</a:t>
            </a:r>
            <a:r>
              <a:rPr lang="fr-FR" sz="3600" dirty="0" smtClean="0"/>
              <a:t>-</a:t>
            </a:r>
            <a:r>
              <a:rPr lang="fr-FR" sz="3600" dirty="0" err="1" smtClean="0"/>
              <a:t>purchase</a:t>
            </a:r>
            <a:r>
              <a:rPr lang="fr-FR" sz="3600" dirty="0" smtClean="0"/>
              <a:t> services</a:t>
            </a:r>
            <a:endParaRPr lang="fr-FR" sz="3600" dirty="0"/>
          </a:p>
        </p:txBody>
      </p:sp>
      <p:graphicFrame>
        <p:nvGraphicFramePr>
          <p:cNvPr id="8" name="Graphique 7"/>
          <p:cNvGraphicFramePr/>
          <p:nvPr/>
        </p:nvGraphicFramePr>
        <p:xfrm>
          <a:off x="611560" y="2636912"/>
          <a:ext cx="7776864" cy="36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922114"/>
          </a:xfrm>
        </p:spPr>
        <p:txBody>
          <a:bodyPr>
            <a:noAutofit/>
          </a:bodyPr>
          <a:lstStyle/>
          <a:p>
            <a:r>
              <a:rPr lang="fr-FR" sz="3600" dirty="0" err="1" smtClean="0"/>
              <a:t>Weights</a:t>
            </a:r>
            <a:r>
              <a:rPr lang="fr-FR" sz="3600" dirty="0" smtClean="0"/>
              <a:t> distribution. A </a:t>
            </a:r>
            <a:r>
              <a:rPr lang="fr-FR" sz="3600" dirty="0" err="1" smtClean="0"/>
              <a:t>wired</a:t>
            </a:r>
            <a:r>
              <a:rPr lang="fr-FR" sz="3600" dirty="0" smtClean="0"/>
              <a:t> vacuum </a:t>
            </a:r>
            <a:r>
              <a:rPr lang="fr-FR" sz="3600" dirty="0" err="1" smtClean="0"/>
              <a:t>cleaner</a:t>
            </a:r>
            <a:endParaRPr lang="fr-FR" sz="3600" dirty="0"/>
          </a:p>
        </p:txBody>
      </p:sp>
      <p:graphicFrame>
        <p:nvGraphicFramePr>
          <p:cNvPr id="4" name="Graphique 3"/>
          <p:cNvGraphicFramePr/>
          <p:nvPr/>
        </p:nvGraphicFramePr>
        <p:xfrm>
          <a:off x="2195736" y="1484784"/>
          <a:ext cx="4616351" cy="45847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9392"/>
            <a:ext cx="8229600" cy="778098"/>
          </a:xfrm>
        </p:spPr>
        <p:txBody>
          <a:bodyPr>
            <a:normAutofit/>
          </a:bodyPr>
          <a:lstStyle/>
          <a:p>
            <a:r>
              <a:rPr lang="fr-FR" sz="3600" dirty="0" smtClean="0"/>
              <a:t>Vacuum </a:t>
            </a:r>
            <a:r>
              <a:rPr lang="fr-FR" sz="3600" dirty="0" err="1" smtClean="0"/>
              <a:t>cleaners</a:t>
            </a:r>
            <a:r>
              <a:rPr lang="fr-FR" sz="3600" dirty="0" smtClean="0"/>
              <a:t> configurations</a:t>
            </a:r>
            <a:endParaRPr lang="fr-FR" sz="3600" dirty="0"/>
          </a:p>
        </p:txBody>
      </p:sp>
      <p:graphicFrame>
        <p:nvGraphicFramePr>
          <p:cNvPr id="4" name="Espace réservé du contenu 3"/>
          <p:cNvGraphicFramePr>
            <a:graphicFrameLocks noGrp="1"/>
          </p:cNvGraphicFramePr>
          <p:nvPr>
            <p:ph idx="1"/>
          </p:nvPr>
        </p:nvGraphicFramePr>
        <p:xfrm>
          <a:off x="179512" y="620688"/>
          <a:ext cx="4032450" cy="5688633"/>
        </p:xfrm>
        <a:graphic>
          <a:graphicData uri="http://schemas.openxmlformats.org/drawingml/2006/table">
            <a:tbl>
              <a:tblPr/>
              <a:tblGrid>
                <a:gridCol w="806490"/>
                <a:gridCol w="806490"/>
                <a:gridCol w="806490"/>
                <a:gridCol w="806490"/>
                <a:gridCol w="806490"/>
              </a:tblGrid>
              <a:tr h="984270">
                <a:tc>
                  <a:txBody>
                    <a:bodyPr/>
                    <a:lstStyle/>
                    <a:p>
                      <a:pPr algn="ctr" fontAlgn="b"/>
                      <a:r>
                        <a:rPr lang="fr-FR" sz="1400" b="1" i="0" u="none" strike="noStrike" dirty="0" err="1">
                          <a:solidFill>
                            <a:srgbClr val="000000"/>
                          </a:solidFill>
                          <a:latin typeface="Times New Roman"/>
                        </a:rPr>
                        <a:t>Chracteristics</a:t>
                      </a:r>
                      <a:endParaRPr lang="fr-FR" sz="1400" b="1" i="0" u="none" strike="noStrike" dirty="0">
                        <a:solidFill>
                          <a:srgbClr val="000000"/>
                        </a:solidFill>
                        <a:latin typeface="Times New Roman"/>
                      </a:endParaRP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00"/>
                          </a:solidFill>
                          <a:latin typeface="Times New Roman"/>
                        </a:rPr>
                        <a:t>Upright vacuum cleaner #°1</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400" b="1" i="0" u="none" strike="noStrike" dirty="0" err="1">
                          <a:solidFill>
                            <a:srgbClr val="000000"/>
                          </a:solidFill>
                          <a:latin typeface="Times New Roman"/>
                        </a:rPr>
                        <a:t>Upright</a:t>
                      </a:r>
                      <a:r>
                        <a:rPr lang="fr-FR" sz="1400" b="1" i="0" u="none" strike="noStrike" dirty="0">
                          <a:solidFill>
                            <a:srgbClr val="000000"/>
                          </a:solidFill>
                          <a:latin typeface="Times New Roman"/>
                        </a:rPr>
                        <a:t> vacuum </a:t>
                      </a:r>
                      <a:r>
                        <a:rPr lang="fr-FR" sz="1400" b="1" i="0" u="none" strike="noStrike" dirty="0" err="1">
                          <a:solidFill>
                            <a:srgbClr val="000000"/>
                          </a:solidFill>
                          <a:latin typeface="Times New Roman"/>
                        </a:rPr>
                        <a:t>cleaner</a:t>
                      </a:r>
                      <a:r>
                        <a:rPr lang="fr-FR" sz="1400" b="1" i="0" u="none" strike="noStrike" dirty="0">
                          <a:solidFill>
                            <a:srgbClr val="000000"/>
                          </a:solidFill>
                          <a:latin typeface="Times New Roman"/>
                        </a:rPr>
                        <a:t> #°2</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400" b="1" i="0" u="none" strike="noStrike">
                          <a:solidFill>
                            <a:srgbClr val="000000"/>
                          </a:solidFill>
                          <a:latin typeface="Times New Roman"/>
                        </a:rPr>
                        <a:t>Upright vacuum cleaner #°3</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400" b="1" i="0" u="none" strike="noStrike" dirty="0" err="1">
                          <a:solidFill>
                            <a:srgbClr val="000000"/>
                          </a:solidFill>
                          <a:latin typeface="Times New Roman"/>
                        </a:rPr>
                        <a:t>Upright</a:t>
                      </a:r>
                      <a:r>
                        <a:rPr lang="fr-FR" sz="1400" b="1" i="0" u="none" strike="noStrike" dirty="0">
                          <a:solidFill>
                            <a:srgbClr val="000000"/>
                          </a:solidFill>
                          <a:latin typeface="Times New Roman"/>
                        </a:rPr>
                        <a:t> vacuum </a:t>
                      </a:r>
                      <a:r>
                        <a:rPr lang="fr-FR" sz="1400" b="1" i="0" u="none" strike="noStrike" dirty="0" err="1">
                          <a:solidFill>
                            <a:srgbClr val="000000"/>
                          </a:solidFill>
                          <a:latin typeface="Times New Roman"/>
                        </a:rPr>
                        <a:t>cleaner</a:t>
                      </a:r>
                      <a:r>
                        <a:rPr lang="fr-FR" sz="1400" b="1" i="0" u="none" strike="noStrike" dirty="0">
                          <a:solidFill>
                            <a:srgbClr val="000000"/>
                          </a:solidFill>
                          <a:latin typeface="Times New Roman"/>
                        </a:rPr>
                        <a:t> #°4</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609">
                <a:tc>
                  <a:txBody>
                    <a:bodyPr/>
                    <a:lstStyle/>
                    <a:p>
                      <a:pPr algn="l" fontAlgn="b"/>
                      <a:r>
                        <a:rPr lang="fr-FR" sz="1400" b="0" i="0" u="none" strike="noStrike" dirty="0">
                          <a:solidFill>
                            <a:srgbClr val="000000"/>
                          </a:solidFill>
                          <a:latin typeface="Times New Roman"/>
                        </a:rPr>
                        <a:t>Time of recharge :</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6 h</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6 h</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12 h</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6 h</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779">
                <a:tc>
                  <a:txBody>
                    <a:bodyPr/>
                    <a:lstStyle/>
                    <a:p>
                      <a:pPr algn="l" fontAlgn="b"/>
                      <a:r>
                        <a:rPr lang="fr-FR" sz="1400" b="0" i="0" u="none" strike="noStrike">
                          <a:solidFill>
                            <a:srgbClr val="000000"/>
                          </a:solidFill>
                          <a:latin typeface="Times New Roman"/>
                        </a:rPr>
                        <a:t>Weight :</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4,1 kg</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2,8 kg</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4,1 kg</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4,1 kg</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439">
                <a:tc>
                  <a:txBody>
                    <a:bodyPr/>
                    <a:lstStyle/>
                    <a:p>
                      <a:pPr algn="l" fontAlgn="b"/>
                      <a:r>
                        <a:rPr lang="fr-FR" sz="1400" b="0" i="0" u="none" strike="noStrike">
                          <a:solidFill>
                            <a:srgbClr val="000000"/>
                          </a:solidFill>
                          <a:latin typeface="Times New Roman"/>
                        </a:rPr>
                        <a:t>Number of suction modes :</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 mode</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dirty="0">
                          <a:solidFill>
                            <a:srgbClr val="0000FF"/>
                          </a:solidFill>
                          <a:latin typeface="Times New Roman"/>
                        </a:rPr>
                        <a:t>3 modes</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 mode</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 mode</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779">
                <a:tc>
                  <a:txBody>
                    <a:bodyPr/>
                    <a:lstStyle/>
                    <a:p>
                      <a:pPr algn="l" fontAlgn="b"/>
                      <a:r>
                        <a:rPr lang="fr-FR" sz="1400" b="0" i="0" u="none" strike="noStrike">
                          <a:solidFill>
                            <a:srgbClr val="000000"/>
                          </a:solidFill>
                          <a:latin typeface="Times New Roman"/>
                        </a:rPr>
                        <a:t>Power :</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18 Volt</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18 V</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18 V</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12 V</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609">
                <a:tc>
                  <a:txBody>
                    <a:bodyPr/>
                    <a:lstStyle/>
                    <a:p>
                      <a:pPr algn="l" fontAlgn="b"/>
                      <a:r>
                        <a:rPr lang="fr-FR" sz="1400" b="0" i="0" u="none" strike="noStrike" dirty="0" err="1">
                          <a:solidFill>
                            <a:srgbClr val="000000"/>
                          </a:solidFill>
                          <a:latin typeface="Times New Roman"/>
                        </a:rPr>
                        <a:t>Level</a:t>
                      </a:r>
                      <a:r>
                        <a:rPr lang="fr-FR" sz="1400" b="0" i="0" u="none" strike="noStrike" dirty="0">
                          <a:solidFill>
                            <a:srgbClr val="000000"/>
                          </a:solidFill>
                          <a:latin typeface="Times New Roman"/>
                        </a:rPr>
                        <a:t> of noise :</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73 dB</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73 dB</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73 dB</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80 dB</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28100">
                <a:tc>
                  <a:txBody>
                    <a:bodyPr/>
                    <a:lstStyle/>
                    <a:p>
                      <a:pPr algn="l" fontAlgn="b"/>
                      <a:r>
                        <a:rPr lang="fr-FR" sz="1400" b="0" i="0" u="none" strike="noStrike">
                          <a:solidFill>
                            <a:srgbClr val="000000"/>
                          </a:solidFill>
                          <a:latin typeface="Times New Roman"/>
                        </a:rPr>
                        <a:t>After-purchase services :</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Standard warranty </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Standard warranty</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Usage optimisation and connectivity</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FF"/>
                          </a:solidFill>
                          <a:latin typeface="Times New Roman"/>
                        </a:rPr>
                        <a:t>Evolution of the battery/the motor</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609">
                <a:tc>
                  <a:txBody>
                    <a:bodyPr/>
                    <a:lstStyle/>
                    <a:p>
                      <a:pPr algn="l" fontAlgn="b"/>
                      <a:r>
                        <a:rPr lang="fr-FR" sz="1400" b="0" i="0" u="none" strike="noStrike">
                          <a:solidFill>
                            <a:srgbClr val="000000"/>
                          </a:solidFill>
                          <a:latin typeface="Times New Roman"/>
                        </a:rPr>
                        <a:t>Autonomy :</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40 min</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40 min</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13 min</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40 min</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439">
                <a:tc>
                  <a:txBody>
                    <a:bodyPr/>
                    <a:lstStyle/>
                    <a:p>
                      <a:pPr algn="l" fontAlgn="b"/>
                      <a:r>
                        <a:rPr lang="fr-FR" sz="1400" b="0" i="0" u="none" strike="noStrike">
                          <a:solidFill>
                            <a:srgbClr val="000000"/>
                          </a:solidFill>
                          <a:latin typeface="Times New Roman"/>
                        </a:rPr>
                        <a:t>Brand :</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Medium quality brand</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High quality brand</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Medium quality brand</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dirty="0">
                          <a:solidFill>
                            <a:srgbClr val="000000"/>
                          </a:solidFill>
                          <a:latin typeface="Times New Roman"/>
                        </a:rPr>
                        <a:t>Medium </a:t>
                      </a:r>
                      <a:r>
                        <a:rPr lang="fr-FR" sz="1400" b="0" i="0" u="none" strike="noStrike" dirty="0" err="1">
                          <a:solidFill>
                            <a:srgbClr val="000000"/>
                          </a:solidFill>
                          <a:latin typeface="Times New Roman"/>
                        </a:rPr>
                        <a:t>quality</a:t>
                      </a:r>
                      <a:r>
                        <a:rPr lang="fr-FR" sz="1400" b="0" i="0" u="none" strike="noStrike" dirty="0">
                          <a:solidFill>
                            <a:srgbClr val="000000"/>
                          </a:solidFill>
                          <a:latin typeface="Times New Roman"/>
                        </a:rPr>
                        <a:t> brand</a:t>
                      </a:r>
                    </a:p>
                  </a:txBody>
                  <a:tcPr marL="7830" marR="7830" marT="78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au 4"/>
          <p:cNvGraphicFramePr>
            <a:graphicFrameLocks noGrp="1"/>
          </p:cNvGraphicFramePr>
          <p:nvPr/>
        </p:nvGraphicFramePr>
        <p:xfrm>
          <a:off x="4427985" y="548680"/>
          <a:ext cx="4464495" cy="5828149"/>
        </p:xfrm>
        <a:graphic>
          <a:graphicData uri="http://schemas.openxmlformats.org/drawingml/2006/table">
            <a:tbl>
              <a:tblPr/>
              <a:tblGrid>
                <a:gridCol w="892899"/>
                <a:gridCol w="892899"/>
                <a:gridCol w="892899"/>
                <a:gridCol w="892899"/>
                <a:gridCol w="892899"/>
              </a:tblGrid>
              <a:tr h="403158">
                <a:tc>
                  <a:txBody>
                    <a:bodyPr/>
                    <a:lstStyle/>
                    <a:p>
                      <a:pPr algn="ctr" fontAlgn="b"/>
                      <a:r>
                        <a:rPr lang="fr-FR" sz="1400" b="1" i="0" u="none" strike="noStrike" dirty="0" err="1" smtClean="0">
                          <a:solidFill>
                            <a:srgbClr val="000000"/>
                          </a:solidFill>
                          <a:latin typeface="Times New Roman"/>
                        </a:rPr>
                        <a:t>Caracteristics</a:t>
                      </a:r>
                      <a:endParaRPr lang="fr-FR" sz="1400" b="1" i="0" u="none" strike="noStrike" dirty="0">
                        <a:solidFill>
                          <a:srgbClr val="000000"/>
                        </a:solidFill>
                        <a:latin typeface="Times New Roman"/>
                      </a:endParaRP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00"/>
                          </a:solidFill>
                          <a:latin typeface="Times New Roman"/>
                        </a:rPr>
                        <a:t>Vacuum cleaner #° 1</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400" b="1" i="0" u="none" strike="noStrike">
                          <a:solidFill>
                            <a:srgbClr val="000000"/>
                          </a:solidFill>
                          <a:latin typeface="Times New Roman"/>
                        </a:rPr>
                        <a:t>Vacuum cleaner #°2</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400" b="1" i="0" u="none" strike="noStrike">
                          <a:solidFill>
                            <a:srgbClr val="000000"/>
                          </a:solidFill>
                          <a:latin typeface="Times New Roman"/>
                        </a:rPr>
                        <a:t>Vacuum cleaner #°3</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400" b="1" i="0" u="none" strike="noStrike">
                          <a:solidFill>
                            <a:srgbClr val="000000"/>
                          </a:solidFill>
                          <a:latin typeface="Times New Roman"/>
                        </a:rPr>
                        <a:t>Vacuum cleaner #°4</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872">
                <a:tc>
                  <a:txBody>
                    <a:bodyPr/>
                    <a:lstStyle/>
                    <a:p>
                      <a:pPr algn="l" fontAlgn="b"/>
                      <a:r>
                        <a:rPr lang="fr-FR" sz="1400" b="0" i="0" u="none" strike="noStrike">
                          <a:solidFill>
                            <a:srgbClr val="000000"/>
                          </a:solidFill>
                          <a:latin typeface="Times New Roman"/>
                        </a:rPr>
                        <a:t>Dust bag presence :</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yes</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no</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no</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no</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158">
                <a:tc>
                  <a:txBody>
                    <a:bodyPr/>
                    <a:lstStyle/>
                    <a:p>
                      <a:pPr algn="l" fontAlgn="b"/>
                      <a:r>
                        <a:rPr lang="fr-FR" sz="1400" b="0" i="0" u="none" strike="noStrike">
                          <a:solidFill>
                            <a:srgbClr val="000000"/>
                          </a:solidFill>
                          <a:latin typeface="Times New Roman"/>
                        </a:rPr>
                        <a:t>Brand :</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dirty="0">
                          <a:solidFill>
                            <a:srgbClr val="000000"/>
                          </a:solidFill>
                          <a:latin typeface="Times New Roman"/>
                        </a:rPr>
                        <a:t>Medium </a:t>
                      </a:r>
                      <a:r>
                        <a:rPr lang="fr-FR" sz="1400" b="0" i="0" u="none" strike="noStrike" dirty="0" err="1">
                          <a:solidFill>
                            <a:srgbClr val="000000"/>
                          </a:solidFill>
                          <a:latin typeface="Times New Roman"/>
                        </a:rPr>
                        <a:t>quality</a:t>
                      </a:r>
                      <a:r>
                        <a:rPr lang="fr-FR" sz="1400" b="0" i="0" u="none" strike="noStrike" dirty="0">
                          <a:solidFill>
                            <a:srgbClr val="000000"/>
                          </a:solidFill>
                          <a:latin typeface="Times New Roman"/>
                        </a:rPr>
                        <a:t> brand</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High quality brand</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Medium quality brand</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dirty="0">
                          <a:solidFill>
                            <a:srgbClr val="000000"/>
                          </a:solidFill>
                          <a:latin typeface="Times New Roman"/>
                        </a:rPr>
                        <a:t>Medium </a:t>
                      </a:r>
                      <a:r>
                        <a:rPr lang="fr-FR" sz="1400" b="0" i="0" u="none" strike="noStrike" dirty="0" err="1">
                          <a:solidFill>
                            <a:srgbClr val="000000"/>
                          </a:solidFill>
                          <a:latin typeface="Times New Roman"/>
                        </a:rPr>
                        <a:t>quality</a:t>
                      </a:r>
                      <a:r>
                        <a:rPr lang="fr-FR" sz="1400" b="0" i="0" u="none" strike="noStrike" dirty="0">
                          <a:solidFill>
                            <a:srgbClr val="000000"/>
                          </a:solidFill>
                          <a:latin typeface="Times New Roman"/>
                        </a:rPr>
                        <a:t> brand</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158">
                <a:tc>
                  <a:txBody>
                    <a:bodyPr/>
                    <a:lstStyle/>
                    <a:p>
                      <a:pPr algn="l" fontAlgn="b"/>
                      <a:r>
                        <a:rPr lang="fr-FR" sz="1400" b="0" i="0" u="none" strike="noStrike">
                          <a:solidFill>
                            <a:srgbClr val="000000"/>
                          </a:solidFill>
                          <a:latin typeface="Times New Roman"/>
                        </a:rPr>
                        <a:t>Length of power cable :</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8 m</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8 m</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8 m</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dirty="0">
                          <a:solidFill>
                            <a:srgbClr val="0000FF"/>
                          </a:solidFill>
                          <a:latin typeface="Times New Roman"/>
                        </a:rPr>
                        <a:t>4,5 m</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8586">
                <a:tc>
                  <a:txBody>
                    <a:bodyPr/>
                    <a:lstStyle/>
                    <a:p>
                      <a:pPr algn="l" fontAlgn="b"/>
                      <a:r>
                        <a:rPr lang="fr-FR" sz="1400" b="0" i="0" u="none" strike="noStrike">
                          <a:solidFill>
                            <a:srgbClr val="000000"/>
                          </a:solidFill>
                          <a:latin typeface="Times New Roman"/>
                        </a:rPr>
                        <a:t>Power :</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2100 W</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2200 W</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1400 W</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2200 W</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158">
                <a:tc>
                  <a:txBody>
                    <a:bodyPr/>
                    <a:lstStyle/>
                    <a:p>
                      <a:pPr algn="l" fontAlgn="b"/>
                      <a:r>
                        <a:rPr lang="fr-FR" sz="1400" b="0" i="0" u="none" strike="noStrike" dirty="0" err="1">
                          <a:solidFill>
                            <a:srgbClr val="000000"/>
                          </a:solidFill>
                          <a:latin typeface="Times New Roman"/>
                        </a:rPr>
                        <a:t>Energy</a:t>
                      </a:r>
                      <a:r>
                        <a:rPr lang="fr-FR" sz="1400" b="0" i="0" u="none" strike="noStrike" dirty="0">
                          <a:solidFill>
                            <a:srgbClr val="000000"/>
                          </a:solidFill>
                          <a:latin typeface="Times New Roman"/>
                        </a:rPr>
                        <a:t> </a:t>
                      </a:r>
                      <a:r>
                        <a:rPr lang="fr-FR" sz="1400" b="0" i="0" u="none" strike="noStrike" dirty="0" smtClean="0">
                          <a:solidFill>
                            <a:srgbClr val="000000"/>
                          </a:solidFill>
                          <a:latin typeface="Times New Roman"/>
                        </a:rPr>
                        <a:t>cons-n </a:t>
                      </a:r>
                      <a:r>
                        <a:rPr lang="fr-FR" sz="1400" b="0" i="0" u="none" strike="noStrike" dirty="0">
                          <a:solidFill>
                            <a:srgbClr val="000000"/>
                          </a:solidFill>
                          <a:latin typeface="Times New Roman"/>
                        </a:rPr>
                        <a:t>:</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dirty="0">
                          <a:solidFill>
                            <a:srgbClr val="000000"/>
                          </a:solidFill>
                          <a:latin typeface="Times New Roman"/>
                        </a:rPr>
                        <a:t>180 kWh per </a:t>
                      </a:r>
                      <a:r>
                        <a:rPr lang="fr-FR" sz="1400" b="0" i="0" u="none" strike="noStrike" dirty="0" err="1">
                          <a:solidFill>
                            <a:srgbClr val="000000"/>
                          </a:solidFill>
                          <a:latin typeface="Times New Roman"/>
                        </a:rPr>
                        <a:t>year</a:t>
                      </a:r>
                      <a:endParaRPr lang="fr-FR" sz="1400" b="0" i="0" u="none" strike="noStrike" dirty="0">
                        <a:solidFill>
                          <a:srgbClr val="000000"/>
                        </a:solidFill>
                        <a:latin typeface="Times New Roman"/>
                      </a:endParaRP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180 kWh/year</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130 kWh/year</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180 kWh/year</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8586">
                <a:tc>
                  <a:txBody>
                    <a:bodyPr/>
                    <a:lstStyle/>
                    <a:p>
                      <a:pPr algn="l" fontAlgn="b"/>
                      <a:r>
                        <a:rPr lang="fr-FR" sz="1400" b="0" i="0" u="none" strike="noStrike">
                          <a:solidFill>
                            <a:srgbClr val="000000"/>
                          </a:solidFill>
                          <a:latin typeface="Times New Roman"/>
                        </a:rPr>
                        <a:t>Weight :</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4 kg</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6,5 kg</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4 kg</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4 kg</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158">
                <a:tc>
                  <a:txBody>
                    <a:bodyPr/>
                    <a:lstStyle/>
                    <a:p>
                      <a:pPr algn="l" fontAlgn="b"/>
                      <a:r>
                        <a:rPr lang="fr-FR" sz="1400" b="0" i="0" u="none" strike="noStrike">
                          <a:solidFill>
                            <a:srgbClr val="000000"/>
                          </a:solidFill>
                          <a:latin typeface="Times New Roman"/>
                        </a:rPr>
                        <a:t>Number of suction modes :</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 mode</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3 modes</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 mode</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1 mode</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872">
                <a:tc>
                  <a:txBody>
                    <a:bodyPr/>
                    <a:lstStyle/>
                    <a:p>
                      <a:pPr algn="l" fontAlgn="b"/>
                      <a:r>
                        <a:rPr lang="fr-FR" sz="1400" b="0" i="0" u="none" strike="noStrike">
                          <a:solidFill>
                            <a:srgbClr val="000000"/>
                          </a:solidFill>
                          <a:latin typeface="Times New Roman"/>
                        </a:rPr>
                        <a:t>Level of noise :</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74 dB</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74 dB</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82 dB</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74 dB</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158">
                <a:tc>
                  <a:txBody>
                    <a:bodyPr/>
                    <a:lstStyle/>
                    <a:p>
                      <a:pPr algn="l" fontAlgn="b"/>
                      <a:r>
                        <a:rPr lang="en-US" sz="1400" b="0" i="0" u="none" strike="noStrike" dirty="0">
                          <a:solidFill>
                            <a:srgbClr val="000000"/>
                          </a:solidFill>
                          <a:latin typeface="Times New Roman"/>
                        </a:rPr>
                        <a:t>Capacity of the dust tray </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2 L</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2 L</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2 L</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4 L</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7730">
                <a:tc>
                  <a:txBody>
                    <a:bodyPr/>
                    <a:lstStyle/>
                    <a:p>
                      <a:pPr algn="l" fontAlgn="b"/>
                      <a:r>
                        <a:rPr lang="fr-FR" sz="1400" b="0" i="0" u="none" strike="noStrike" dirty="0" err="1">
                          <a:solidFill>
                            <a:srgbClr val="000000"/>
                          </a:solidFill>
                          <a:latin typeface="Times New Roman"/>
                        </a:rPr>
                        <a:t>After</a:t>
                      </a:r>
                      <a:r>
                        <a:rPr lang="fr-FR" sz="1400" b="0" i="0" u="none" strike="noStrike" dirty="0">
                          <a:solidFill>
                            <a:srgbClr val="000000"/>
                          </a:solidFill>
                          <a:latin typeface="Times New Roman"/>
                        </a:rPr>
                        <a:t>-</a:t>
                      </a:r>
                      <a:r>
                        <a:rPr lang="fr-FR" sz="1400" b="0" i="0" u="none" strike="noStrike" dirty="0" err="1">
                          <a:solidFill>
                            <a:srgbClr val="000000"/>
                          </a:solidFill>
                          <a:latin typeface="Times New Roman"/>
                        </a:rPr>
                        <a:t>purchase</a:t>
                      </a:r>
                      <a:r>
                        <a:rPr lang="fr-FR" sz="1400" b="0" i="0" u="none" strike="noStrike" dirty="0">
                          <a:solidFill>
                            <a:srgbClr val="000000"/>
                          </a:solidFill>
                          <a:latin typeface="Times New Roman"/>
                        </a:rPr>
                        <a:t> services :</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Standard warranty</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0" i="0" u="none" strike="noStrike">
                          <a:solidFill>
                            <a:srgbClr val="000000"/>
                          </a:solidFill>
                          <a:latin typeface="Times New Roman"/>
                        </a:rPr>
                        <a:t>Standard warranty</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400" b="1" i="0" u="none" strike="noStrike">
                          <a:solidFill>
                            <a:srgbClr val="0000FF"/>
                          </a:solidFill>
                          <a:latin typeface="Times New Roman"/>
                        </a:rPr>
                        <a:t>Usage optimisation and connectivity</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FF"/>
                          </a:solidFill>
                          <a:latin typeface="Times New Roman"/>
                        </a:rPr>
                        <a:t>Evolution of the battery/the motor</a:t>
                      </a:r>
                    </a:p>
                  </a:txBody>
                  <a:tcPr marL="6130" marR="6130" marT="6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706090"/>
          </a:xfrm>
        </p:spPr>
        <p:txBody>
          <a:bodyPr>
            <a:normAutofit/>
          </a:bodyPr>
          <a:lstStyle/>
          <a:p>
            <a:r>
              <a:rPr lang="fr-FR" sz="3600" dirty="0" smtClean="0"/>
              <a:t>Introduction</a:t>
            </a:r>
            <a:endParaRPr lang="fr-FR" sz="3600" dirty="0"/>
          </a:p>
        </p:txBody>
      </p:sp>
      <p:sp>
        <p:nvSpPr>
          <p:cNvPr id="3" name="Espace réservé du contenu 2"/>
          <p:cNvSpPr>
            <a:spLocks noGrp="1"/>
          </p:cNvSpPr>
          <p:nvPr>
            <p:ph idx="1"/>
          </p:nvPr>
        </p:nvSpPr>
        <p:spPr>
          <a:xfrm>
            <a:off x="457200" y="1052736"/>
            <a:ext cx="8219256" cy="5400600"/>
          </a:xfrm>
        </p:spPr>
        <p:txBody>
          <a:bodyPr>
            <a:normAutofit fontScale="77500" lnSpcReduction="20000"/>
          </a:bodyPr>
          <a:lstStyle/>
          <a:p>
            <a:r>
              <a:rPr lang="en-US" b="1" dirty="0"/>
              <a:t>New product development </a:t>
            </a:r>
            <a:r>
              <a:rPr lang="en-US" dirty="0"/>
              <a:t>originates from new technologies or from new market possibilities (</a:t>
            </a:r>
            <a:r>
              <a:rPr lang="en-US" dirty="0" err="1"/>
              <a:t>Eliashberg</a:t>
            </a:r>
            <a:r>
              <a:rPr lang="en-US" dirty="0"/>
              <a:t> et al., 1995). </a:t>
            </a:r>
            <a:endParaRPr lang="en-US" dirty="0" smtClean="0"/>
          </a:p>
          <a:p>
            <a:endParaRPr lang="en-US" dirty="0" smtClean="0"/>
          </a:p>
          <a:p>
            <a:r>
              <a:rPr lang="en-US" b="1" dirty="0" smtClean="0"/>
              <a:t>Innovation</a:t>
            </a:r>
            <a:r>
              <a:rPr lang="en-US" dirty="0" smtClean="0"/>
              <a:t> </a:t>
            </a:r>
            <a:r>
              <a:rPr lang="en-US" dirty="0"/>
              <a:t>is a means to compete while satisfying consumers’ constantly changing </a:t>
            </a:r>
            <a:r>
              <a:rPr lang="en-US" b="1" dirty="0" smtClean="0"/>
              <a:t>preferences</a:t>
            </a:r>
            <a:r>
              <a:rPr lang="en-US" dirty="0" smtClean="0"/>
              <a:t>.</a:t>
            </a:r>
          </a:p>
          <a:p>
            <a:endParaRPr lang="en-US" dirty="0" smtClean="0"/>
          </a:p>
          <a:p>
            <a:r>
              <a:rPr lang="en-US" dirty="0" smtClean="0"/>
              <a:t> </a:t>
            </a:r>
            <a:r>
              <a:rPr lang="en-US" dirty="0"/>
              <a:t>A new product (including improvements, line extensions and upgrades) may be interpreted as a product, which avoids an obsolescence of the product itself. </a:t>
            </a:r>
            <a:endParaRPr lang="en-US" dirty="0" smtClean="0"/>
          </a:p>
          <a:p>
            <a:endParaRPr lang="en-US" dirty="0" smtClean="0"/>
          </a:p>
          <a:p>
            <a:r>
              <a:rPr lang="en-US" dirty="0" err="1" smtClean="0"/>
              <a:t>Nidumolu</a:t>
            </a:r>
            <a:r>
              <a:rPr lang="en-US" dirty="0"/>
              <a:t>, </a:t>
            </a:r>
            <a:r>
              <a:rPr lang="en-US" dirty="0" err="1"/>
              <a:t>Prahalad</a:t>
            </a:r>
            <a:r>
              <a:rPr lang="en-US" dirty="0"/>
              <a:t> and </a:t>
            </a:r>
            <a:r>
              <a:rPr lang="en-US" dirty="0" err="1"/>
              <a:t>Rangasami</a:t>
            </a:r>
            <a:r>
              <a:rPr lang="en-US" dirty="0"/>
              <a:t> (2009) claim that “[S]mart companies now treat </a:t>
            </a:r>
            <a:r>
              <a:rPr lang="en-US" b="1" dirty="0"/>
              <a:t>sustainability </a:t>
            </a:r>
            <a:r>
              <a:rPr lang="en-US" dirty="0"/>
              <a:t>as innovation’s new frontier.” </a:t>
            </a:r>
            <a:endParaRPr lang="fr-FR" dirty="0"/>
          </a:p>
          <a:p>
            <a:endParaRPr lang="fr-FR"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778098"/>
          </a:xfrm>
        </p:spPr>
        <p:txBody>
          <a:bodyPr>
            <a:normAutofit/>
          </a:bodyPr>
          <a:lstStyle/>
          <a:p>
            <a:r>
              <a:rPr lang="fr-FR" sz="3600" dirty="0" err="1" smtClean="0"/>
              <a:t>Mean</a:t>
            </a:r>
            <a:r>
              <a:rPr lang="fr-FR" sz="3600" dirty="0" smtClean="0"/>
              <a:t> </a:t>
            </a:r>
            <a:r>
              <a:rPr lang="fr-FR" sz="3600" dirty="0" err="1" smtClean="0"/>
              <a:t>bids</a:t>
            </a:r>
            <a:r>
              <a:rPr lang="fr-FR" sz="3600" dirty="0" smtClean="0"/>
              <a:t> for vacuum </a:t>
            </a:r>
            <a:r>
              <a:rPr lang="fr-FR" sz="3600" dirty="0" err="1" smtClean="0"/>
              <a:t>cleaners</a:t>
            </a:r>
            <a:endParaRPr lang="fr-FR" sz="3600" dirty="0"/>
          </a:p>
        </p:txBody>
      </p:sp>
      <p:graphicFrame>
        <p:nvGraphicFramePr>
          <p:cNvPr id="4" name="Espace réservé du contenu 3"/>
          <p:cNvGraphicFramePr>
            <a:graphicFrameLocks noGrp="1"/>
          </p:cNvGraphicFramePr>
          <p:nvPr>
            <p:ph idx="1"/>
          </p:nvPr>
        </p:nvGraphicFramePr>
        <p:xfrm>
          <a:off x="1187624" y="908720"/>
          <a:ext cx="6984776" cy="2553686"/>
        </p:xfrm>
        <a:graphic>
          <a:graphicData uri="http://schemas.openxmlformats.org/drawingml/2006/table">
            <a:tbl>
              <a:tblPr>
                <a:tableStyleId>{D27102A9-8310-4765-A935-A1911B00CA55}</a:tableStyleId>
              </a:tblPr>
              <a:tblGrid>
                <a:gridCol w="3492388"/>
                <a:gridCol w="3492388"/>
              </a:tblGrid>
              <a:tr h="142018">
                <a:tc>
                  <a:txBody>
                    <a:bodyPr/>
                    <a:lstStyle/>
                    <a:p>
                      <a:pPr algn="l" fontAlgn="b"/>
                      <a:r>
                        <a:rPr lang="fr-FR" sz="1600" u="none" strike="noStrike" dirty="0"/>
                        <a:t> </a:t>
                      </a:r>
                      <a:endParaRPr lang="fr-FR" sz="1600" b="0" i="0" u="none" strike="noStrike" dirty="0">
                        <a:solidFill>
                          <a:srgbClr val="000000"/>
                        </a:solidFill>
                        <a:latin typeface="Times New Roman" pitchFamily="18" charset="0"/>
                        <a:cs typeface="Times New Roman" pitchFamily="18" charset="0"/>
                      </a:endParaRPr>
                    </a:p>
                  </a:txBody>
                  <a:tcPr marL="7682" marR="7682" marT="7682" marB="0" anchor="b"/>
                </a:tc>
                <a:tc>
                  <a:txBody>
                    <a:bodyPr/>
                    <a:lstStyle/>
                    <a:p>
                      <a:pPr algn="ctr" fontAlgn="b"/>
                      <a:r>
                        <a:rPr lang="fr-FR" sz="1600" u="none" strike="noStrike" dirty="0" err="1"/>
                        <a:t>Mean</a:t>
                      </a:r>
                      <a:endParaRPr lang="fr-FR" sz="1600" b="0" i="0" u="none" strike="noStrike" dirty="0">
                        <a:solidFill>
                          <a:srgbClr val="000000"/>
                        </a:solidFill>
                        <a:latin typeface="Times New Roman" pitchFamily="18" charset="0"/>
                        <a:cs typeface="Times New Roman" pitchFamily="18" charset="0"/>
                      </a:endParaRPr>
                    </a:p>
                  </a:txBody>
                  <a:tcPr marL="7682" marR="7682" marT="7682" marB="0" anchor="b"/>
                </a:tc>
              </a:tr>
              <a:tr h="315776">
                <a:tc>
                  <a:txBody>
                    <a:bodyPr/>
                    <a:lstStyle/>
                    <a:p>
                      <a:pPr algn="ctr" fontAlgn="b"/>
                      <a:r>
                        <a:rPr lang="en-US" sz="1600" u="none" strike="noStrike"/>
                        <a:t>Bid for an upright vacuum cleaner #1</a:t>
                      </a:r>
                      <a:endParaRPr lang="en-US" sz="1600" b="0" i="0" u="none" strike="noStrike">
                        <a:solidFill>
                          <a:srgbClr val="000000"/>
                        </a:solidFill>
                        <a:latin typeface="Times New Roman" pitchFamily="18" charset="0"/>
                        <a:cs typeface="Times New Roman" pitchFamily="18" charset="0"/>
                      </a:endParaRPr>
                    </a:p>
                  </a:txBody>
                  <a:tcPr marL="7682" marR="7682" marT="7682" marB="0" anchor="b"/>
                </a:tc>
                <a:tc>
                  <a:txBody>
                    <a:bodyPr/>
                    <a:lstStyle/>
                    <a:p>
                      <a:pPr algn="ctr" fontAlgn="b"/>
                      <a:r>
                        <a:rPr lang="fr-FR" sz="1600" u="none" strike="noStrike" dirty="0"/>
                        <a:t>115.47</a:t>
                      </a:r>
                      <a:endParaRPr lang="fr-FR" sz="1600" b="0" i="0" u="none" strike="noStrike" dirty="0">
                        <a:solidFill>
                          <a:srgbClr val="000000"/>
                        </a:solidFill>
                        <a:latin typeface="Times New Roman" pitchFamily="18" charset="0"/>
                        <a:cs typeface="Times New Roman" pitchFamily="18" charset="0"/>
                      </a:endParaRPr>
                    </a:p>
                  </a:txBody>
                  <a:tcPr marL="7682" marR="7682" marT="7682" marB="0" anchor="b"/>
                </a:tc>
              </a:tr>
              <a:tr h="315776">
                <a:tc>
                  <a:txBody>
                    <a:bodyPr/>
                    <a:lstStyle/>
                    <a:p>
                      <a:pPr algn="ctr" fontAlgn="b"/>
                      <a:r>
                        <a:rPr lang="en-US" sz="1600" u="none" strike="noStrike"/>
                        <a:t>Bid for an upright vacuum cleaner #2</a:t>
                      </a:r>
                      <a:endParaRPr lang="en-US" sz="1600" b="0" i="0" u="none" strike="noStrike">
                        <a:solidFill>
                          <a:srgbClr val="000000"/>
                        </a:solidFill>
                        <a:latin typeface="Times New Roman" pitchFamily="18" charset="0"/>
                        <a:cs typeface="Times New Roman" pitchFamily="18" charset="0"/>
                      </a:endParaRPr>
                    </a:p>
                  </a:txBody>
                  <a:tcPr marL="7682" marR="7682" marT="7682" marB="0" anchor="b"/>
                </a:tc>
                <a:tc>
                  <a:txBody>
                    <a:bodyPr/>
                    <a:lstStyle/>
                    <a:p>
                      <a:pPr algn="ctr" fontAlgn="b"/>
                      <a:r>
                        <a:rPr lang="fr-FR" sz="1600" u="none" strike="noStrike" dirty="0"/>
                        <a:t>120.38</a:t>
                      </a:r>
                      <a:endParaRPr lang="fr-FR" sz="1600" b="0" i="0" u="none" strike="noStrike" dirty="0">
                        <a:solidFill>
                          <a:srgbClr val="000000"/>
                        </a:solidFill>
                        <a:latin typeface="Times New Roman" pitchFamily="18" charset="0"/>
                        <a:cs typeface="Times New Roman" pitchFamily="18" charset="0"/>
                      </a:endParaRPr>
                    </a:p>
                  </a:txBody>
                  <a:tcPr marL="7682" marR="7682" marT="7682" marB="0" anchor="b"/>
                </a:tc>
              </a:tr>
              <a:tr h="315776">
                <a:tc>
                  <a:txBody>
                    <a:bodyPr/>
                    <a:lstStyle/>
                    <a:p>
                      <a:pPr algn="ctr" fontAlgn="b"/>
                      <a:r>
                        <a:rPr lang="en-US" sz="1600" u="none" strike="noStrike"/>
                        <a:t>Bid for an upright vacuum cleaner #3</a:t>
                      </a:r>
                      <a:endParaRPr lang="en-US" sz="1600" b="0" i="0" u="none" strike="noStrike">
                        <a:solidFill>
                          <a:srgbClr val="000000"/>
                        </a:solidFill>
                        <a:latin typeface="Times New Roman" pitchFamily="18" charset="0"/>
                        <a:cs typeface="Times New Roman" pitchFamily="18" charset="0"/>
                      </a:endParaRPr>
                    </a:p>
                  </a:txBody>
                  <a:tcPr marL="7682" marR="7682" marT="7682" marB="0" anchor="b"/>
                </a:tc>
                <a:tc>
                  <a:txBody>
                    <a:bodyPr/>
                    <a:lstStyle/>
                    <a:p>
                      <a:pPr algn="ctr" fontAlgn="b"/>
                      <a:r>
                        <a:rPr lang="fr-FR" sz="1600" u="none" strike="noStrike" dirty="0"/>
                        <a:t>113.18</a:t>
                      </a:r>
                      <a:endParaRPr lang="fr-FR" sz="1600" b="0" i="0" u="none" strike="noStrike" dirty="0">
                        <a:solidFill>
                          <a:srgbClr val="000000"/>
                        </a:solidFill>
                        <a:latin typeface="Times New Roman" pitchFamily="18" charset="0"/>
                        <a:cs typeface="Times New Roman" pitchFamily="18" charset="0"/>
                      </a:endParaRPr>
                    </a:p>
                  </a:txBody>
                  <a:tcPr marL="7682" marR="7682" marT="7682" marB="0" anchor="b"/>
                </a:tc>
              </a:tr>
              <a:tr h="315776">
                <a:tc>
                  <a:txBody>
                    <a:bodyPr/>
                    <a:lstStyle/>
                    <a:p>
                      <a:pPr algn="ctr" fontAlgn="b"/>
                      <a:r>
                        <a:rPr lang="en-US" sz="1600" u="none" strike="noStrike" dirty="0"/>
                        <a:t>Bid for an upright vacuum cleaner #4</a:t>
                      </a:r>
                      <a:endParaRPr lang="en-US" sz="1600" b="0" i="0" u="none" strike="noStrike" dirty="0">
                        <a:solidFill>
                          <a:srgbClr val="000000"/>
                        </a:solidFill>
                        <a:latin typeface="Times New Roman" pitchFamily="18" charset="0"/>
                        <a:cs typeface="Times New Roman" pitchFamily="18" charset="0"/>
                      </a:endParaRPr>
                    </a:p>
                  </a:txBody>
                  <a:tcPr marL="7682" marR="7682" marT="7682" marB="0" anchor="b"/>
                </a:tc>
                <a:tc>
                  <a:txBody>
                    <a:bodyPr/>
                    <a:lstStyle/>
                    <a:p>
                      <a:pPr algn="ctr" fontAlgn="b"/>
                      <a:r>
                        <a:rPr lang="fr-FR" sz="1600" u="none" strike="noStrike" dirty="0"/>
                        <a:t>113.17</a:t>
                      </a:r>
                      <a:endParaRPr lang="fr-FR" sz="1600" b="0" i="0" u="none" strike="noStrike" dirty="0">
                        <a:solidFill>
                          <a:srgbClr val="000000"/>
                        </a:solidFill>
                        <a:latin typeface="Times New Roman" pitchFamily="18" charset="0"/>
                        <a:cs typeface="Times New Roman" pitchFamily="18" charset="0"/>
                      </a:endParaRPr>
                    </a:p>
                  </a:txBody>
                  <a:tcPr marL="7682" marR="7682" marT="7682" marB="0" anchor="b"/>
                </a:tc>
              </a:tr>
              <a:tr h="259765">
                <a:tc>
                  <a:txBody>
                    <a:bodyPr/>
                    <a:lstStyle/>
                    <a:p>
                      <a:pPr algn="ctr" fontAlgn="b"/>
                      <a:r>
                        <a:rPr lang="en-US" sz="1600" u="none" strike="noStrike"/>
                        <a:t>Bid for a vacuum cleaner #1</a:t>
                      </a:r>
                      <a:endParaRPr lang="en-US" sz="1600" b="0" i="0" u="none" strike="noStrike">
                        <a:solidFill>
                          <a:srgbClr val="000000"/>
                        </a:solidFill>
                        <a:latin typeface="Times New Roman" pitchFamily="18" charset="0"/>
                        <a:cs typeface="Times New Roman" pitchFamily="18" charset="0"/>
                      </a:endParaRPr>
                    </a:p>
                  </a:txBody>
                  <a:tcPr marL="7682" marR="7682" marT="7682" marB="0" anchor="b"/>
                </a:tc>
                <a:tc>
                  <a:txBody>
                    <a:bodyPr/>
                    <a:lstStyle/>
                    <a:p>
                      <a:pPr algn="ctr" fontAlgn="b"/>
                      <a:r>
                        <a:rPr lang="fr-FR" sz="1600" u="none" strike="noStrike" dirty="0"/>
                        <a:t>142.56</a:t>
                      </a:r>
                      <a:endParaRPr lang="fr-FR" sz="1600" b="0" i="0" u="none" strike="noStrike" dirty="0">
                        <a:solidFill>
                          <a:srgbClr val="000000"/>
                        </a:solidFill>
                        <a:latin typeface="Times New Roman" pitchFamily="18" charset="0"/>
                        <a:cs typeface="Times New Roman" pitchFamily="18" charset="0"/>
                      </a:endParaRPr>
                    </a:p>
                  </a:txBody>
                  <a:tcPr marL="7682" marR="7682" marT="7682" marB="0" anchor="b"/>
                </a:tc>
              </a:tr>
              <a:tr h="259765">
                <a:tc>
                  <a:txBody>
                    <a:bodyPr/>
                    <a:lstStyle/>
                    <a:p>
                      <a:pPr algn="ctr" fontAlgn="b"/>
                      <a:r>
                        <a:rPr lang="en-US" sz="1600" u="none" strike="noStrike"/>
                        <a:t>Bid for a vacuum cleaner #2</a:t>
                      </a:r>
                      <a:endParaRPr lang="en-US" sz="1600" b="0" i="0" u="none" strike="noStrike">
                        <a:solidFill>
                          <a:srgbClr val="000000"/>
                        </a:solidFill>
                        <a:latin typeface="Times New Roman" pitchFamily="18" charset="0"/>
                        <a:cs typeface="Times New Roman" pitchFamily="18" charset="0"/>
                      </a:endParaRPr>
                    </a:p>
                  </a:txBody>
                  <a:tcPr marL="7682" marR="7682" marT="7682" marB="0" anchor="b"/>
                </a:tc>
                <a:tc>
                  <a:txBody>
                    <a:bodyPr/>
                    <a:lstStyle/>
                    <a:p>
                      <a:pPr algn="ctr" fontAlgn="b"/>
                      <a:r>
                        <a:rPr lang="fr-FR" sz="1600" u="none" strike="noStrike" dirty="0"/>
                        <a:t>141.13</a:t>
                      </a:r>
                      <a:endParaRPr lang="fr-FR" sz="1600" b="0" i="0" u="none" strike="noStrike" dirty="0">
                        <a:solidFill>
                          <a:srgbClr val="000000"/>
                        </a:solidFill>
                        <a:latin typeface="Times New Roman" pitchFamily="18" charset="0"/>
                        <a:cs typeface="Times New Roman" pitchFamily="18" charset="0"/>
                      </a:endParaRPr>
                    </a:p>
                  </a:txBody>
                  <a:tcPr marL="7682" marR="7682" marT="7682" marB="0" anchor="b"/>
                </a:tc>
              </a:tr>
              <a:tr h="259765">
                <a:tc>
                  <a:txBody>
                    <a:bodyPr/>
                    <a:lstStyle/>
                    <a:p>
                      <a:pPr algn="ctr" fontAlgn="b"/>
                      <a:r>
                        <a:rPr lang="en-US" sz="1600" u="none" strike="noStrike"/>
                        <a:t>Bid for a vacuum cleaner #3</a:t>
                      </a:r>
                      <a:endParaRPr lang="en-US" sz="1600" b="0" i="0" u="none" strike="noStrike">
                        <a:solidFill>
                          <a:srgbClr val="000000"/>
                        </a:solidFill>
                        <a:latin typeface="Times New Roman" pitchFamily="18" charset="0"/>
                        <a:cs typeface="Times New Roman" pitchFamily="18" charset="0"/>
                      </a:endParaRPr>
                    </a:p>
                  </a:txBody>
                  <a:tcPr marL="7682" marR="7682" marT="7682" marB="0" anchor="b"/>
                </a:tc>
                <a:tc>
                  <a:txBody>
                    <a:bodyPr/>
                    <a:lstStyle/>
                    <a:p>
                      <a:pPr algn="ctr" fontAlgn="b"/>
                      <a:r>
                        <a:rPr lang="fr-FR" sz="1600" u="none" strike="noStrike" dirty="0"/>
                        <a:t>136.99</a:t>
                      </a:r>
                      <a:endParaRPr lang="fr-FR" sz="1600" b="0" i="0" u="none" strike="noStrike" dirty="0">
                        <a:solidFill>
                          <a:srgbClr val="000000"/>
                        </a:solidFill>
                        <a:latin typeface="Times New Roman" pitchFamily="18" charset="0"/>
                        <a:cs typeface="Times New Roman" pitchFamily="18" charset="0"/>
                      </a:endParaRPr>
                    </a:p>
                  </a:txBody>
                  <a:tcPr marL="7682" marR="7682" marT="7682" marB="0" anchor="b"/>
                </a:tc>
              </a:tr>
              <a:tr h="259765">
                <a:tc>
                  <a:txBody>
                    <a:bodyPr/>
                    <a:lstStyle/>
                    <a:p>
                      <a:pPr algn="ctr" fontAlgn="b"/>
                      <a:r>
                        <a:rPr lang="en-US" sz="1600" u="none" strike="noStrike"/>
                        <a:t>Bid for a vacuum cleaner #4</a:t>
                      </a:r>
                      <a:endParaRPr lang="en-US" sz="1600" b="0" i="0" u="none" strike="noStrike">
                        <a:solidFill>
                          <a:srgbClr val="000000"/>
                        </a:solidFill>
                        <a:latin typeface="Times New Roman" pitchFamily="18" charset="0"/>
                        <a:cs typeface="Times New Roman" pitchFamily="18" charset="0"/>
                      </a:endParaRPr>
                    </a:p>
                  </a:txBody>
                  <a:tcPr marL="7682" marR="7682" marT="7682" marB="0" anchor="b"/>
                </a:tc>
                <a:tc>
                  <a:txBody>
                    <a:bodyPr/>
                    <a:lstStyle/>
                    <a:p>
                      <a:pPr algn="ctr" fontAlgn="b"/>
                      <a:r>
                        <a:rPr lang="fr-FR" sz="1600" u="none" strike="noStrike" dirty="0"/>
                        <a:t>139.19</a:t>
                      </a:r>
                      <a:endParaRPr lang="fr-FR" sz="1600" b="0" i="0" u="none" strike="noStrike" dirty="0">
                        <a:solidFill>
                          <a:srgbClr val="000000"/>
                        </a:solidFill>
                        <a:latin typeface="Times New Roman" pitchFamily="18" charset="0"/>
                        <a:cs typeface="Times New Roman" pitchFamily="18" charset="0"/>
                      </a:endParaRPr>
                    </a:p>
                  </a:txBody>
                  <a:tcPr marL="7682" marR="7682" marT="7682" marB="0" anchor="b"/>
                </a:tc>
              </a:tr>
            </a:tbl>
          </a:graphicData>
        </a:graphic>
      </p:graphicFrame>
      <p:graphicFrame>
        <p:nvGraphicFramePr>
          <p:cNvPr id="5" name="Espace réservé du contenu 3"/>
          <p:cNvGraphicFramePr>
            <a:graphicFrameLocks/>
          </p:cNvGraphicFramePr>
          <p:nvPr/>
        </p:nvGraphicFramePr>
        <p:xfrm>
          <a:off x="899589" y="4482435"/>
          <a:ext cx="7416829" cy="1327784"/>
        </p:xfrm>
        <a:graphic>
          <a:graphicData uri="http://schemas.openxmlformats.org/drawingml/2006/table">
            <a:tbl>
              <a:tblPr/>
              <a:tblGrid>
                <a:gridCol w="1059547"/>
                <a:gridCol w="1059547"/>
                <a:gridCol w="1059547"/>
                <a:gridCol w="1059547"/>
                <a:gridCol w="1059547"/>
                <a:gridCol w="1059547"/>
                <a:gridCol w="1059547"/>
              </a:tblGrid>
              <a:tr h="190500">
                <a:tc>
                  <a:txBody>
                    <a:bodyPr/>
                    <a:lstStyle/>
                    <a:p>
                      <a:pPr algn="l" fontAlgn="b"/>
                      <a:r>
                        <a:rPr lang="fr-FR" sz="1400" b="0" i="0" u="none" strike="noStrike" dirty="0">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UVC2vsUVC1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UVC3vsUVC1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UVC4vsUVC1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UVC3vsUVC2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UVC4vsUVC3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UVC4vsUVC2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fr-FR" sz="1400" b="0" i="0" u="none" strike="noStrike">
                          <a:solidFill>
                            <a:srgbClr val="000000"/>
                          </a:solidFill>
                          <a:latin typeface="Times New Roman" pitchFamily="18" charset="0"/>
                          <a:cs typeface="Times New Roman" pitchFamily="18" charset="0"/>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a:solidFill>
                            <a:srgbClr val="000000"/>
                          </a:solidFill>
                          <a:latin typeface="Times New Roman" pitchFamily="18" charset="0"/>
                          <a:cs typeface="Times New Roman" pitchFamily="18" charset="0"/>
                        </a:rPr>
                        <a:t>4,60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a:solidFill>
                            <a:srgbClr val="000000"/>
                          </a:solidFill>
                          <a:latin typeface="Times New Roman" pitchFamily="18" charset="0"/>
                          <a:cs typeface="Times New Roman" pitchFamily="18" charset="0"/>
                        </a:rPr>
                        <a:t>-2,83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a:solidFill>
                            <a:srgbClr val="000000"/>
                          </a:solidFill>
                          <a:latin typeface="Times New Roman" pitchFamily="18" charset="0"/>
                          <a:cs typeface="Times New Roman" pitchFamily="18" charset="0"/>
                        </a:rPr>
                        <a:t>-2,39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a:solidFill>
                            <a:srgbClr val="000000"/>
                          </a:solidFill>
                          <a:latin typeface="Times New Roman" pitchFamily="18" charset="0"/>
                          <a:cs typeface="Times New Roman" pitchFamily="18" charset="0"/>
                        </a:rPr>
                        <a:t>-7,43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a:solidFill>
                            <a:srgbClr val="000000"/>
                          </a:solidFill>
                          <a:latin typeface="Times New Roman" pitchFamily="18" charset="0"/>
                          <a:cs typeface="Times New Roman" pitchFamily="18" charset="0"/>
                        </a:rPr>
                        <a:t>0,44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a:solidFill>
                            <a:srgbClr val="000000"/>
                          </a:solidFill>
                          <a:latin typeface="Times New Roman" pitchFamily="18" charset="0"/>
                          <a:cs typeface="Times New Roman" pitchFamily="18" charset="0"/>
                        </a:rPr>
                        <a:t>-6,99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fr-FR" sz="1400" b="0" i="0" u="none" strike="noStrike">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4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400" b="0" i="0" u="none" strike="noStrike">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400" b="0" i="0" u="none" strike="noStrike">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400" b="0" i="0" u="none" strike="noStrike">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400" b="0" i="0" u="none" strike="noStrike">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400" b="0" i="0" u="none" strike="noStrike">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fr-FR" sz="1400" b="0" i="0" u="none" strike="noStrike">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VC2vsVC1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VC3vsVC1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VC4vsVC1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VC3vsVC2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VC4vsVC3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latin typeface="Times New Roman" pitchFamily="18" charset="0"/>
                          <a:cs typeface="Times New Roman" pitchFamily="18" charset="0"/>
                        </a:rPr>
                        <a:t>VC4vsVC2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fr-FR" sz="1400" b="0" i="0" u="none" strike="noStrike">
                          <a:solidFill>
                            <a:srgbClr val="000000"/>
                          </a:solidFill>
                          <a:latin typeface="Times New Roman" pitchFamily="18" charset="0"/>
                          <a:cs typeface="Times New Roman" pitchFamily="18" charset="0"/>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a:solidFill>
                            <a:srgbClr val="000000"/>
                          </a:solidFill>
                          <a:latin typeface="Times New Roman" pitchFamily="18" charset="0"/>
                          <a:cs typeface="Times New Roman" pitchFamily="18" charset="0"/>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dirty="0">
                          <a:solidFill>
                            <a:srgbClr val="000000"/>
                          </a:solidFill>
                          <a:latin typeface="Times New Roman" pitchFamily="18" charset="0"/>
                          <a:cs typeface="Times New Roman" pitchFamily="18" charset="0"/>
                        </a:rPr>
                        <a:t>-2,68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a:solidFill>
                            <a:srgbClr val="000000"/>
                          </a:solidFill>
                          <a:latin typeface="Times New Roman" pitchFamily="18" charset="0"/>
                          <a:cs typeface="Times New Roman" pitchFamily="18" charset="0"/>
                        </a:rPr>
                        <a:t>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a:solidFill>
                            <a:srgbClr val="000000"/>
                          </a:solidFill>
                          <a:latin typeface="Times New Roman" pitchFamily="18" charset="0"/>
                          <a:cs typeface="Times New Roman" pitchFamily="18" charset="0"/>
                        </a:rPr>
                        <a:t>-2,85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a:solidFill>
                            <a:srgbClr val="000000"/>
                          </a:solidFill>
                          <a:latin typeface="Times New Roman" pitchFamily="18" charset="0"/>
                          <a:cs typeface="Times New Roman" pitchFamily="18" charset="0"/>
                        </a:rPr>
                        <a:t>2,95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400" b="0" i="0" u="none" strike="noStrike" dirty="0">
                          <a:solidFill>
                            <a:srgbClr val="000000"/>
                          </a:solidFill>
                          <a:latin typeface="Times New Roman" pitchFamily="18" charset="0"/>
                          <a:cs typeface="Times New Roman" pitchFamily="18" charset="0"/>
                        </a:rPr>
                        <a:t>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4139952" y="3717032"/>
            <a:ext cx="1058303" cy="646331"/>
          </a:xfrm>
          <a:prstGeom prst="rect">
            <a:avLst/>
          </a:prstGeom>
        </p:spPr>
        <p:txBody>
          <a:bodyPr wrap="none">
            <a:spAutoFit/>
          </a:bodyPr>
          <a:lstStyle/>
          <a:p>
            <a:r>
              <a:rPr lang="fr-FR" sz="3600" dirty="0" smtClean="0">
                <a:latin typeface="+mj-lt"/>
                <a:cs typeface="Times New Roman" pitchFamily="18" charset="0"/>
              </a:rPr>
              <a:t>WTP</a:t>
            </a:r>
            <a:endParaRPr lang="fr-FR" sz="3600" dirty="0">
              <a:latin typeface="+mj-lt"/>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60648"/>
            <a:ext cx="8686800" cy="720080"/>
          </a:xfrm>
        </p:spPr>
        <p:txBody>
          <a:bodyPr>
            <a:noAutofit/>
          </a:bodyPr>
          <a:lstStyle/>
          <a:p>
            <a:r>
              <a:rPr lang="en-US" sz="3600" dirty="0" smtClean="0"/>
              <a:t>Marginal WTP values for selected attributes</a:t>
            </a:r>
            <a:r>
              <a:rPr lang="fr-FR" sz="3600" dirty="0" smtClean="0"/>
              <a:t>. </a:t>
            </a:r>
            <a:r>
              <a:rPr lang="fr-FR" sz="3600" dirty="0" err="1" smtClean="0"/>
              <a:t>Upright</a:t>
            </a:r>
            <a:r>
              <a:rPr lang="fr-FR" sz="3600" dirty="0" smtClean="0"/>
              <a:t> vacuum </a:t>
            </a:r>
            <a:r>
              <a:rPr lang="fr-FR" sz="3600" dirty="0" err="1" smtClean="0"/>
              <a:t>cleaner</a:t>
            </a:r>
            <a:endParaRPr lang="fr-FR" sz="3600" dirty="0"/>
          </a:p>
        </p:txBody>
      </p:sp>
      <p:graphicFrame>
        <p:nvGraphicFramePr>
          <p:cNvPr id="5" name="Espace réservé du contenu 4"/>
          <p:cNvGraphicFramePr>
            <a:graphicFrameLocks noGrp="1"/>
          </p:cNvGraphicFramePr>
          <p:nvPr>
            <p:ph idx="1"/>
          </p:nvPr>
        </p:nvGraphicFramePr>
        <p:xfrm>
          <a:off x="179512" y="1412776"/>
          <a:ext cx="8712968" cy="4206239"/>
        </p:xfrm>
        <a:graphic>
          <a:graphicData uri="http://schemas.openxmlformats.org/drawingml/2006/table">
            <a:tbl>
              <a:tblPr/>
              <a:tblGrid>
                <a:gridCol w="1136474"/>
                <a:gridCol w="1818358"/>
                <a:gridCol w="5000486"/>
                <a:gridCol w="757650"/>
              </a:tblGrid>
              <a:tr h="432047">
                <a:tc rowSpan="11">
                  <a:txBody>
                    <a:bodyPr/>
                    <a:lstStyle/>
                    <a:p>
                      <a:pPr algn="ctr">
                        <a:lnSpc>
                          <a:spcPct val="115000"/>
                        </a:lnSpc>
                        <a:spcAft>
                          <a:spcPts val="0"/>
                        </a:spcAft>
                      </a:pPr>
                      <a:r>
                        <a:rPr lang="fr-FR" sz="1600" dirty="0" err="1">
                          <a:solidFill>
                            <a:srgbClr val="000000"/>
                          </a:solidFill>
                          <a:latin typeface="Times New Roman"/>
                          <a:ea typeface="Times New Roman"/>
                          <a:cs typeface="Times New Roman"/>
                        </a:rPr>
                        <a:t>Upright</a:t>
                      </a:r>
                      <a:r>
                        <a:rPr lang="fr-FR" sz="1600" dirty="0">
                          <a:solidFill>
                            <a:srgbClr val="000000"/>
                          </a:solidFill>
                          <a:latin typeface="Times New Roman"/>
                          <a:ea typeface="Times New Roman"/>
                          <a:cs typeface="Times New Roman"/>
                        </a:rPr>
                        <a:t> vacuum </a:t>
                      </a:r>
                      <a:r>
                        <a:rPr lang="fr-FR" sz="1600" dirty="0" err="1">
                          <a:solidFill>
                            <a:srgbClr val="000000"/>
                          </a:solidFill>
                          <a:latin typeface="Times New Roman"/>
                          <a:ea typeface="Times New Roman"/>
                          <a:cs typeface="Times New Roman"/>
                        </a:rPr>
                        <a:t>cleaner</a:t>
                      </a:r>
                      <a:endParaRPr lang="fr-FR" sz="1600" dirty="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err="1">
                          <a:solidFill>
                            <a:srgbClr val="000000"/>
                          </a:solidFill>
                          <a:latin typeface="Times New Roman"/>
                          <a:ea typeface="Times New Roman"/>
                          <a:cs typeface="Times New Roman"/>
                        </a:rPr>
                        <a:t>Attribute</a:t>
                      </a:r>
                      <a:r>
                        <a:rPr lang="fr-FR" sz="1600" b="1" dirty="0">
                          <a:solidFill>
                            <a:srgbClr val="000000"/>
                          </a:solidFill>
                          <a:latin typeface="Times New Roman"/>
                          <a:ea typeface="Times New Roman"/>
                          <a:cs typeface="Times New Roman"/>
                        </a:rPr>
                        <a:t> of </a:t>
                      </a:r>
                      <a:r>
                        <a:rPr lang="fr-FR" sz="1600" b="1" dirty="0" err="1">
                          <a:solidFill>
                            <a:srgbClr val="000000"/>
                          </a:solidFill>
                          <a:latin typeface="Times New Roman"/>
                          <a:ea typeface="Times New Roman"/>
                          <a:cs typeface="Times New Roman"/>
                        </a:rPr>
                        <a:t>comparison</a:t>
                      </a:r>
                      <a:endParaRPr lang="fr-FR" sz="1600" dirty="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4450" algn="ctr">
                        <a:lnSpc>
                          <a:spcPct val="115000"/>
                        </a:lnSpc>
                        <a:spcAft>
                          <a:spcPts val="0"/>
                        </a:spcAft>
                      </a:pPr>
                      <a:r>
                        <a:rPr lang="fr-FR" sz="1600" b="1" dirty="0" err="1">
                          <a:solidFill>
                            <a:srgbClr val="000000"/>
                          </a:solidFill>
                          <a:latin typeface="Times New Roman"/>
                          <a:ea typeface="Times New Roman"/>
                          <a:cs typeface="Times New Roman"/>
                        </a:rPr>
                        <a:t>Levels</a:t>
                      </a:r>
                      <a:r>
                        <a:rPr lang="fr-FR" sz="1600" b="1" dirty="0">
                          <a:solidFill>
                            <a:srgbClr val="000000"/>
                          </a:solidFill>
                          <a:latin typeface="Times New Roman"/>
                          <a:ea typeface="Times New Roman"/>
                          <a:cs typeface="Times New Roman"/>
                        </a:rPr>
                        <a:t> of </a:t>
                      </a:r>
                      <a:r>
                        <a:rPr lang="fr-FR" sz="1600" b="1" dirty="0" err="1">
                          <a:solidFill>
                            <a:srgbClr val="000000"/>
                          </a:solidFill>
                          <a:latin typeface="Times New Roman"/>
                          <a:ea typeface="Times New Roman"/>
                          <a:cs typeface="Times New Roman"/>
                        </a:rPr>
                        <a:t>comparison</a:t>
                      </a:r>
                      <a:endParaRPr lang="fr-FR" sz="1600" dirty="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err="1">
                          <a:solidFill>
                            <a:srgbClr val="000000"/>
                          </a:solidFill>
                          <a:latin typeface="Times New Roman"/>
                          <a:ea typeface="Times New Roman"/>
                          <a:cs typeface="Times New Roman"/>
                        </a:rPr>
                        <a:t>Mean</a:t>
                      </a:r>
                      <a:r>
                        <a:rPr lang="fr-FR" sz="1600" b="1" dirty="0">
                          <a:solidFill>
                            <a:srgbClr val="000000"/>
                          </a:solidFill>
                          <a:latin typeface="Times New Roman"/>
                          <a:ea typeface="Times New Roman"/>
                          <a:cs typeface="Times New Roman"/>
                        </a:rPr>
                        <a:t> Marginal WTP </a:t>
                      </a:r>
                      <a:endParaRPr lang="fr-FR" sz="1600" dirty="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Weight</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dirty="0">
                          <a:solidFill>
                            <a:srgbClr val="000000"/>
                          </a:solidFill>
                          <a:latin typeface="Times New Roman"/>
                          <a:ea typeface="Times New Roman"/>
                          <a:cs typeface="Times New Roman"/>
                        </a:rPr>
                        <a:t>2.8kg vs 4.1kg</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b="1" i="1">
                          <a:solidFill>
                            <a:srgbClr val="000000"/>
                          </a:solidFill>
                          <a:latin typeface="Times New Roman"/>
                          <a:ea typeface="Times New Roman"/>
                          <a:cs typeface="Times New Roman"/>
                        </a:rPr>
                        <a:t>2,100</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Time of rechagre</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12h vs 6h</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-0,760</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Number of suction modes</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3 modes vs 1 mode</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b="1" i="1">
                          <a:solidFill>
                            <a:srgbClr val="000000"/>
                          </a:solidFill>
                          <a:latin typeface="Times New Roman"/>
                          <a:ea typeface="Times New Roman"/>
                          <a:cs typeface="Times New Roman"/>
                        </a:rPr>
                        <a:t>2,040</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Power</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12V vs 18V</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-0,884</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Level of noise</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80dB vs 73dB</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-1,213</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vMerge="1">
                  <a:txBody>
                    <a:bodyPr/>
                    <a:lstStyle/>
                    <a:p>
                      <a:endParaRPr lang="fr-FR"/>
                    </a:p>
                  </a:txBody>
                  <a:tcPr/>
                </a:tc>
                <a:tc rowSpan="3">
                  <a:txBody>
                    <a:bodyPr/>
                    <a:lstStyle/>
                    <a:p>
                      <a:pPr algn="l">
                        <a:lnSpc>
                          <a:spcPct val="115000"/>
                        </a:lnSpc>
                        <a:spcAft>
                          <a:spcPts val="0"/>
                        </a:spcAft>
                      </a:pPr>
                      <a:r>
                        <a:rPr lang="fr-FR" sz="1600" dirty="0" err="1">
                          <a:solidFill>
                            <a:srgbClr val="000000"/>
                          </a:solidFill>
                          <a:latin typeface="Times New Roman"/>
                          <a:ea typeface="Times New Roman"/>
                          <a:cs typeface="Times New Roman"/>
                        </a:rPr>
                        <a:t>After</a:t>
                      </a:r>
                      <a:r>
                        <a:rPr lang="fr-FR" sz="1600" dirty="0">
                          <a:solidFill>
                            <a:srgbClr val="000000"/>
                          </a:solidFill>
                          <a:latin typeface="Times New Roman"/>
                          <a:ea typeface="Times New Roman"/>
                          <a:cs typeface="Times New Roman"/>
                        </a:rPr>
                        <a:t>-</a:t>
                      </a:r>
                      <a:r>
                        <a:rPr lang="fr-FR" sz="1600" dirty="0" err="1">
                          <a:solidFill>
                            <a:srgbClr val="000000"/>
                          </a:solidFill>
                          <a:latin typeface="Times New Roman"/>
                          <a:ea typeface="Times New Roman"/>
                          <a:cs typeface="Times New Roman"/>
                        </a:rPr>
                        <a:t>purchase</a:t>
                      </a:r>
                      <a:r>
                        <a:rPr lang="fr-FR" sz="1600" dirty="0">
                          <a:solidFill>
                            <a:srgbClr val="000000"/>
                          </a:solidFill>
                          <a:latin typeface="Times New Roman"/>
                          <a:ea typeface="Times New Roman"/>
                          <a:cs typeface="Times New Roman"/>
                        </a:rPr>
                        <a:t> services</a:t>
                      </a:r>
                      <a:endParaRPr lang="fr-FR" sz="1600" dirty="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Times New Roman"/>
                          <a:cs typeface="Times New Roman"/>
                        </a:rPr>
                        <a:t>Usage optimization and connectivity vs Standard warranty</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-0,515</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vMerge="1">
                  <a:txBody>
                    <a:bodyPr/>
                    <a:lstStyle/>
                    <a:p>
                      <a:endParaRPr lang="fr-FR"/>
                    </a:p>
                  </a:txBody>
                  <a:tcPr/>
                </a:tc>
                <a:tc vMerge="1">
                  <a:txBody>
                    <a:bodyPr/>
                    <a:lstStyle/>
                    <a:p>
                      <a:endParaRPr lang="fr-FR"/>
                    </a:p>
                  </a:txBody>
                  <a:tcPr/>
                </a:tc>
                <a:tc>
                  <a:txBody>
                    <a:bodyPr/>
                    <a:lstStyle/>
                    <a:p>
                      <a:pPr>
                        <a:lnSpc>
                          <a:spcPct val="115000"/>
                        </a:lnSpc>
                        <a:spcAft>
                          <a:spcPts val="0"/>
                        </a:spcAft>
                      </a:pPr>
                      <a:r>
                        <a:rPr lang="en-US" sz="1600">
                          <a:solidFill>
                            <a:srgbClr val="000000"/>
                          </a:solidFill>
                          <a:latin typeface="Times New Roman"/>
                          <a:ea typeface="Times New Roman"/>
                          <a:cs typeface="Times New Roman"/>
                        </a:rPr>
                        <a:t>Evolution of the battery/the motor vs Standard warranty</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-0,291</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vMerge="1">
                  <a:txBody>
                    <a:bodyPr/>
                    <a:lstStyle/>
                    <a:p>
                      <a:endParaRPr lang="fr-FR"/>
                    </a:p>
                  </a:txBody>
                  <a:tcPr/>
                </a:tc>
                <a:tc vMerge="1">
                  <a:txBody>
                    <a:bodyPr/>
                    <a:lstStyle/>
                    <a:p>
                      <a:endParaRPr lang="fr-FR"/>
                    </a:p>
                  </a:txBody>
                  <a:tcPr/>
                </a:tc>
                <a:tc>
                  <a:txBody>
                    <a:bodyPr/>
                    <a:lstStyle/>
                    <a:p>
                      <a:pPr>
                        <a:lnSpc>
                          <a:spcPct val="115000"/>
                        </a:lnSpc>
                        <a:spcAft>
                          <a:spcPts val="0"/>
                        </a:spcAft>
                      </a:pPr>
                      <a:r>
                        <a:rPr lang="en-US" sz="1600">
                          <a:solidFill>
                            <a:srgbClr val="000000"/>
                          </a:solidFill>
                          <a:latin typeface="Times New Roman"/>
                          <a:ea typeface="Times New Roman"/>
                          <a:cs typeface="Times New Roman"/>
                        </a:rPr>
                        <a:t>Evolution of the battery/the motor vs Usage optimisation and connectivity</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b="1" i="1" dirty="0">
                          <a:solidFill>
                            <a:srgbClr val="000000"/>
                          </a:solidFill>
                          <a:latin typeface="Times New Roman"/>
                          <a:ea typeface="Times New Roman"/>
                          <a:cs typeface="Times New Roman"/>
                        </a:rPr>
                        <a:t>0,223</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Autonomy</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13min vs 40min</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-1,554</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Brand</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Times New Roman"/>
                          <a:cs typeface="Times New Roman"/>
                        </a:rPr>
                        <a:t>High quality brand vs Medium quality brand</a:t>
                      </a:r>
                      <a:endParaRPr lang="fr-FR" sz="160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b="1" i="1" dirty="0">
                          <a:solidFill>
                            <a:srgbClr val="000000"/>
                          </a:solidFill>
                          <a:latin typeface="Times New Roman"/>
                          <a:ea typeface="Times New Roman"/>
                          <a:cs typeface="Times New Roman"/>
                        </a:rPr>
                        <a:t>0,464</a:t>
                      </a:r>
                      <a:endParaRPr lang="fr-FR" sz="1600" dirty="0">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936104"/>
          </a:xfrm>
        </p:spPr>
        <p:txBody>
          <a:bodyPr>
            <a:noAutofit/>
          </a:bodyPr>
          <a:lstStyle/>
          <a:p>
            <a:r>
              <a:rPr lang="en-US" sz="3600" dirty="0" smtClean="0"/>
              <a:t>Marginal WTP values for selected attributes. Wired vacuum cleaner</a:t>
            </a:r>
            <a:endParaRPr lang="fr-FR" sz="3600" dirty="0"/>
          </a:p>
        </p:txBody>
      </p:sp>
      <p:graphicFrame>
        <p:nvGraphicFramePr>
          <p:cNvPr id="4" name="Tableau 3"/>
          <p:cNvGraphicFramePr>
            <a:graphicFrameLocks noGrp="1"/>
          </p:cNvGraphicFramePr>
          <p:nvPr/>
        </p:nvGraphicFramePr>
        <p:xfrm>
          <a:off x="323528" y="1124744"/>
          <a:ext cx="8568952" cy="5327903"/>
        </p:xfrm>
        <a:graphic>
          <a:graphicData uri="http://schemas.openxmlformats.org/drawingml/2006/table">
            <a:tbl>
              <a:tblPr/>
              <a:tblGrid>
                <a:gridCol w="2160240"/>
                <a:gridCol w="2376264"/>
                <a:gridCol w="3122376"/>
                <a:gridCol w="910072"/>
              </a:tblGrid>
              <a:tr h="332143">
                <a:tc rowSpan="13">
                  <a:txBody>
                    <a:bodyPr/>
                    <a:lstStyle/>
                    <a:p>
                      <a:pPr algn="ctr">
                        <a:lnSpc>
                          <a:spcPct val="115000"/>
                        </a:lnSpc>
                        <a:spcAft>
                          <a:spcPts val="0"/>
                        </a:spcAft>
                      </a:pPr>
                      <a:r>
                        <a:rPr lang="fr-FR" sz="1600" dirty="0" err="1" smtClean="0">
                          <a:solidFill>
                            <a:srgbClr val="000000"/>
                          </a:solidFill>
                          <a:latin typeface="Times New Roman"/>
                          <a:ea typeface="Times New Roman"/>
                          <a:cs typeface="Times New Roman"/>
                        </a:rPr>
                        <a:t>Wired</a:t>
                      </a:r>
                      <a:r>
                        <a:rPr lang="fr-FR" sz="1600" dirty="0" smtClean="0">
                          <a:solidFill>
                            <a:srgbClr val="000000"/>
                          </a:solidFill>
                          <a:latin typeface="Times New Roman"/>
                          <a:ea typeface="Times New Roman"/>
                          <a:cs typeface="Times New Roman"/>
                        </a:rPr>
                        <a:t> vacuum </a:t>
                      </a:r>
                      <a:r>
                        <a:rPr lang="fr-FR" sz="1600" dirty="0" err="1" smtClean="0">
                          <a:solidFill>
                            <a:srgbClr val="000000"/>
                          </a:solidFill>
                          <a:latin typeface="Times New Roman"/>
                          <a:ea typeface="Times New Roman"/>
                          <a:cs typeface="Times New Roman"/>
                        </a:rPr>
                        <a:t>cleaner</a:t>
                      </a:r>
                      <a:endParaRPr lang="fr-FR" sz="1600" dirty="0">
                        <a:latin typeface="Calibri"/>
                        <a:ea typeface="Calibri"/>
                        <a:cs typeface="Times New Roman"/>
                      </a:endParaRPr>
                    </a:p>
                  </a:txBody>
                  <a:tcPr marL="34357" marR="343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b="1">
                          <a:solidFill>
                            <a:srgbClr val="000000"/>
                          </a:solidFill>
                          <a:latin typeface="Times New Roman"/>
                          <a:ea typeface="Times New Roman"/>
                          <a:cs typeface="Times New Roman"/>
                        </a:rPr>
                        <a:t>Attribute of comparison</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b="1">
                          <a:solidFill>
                            <a:srgbClr val="000000"/>
                          </a:solidFill>
                          <a:latin typeface="Times New Roman"/>
                          <a:ea typeface="Times New Roman"/>
                          <a:cs typeface="Times New Roman"/>
                        </a:rPr>
                        <a:t>Levels of comparison</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b="1">
                          <a:solidFill>
                            <a:srgbClr val="000000"/>
                          </a:solidFill>
                          <a:latin typeface="Times New Roman"/>
                          <a:ea typeface="Times New Roman"/>
                          <a:cs typeface="Times New Roman"/>
                        </a:rPr>
                        <a:t>Mean Marginal WTP </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10714">
                <a:tc vMerge="1">
                  <a:txBody>
                    <a:bodyPr/>
                    <a:lstStyle/>
                    <a:p>
                      <a:endParaRPr lang="fr-FR"/>
                    </a:p>
                  </a:txBody>
                  <a:tcPr/>
                </a:tc>
                <a:tc>
                  <a:txBody>
                    <a:bodyPr/>
                    <a:lstStyle/>
                    <a:p>
                      <a:pPr>
                        <a:lnSpc>
                          <a:spcPct val="115000"/>
                        </a:lnSpc>
                        <a:spcAft>
                          <a:spcPts val="0"/>
                        </a:spcAft>
                      </a:pPr>
                      <a:r>
                        <a:rPr lang="fr-FR" sz="1600" dirty="0" err="1">
                          <a:solidFill>
                            <a:srgbClr val="000000"/>
                          </a:solidFill>
                          <a:latin typeface="Times New Roman"/>
                          <a:ea typeface="Times New Roman"/>
                          <a:cs typeface="Times New Roman"/>
                        </a:rPr>
                        <a:t>Dust</a:t>
                      </a:r>
                      <a:r>
                        <a:rPr lang="fr-FR" sz="1600" dirty="0">
                          <a:solidFill>
                            <a:srgbClr val="000000"/>
                          </a:solidFill>
                          <a:latin typeface="Times New Roman"/>
                          <a:ea typeface="Times New Roman"/>
                          <a:cs typeface="Times New Roman"/>
                        </a:rPr>
                        <a:t> bag </a:t>
                      </a:r>
                      <a:r>
                        <a:rPr lang="fr-FR" sz="1600" dirty="0" err="1">
                          <a:solidFill>
                            <a:srgbClr val="000000"/>
                          </a:solidFill>
                          <a:latin typeface="Times New Roman"/>
                          <a:ea typeface="Times New Roman"/>
                          <a:cs typeface="Times New Roman"/>
                        </a:rPr>
                        <a:t>presence</a:t>
                      </a:r>
                      <a:r>
                        <a:rPr lang="fr-FR" sz="1600" dirty="0">
                          <a:solidFill>
                            <a:srgbClr val="000000"/>
                          </a:solidFill>
                          <a:latin typeface="Times New Roman"/>
                          <a:ea typeface="Times New Roman"/>
                          <a:cs typeface="Times New Roman"/>
                        </a:rPr>
                        <a:t> :</a:t>
                      </a:r>
                      <a:endParaRPr lang="fr-FR" sz="1600" dirty="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No vs Yes</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b="1" i="1">
                          <a:solidFill>
                            <a:srgbClr val="000000"/>
                          </a:solidFill>
                          <a:latin typeface="Times New Roman"/>
                          <a:ea typeface="Times New Roman"/>
                          <a:cs typeface="Times New Roman"/>
                        </a:rPr>
                        <a:t>0,442</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428">
                <a:tc vMerge="1">
                  <a:txBody>
                    <a:bodyPr/>
                    <a:lstStyle/>
                    <a:p>
                      <a:endParaRPr lang="fr-FR"/>
                    </a:p>
                  </a:txBody>
                  <a:tcPr/>
                </a:tc>
                <a:tc>
                  <a:txBody>
                    <a:bodyPr/>
                    <a:lstStyle/>
                    <a:p>
                      <a:pPr>
                        <a:lnSpc>
                          <a:spcPct val="115000"/>
                        </a:lnSpc>
                        <a:spcAft>
                          <a:spcPts val="0"/>
                        </a:spcAft>
                      </a:pPr>
                      <a:r>
                        <a:rPr lang="fr-FR" sz="1600" dirty="0">
                          <a:solidFill>
                            <a:srgbClr val="000000"/>
                          </a:solidFill>
                          <a:latin typeface="Times New Roman"/>
                          <a:ea typeface="Times New Roman"/>
                          <a:cs typeface="Times New Roman"/>
                        </a:rPr>
                        <a:t>Brand :</a:t>
                      </a:r>
                      <a:endParaRPr lang="fr-FR" sz="1600" dirty="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latin typeface="Times New Roman"/>
                          <a:ea typeface="Times New Roman"/>
                          <a:cs typeface="Times New Roman"/>
                        </a:rPr>
                        <a:t>High quality brand </a:t>
                      </a:r>
                      <a:r>
                        <a:rPr lang="en-US" sz="1600" dirty="0" err="1">
                          <a:solidFill>
                            <a:srgbClr val="000000"/>
                          </a:solidFill>
                          <a:latin typeface="Times New Roman"/>
                          <a:ea typeface="Times New Roman"/>
                          <a:cs typeface="Times New Roman"/>
                        </a:rPr>
                        <a:t>vs</a:t>
                      </a:r>
                      <a:r>
                        <a:rPr lang="en-US" sz="1600" dirty="0">
                          <a:solidFill>
                            <a:srgbClr val="000000"/>
                          </a:solidFill>
                          <a:latin typeface="Times New Roman"/>
                          <a:ea typeface="Times New Roman"/>
                          <a:cs typeface="Times New Roman"/>
                        </a:rPr>
                        <a:t> Medium quality brand</a:t>
                      </a:r>
                      <a:endParaRPr lang="fr-FR" sz="1600" dirty="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b="1" i="1">
                          <a:solidFill>
                            <a:srgbClr val="000000"/>
                          </a:solidFill>
                          <a:latin typeface="Times New Roman"/>
                          <a:ea typeface="Times New Roman"/>
                          <a:cs typeface="Times New Roman"/>
                        </a:rPr>
                        <a:t>0,354</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14">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Length of power cable :</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4.5m vs 8m</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-1,444</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14">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Power :</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1400W vs 2200W</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-1,853</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428">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Energy consumption :</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Times New Roman"/>
                          <a:cs typeface="Times New Roman"/>
                        </a:rPr>
                        <a:t>130kW/yeat vs 180kW/year</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b="1" i="1">
                          <a:solidFill>
                            <a:srgbClr val="000000"/>
                          </a:solidFill>
                          <a:latin typeface="Times New Roman"/>
                          <a:ea typeface="Times New Roman"/>
                          <a:cs typeface="Times New Roman"/>
                        </a:rPr>
                        <a:t>0,463</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14">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Weight :</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6.5kg vs 4kg</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-1,890</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428">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Number of suction modes :</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3modes vs 1 mode</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b="1" i="1">
                          <a:solidFill>
                            <a:srgbClr val="000000"/>
                          </a:solidFill>
                          <a:latin typeface="Times New Roman"/>
                          <a:ea typeface="Times New Roman"/>
                          <a:cs typeface="Times New Roman"/>
                        </a:rPr>
                        <a:t>1,261</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14">
                <a:tc vMerge="1">
                  <a:txBody>
                    <a:bodyPr/>
                    <a:lstStyle/>
                    <a:p>
                      <a:endParaRPr lang="fr-FR"/>
                    </a:p>
                  </a:txBody>
                  <a:tcPr/>
                </a:tc>
                <a:tc>
                  <a:txBody>
                    <a:bodyPr/>
                    <a:lstStyle/>
                    <a:p>
                      <a:pPr>
                        <a:lnSpc>
                          <a:spcPct val="115000"/>
                        </a:lnSpc>
                        <a:spcAft>
                          <a:spcPts val="0"/>
                        </a:spcAft>
                      </a:pPr>
                      <a:r>
                        <a:rPr lang="fr-FR" sz="1600">
                          <a:solidFill>
                            <a:srgbClr val="000000"/>
                          </a:solidFill>
                          <a:latin typeface="Times New Roman"/>
                          <a:ea typeface="Times New Roman"/>
                          <a:cs typeface="Times New Roman"/>
                        </a:rPr>
                        <a:t>Level of noise :</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82dB vs 74dB</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-1,377</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14">
                <a:tc vMerge="1">
                  <a:txBody>
                    <a:bodyPr/>
                    <a:lstStyle/>
                    <a:p>
                      <a:endParaRPr lang="fr-FR"/>
                    </a:p>
                  </a:txBody>
                  <a:tcPr/>
                </a:tc>
                <a:tc>
                  <a:txBody>
                    <a:bodyPr/>
                    <a:lstStyle/>
                    <a:p>
                      <a:pPr>
                        <a:lnSpc>
                          <a:spcPct val="115000"/>
                        </a:lnSpc>
                        <a:spcAft>
                          <a:spcPts val="0"/>
                        </a:spcAft>
                      </a:pPr>
                      <a:r>
                        <a:rPr lang="en-US" sz="1600">
                          <a:solidFill>
                            <a:srgbClr val="000000"/>
                          </a:solidFill>
                          <a:latin typeface="Times New Roman"/>
                          <a:ea typeface="Times New Roman"/>
                          <a:cs typeface="Times New Roman"/>
                        </a:rPr>
                        <a:t>Capacity of the dust tray :</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600">
                          <a:solidFill>
                            <a:srgbClr val="000000"/>
                          </a:solidFill>
                          <a:latin typeface="Times New Roman"/>
                          <a:ea typeface="Times New Roman"/>
                          <a:cs typeface="Times New Roman"/>
                        </a:rPr>
                        <a:t>4L vs 2L</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b="1" i="1">
                          <a:solidFill>
                            <a:srgbClr val="000000"/>
                          </a:solidFill>
                          <a:latin typeface="Times New Roman"/>
                          <a:ea typeface="Times New Roman"/>
                          <a:cs typeface="Times New Roman"/>
                        </a:rPr>
                        <a:t>1,381</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43">
                <a:tc vMerge="1">
                  <a:txBody>
                    <a:bodyPr/>
                    <a:lstStyle/>
                    <a:p>
                      <a:endParaRPr lang="fr-FR"/>
                    </a:p>
                  </a:txBody>
                  <a:tcPr/>
                </a:tc>
                <a:tc rowSpan="3">
                  <a:txBody>
                    <a:bodyPr/>
                    <a:lstStyle/>
                    <a:p>
                      <a:pPr algn="l">
                        <a:lnSpc>
                          <a:spcPct val="115000"/>
                        </a:lnSpc>
                        <a:spcAft>
                          <a:spcPts val="0"/>
                        </a:spcAft>
                      </a:pPr>
                      <a:r>
                        <a:rPr lang="fr-FR" sz="1600" dirty="0" err="1">
                          <a:solidFill>
                            <a:srgbClr val="000000"/>
                          </a:solidFill>
                          <a:latin typeface="Times New Roman"/>
                          <a:ea typeface="Times New Roman"/>
                          <a:cs typeface="Times New Roman"/>
                        </a:rPr>
                        <a:t>After</a:t>
                      </a:r>
                      <a:r>
                        <a:rPr lang="fr-FR" sz="1600" dirty="0">
                          <a:solidFill>
                            <a:srgbClr val="000000"/>
                          </a:solidFill>
                          <a:latin typeface="Times New Roman"/>
                          <a:ea typeface="Times New Roman"/>
                          <a:cs typeface="Times New Roman"/>
                        </a:rPr>
                        <a:t>-</a:t>
                      </a:r>
                      <a:r>
                        <a:rPr lang="fr-FR" sz="1600" dirty="0" err="1">
                          <a:solidFill>
                            <a:srgbClr val="000000"/>
                          </a:solidFill>
                          <a:latin typeface="Times New Roman"/>
                          <a:ea typeface="Times New Roman"/>
                          <a:cs typeface="Times New Roman"/>
                        </a:rPr>
                        <a:t>purchase</a:t>
                      </a:r>
                      <a:r>
                        <a:rPr lang="fr-FR" sz="1600" dirty="0">
                          <a:solidFill>
                            <a:srgbClr val="000000"/>
                          </a:solidFill>
                          <a:latin typeface="Times New Roman"/>
                          <a:ea typeface="Times New Roman"/>
                          <a:cs typeface="Times New Roman"/>
                        </a:rPr>
                        <a:t> services :</a:t>
                      </a:r>
                      <a:endParaRPr lang="fr-FR" sz="1600" dirty="0">
                        <a:latin typeface="Calibri"/>
                        <a:ea typeface="Calibri"/>
                        <a:cs typeface="Times New Roman"/>
                      </a:endParaRPr>
                    </a:p>
                  </a:txBody>
                  <a:tcPr marL="34357" marR="343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latin typeface="Times New Roman"/>
                          <a:ea typeface="Times New Roman"/>
                          <a:cs typeface="Times New Roman"/>
                        </a:rPr>
                        <a:t>Usage </a:t>
                      </a:r>
                      <a:r>
                        <a:rPr lang="en-US" sz="1600" dirty="0" err="1">
                          <a:solidFill>
                            <a:srgbClr val="000000"/>
                          </a:solidFill>
                          <a:latin typeface="Times New Roman"/>
                          <a:ea typeface="Times New Roman"/>
                          <a:cs typeface="Times New Roman"/>
                        </a:rPr>
                        <a:t>optimisation</a:t>
                      </a:r>
                      <a:r>
                        <a:rPr lang="en-US" sz="1600" dirty="0">
                          <a:solidFill>
                            <a:srgbClr val="000000"/>
                          </a:solidFill>
                          <a:latin typeface="Times New Roman"/>
                          <a:ea typeface="Times New Roman"/>
                          <a:cs typeface="Times New Roman"/>
                        </a:rPr>
                        <a:t> and connectivity </a:t>
                      </a:r>
                      <a:r>
                        <a:rPr lang="en-US" sz="1600" dirty="0" err="1">
                          <a:solidFill>
                            <a:srgbClr val="000000"/>
                          </a:solidFill>
                          <a:latin typeface="Times New Roman"/>
                          <a:ea typeface="Times New Roman"/>
                          <a:cs typeface="Times New Roman"/>
                        </a:rPr>
                        <a:t>vs</a:t>
                      </a:r>
                      <a:r>
                        <a:rPr lang="en-US" sz="1600" dirty="0">
                          <a:solidFill>
                            <a:srgbClr val="000000"/>
                          </a:solidFill>
                          <a:latin typeface="Times New Roman"/>
                          <a:ea typeface="Times New Roman"/>
                          <a:cs typeface="Times New Roman"/>
                        </a:rPr>
                        <a:t> Standard warranty</a:t>
                      </a:r>
                      <a:endParaRPr lang="fr-FR" sz="1600" dirty="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-0,353</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43">
                <a:tc vMerge="1">
                  <a:txBody>
                    <a:bodyPr/>
                    <a:lstStyle/>
                    <a:p>
                      <a:endParaRPr lang="fr-FR"/>
                    </a:p>
                  </a:txBody>
                  <a:tcPr/>
                </a:tc>
                <a:tc vMerge="1">
                  <a:txBody>
                    <a:bodyPr/>
                    <a:lstStyle/>
                    <a:p>
                      <a:endParaRPr lang="fr-FR"/>
                    </a:p>
                  </a:txBody>
                  <a:tcPr/>
                </a:tc>
                <a:tc>
                  <a:txBody>
                    <a:bodyPr/>
                    <a:lstStyle/>
                    <a:p>
                      <a:pPr>
                        <a:lnSpc>
                          <a:spcPct val="115000"/>
                        </a:lnSpc>
                        <a:spcAft>
                          <a:spcPts val="0"/>
                        </a:spcAft>
                      </a:pPr>
                      <a:r>
                        <a:rPr lang="en-US" sz="1600">
                          <a:solidFill>
                            <a:srgbClr val="000000"/>
                          </a:solidFill>
                          <a:latin typeface="Times New Roman"/>
                          <a:ea typeface="Times New Roman"/>
                          <a:cs typeface="Times New Roman"/>
                        </a:rPr>
                        <a:t>Evolution of the battery/the motor vs Standard warranty</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a:solidFill>
                            <a:srgbClr val="000000"/>
                          </a:solidFill>
                          <a:latin typeface="Times New Roman"/>
                          <a:ea typeface="Times New Roman"/>
                          <a:cs typeface="Times New Roman"/>
                        </a:rPr>
                        <a:t>-0,104</a:t>
                      </a:r>
                      <a:endParaRPr lang="fr-FR" sz="160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857">
                <a:tc vMerge="1">
                  <a:txBody>
                    <a:bodyPr/>
                    <a:lstStyle/>
                    <a:p>
                      <a:endParaRPr lang="fr-FR"/>
                    </a:p>
                  </a:txBody>
                  <a:tcPr/>
                </a:tc>
                <a:tc vMerge="1">
                  <a:txBody>
                    <a:bodyPr/>
                    <a:lstStyle/>
                    <a:p>
                      <a:endParaRPr lang="fr-FR"/>
                    </a:p>
                  </a:txBody>
                  <a:tcPr/>
                </a:tc>
                <a:tc>
                  <a:txBody>
                    <a:bodyPr/>
                    <a:lstStyle/>
                    <a:p>
                      <a:pPr>
                        <a:lnSpc>
                          <a:spcPct val="115000"/>
                        </a:lnSpc>
                        <a:spcAft>
                          <a:spcPts val="0"/>
                        </a:spcAft>
                      </a:pPr>
                      <a:r>
                        <a:rPr lang="en-US" sz="1600" dirty="0">
                          <a:solidFill>
                            <a:srgbClr val="000000"/>
                          </a:solidFill>
                          <a:latin typeface="Times New Roman"/>
                          <a:ea typeface="Times New Roman"/>
                          <a:cs typeface="Times New Roman"/>
                        </a:rPr>
                        <a:t>Evolution of the battery/the motor </a:t>
                      </a:r>
                      <a:r>
                        <a:rPr lang="en-US" sz="1600" dirty="0" err="1">
                          <a:solidFill>
                            <a:srgbClr val="000000"/>
                          </a:solidFill>
                          <a:latin typeface="Times New Roman"/>
                          <a:ea typeface="Times New Roman"/>
                          <a:cs typeface="Times New Roman"/>
                        </a:rPr>
                        <a:t>vs</a:t>
                      </a:r>
                      <a:r>
                        <a:rPr lang="en-US" sz="1600" dirty="0">
                          <a:solidFill>
                            <a:srgbClr val="000000"/>
                          </a:solidFill>
                          <a:latin typeface="Times New Roman"/>
                          <a:ea typeface="Times New Roman"/>
                          <a:cs typeface="Times New Roman"/>
                        </a:rPr>
                        <a:t> Usage </a:t>
                      </a:r>
                      <a:r>
                        <a:rPr lang="en-US" sz="1600" dirty="0" err="1">
                          <a:solidFill>
                            <a:srgbClr val="000000"/>
                          </a:solidFill>
                          <a:latin typeface="Times New Roman"/>
                          <a:ea typeface="Times New Roman"/>
                          <a:cs typeface="Times New Roman"/>
                        </a:rPr>
                        <a:t>optimisation</a:t>
                      </a:r>
                      <a:r>
                        <a:rPr lang="en-US" sz="1600" dirty="0">
                          <a:solidFill>
                            <a:srgbClr val="000000"/>
                          </a:solidFill>
                          <a:latin typeface="Times New Roman"/>
                          <a:ea typeface="Times New Roman"/>
                          <a:cs typeface="Times New Roman"/>
                        </a:rPr>
                        <a:t> and connectivity</a:t>
                      </a:r>
                      <a:endParaRPr lang="fr-FR" sz="1600" dirty="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fr-FR" sz="1600" b="1" dirty="0">
                          <a:solidFill>
                            <a:srgbClr val="000000"/>
                          </a:solidFill>
                          <a:latin typeface="Times New Roman"/>
                          <a:ea typeface="Times New Roman"/>
                          <a:cs typeface="Times New Roman"/>
                        </a:rPr>
                        <a:t>0,250</a:t>
                      </a:r>
                      <a:endParaRPr lang="fr-FR" sz="1600" dirty="0">
                        <a:latin typeface="Calibri"/>
                        <a:ea typeface="Calibri"/>
                        <a:cs typeface="Times New Roman"/>
                      </a:endParaRPr>
                    </a:p>
                  </a:txBody>
                  <a:tcPr marL="34357" marR="343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864096"/>
          </a:xfrm>
        </p:spPr>
        <p:txBody>
          <a:bodyPr>
            <a:normAutofit/>
          </a:bodyPr>
          <a:lstStyle/>
          <a:p>
            <a:r>
              <a:rPr lang="fr-FR" sz="3600" dirty="0" err="1" smtClean="0"/>
              <a:t>Results</a:t>
            </a:r>
            <a:r>
              <a:rPr lang="fr-FR" sz="3600" dirty="0" smtClean="0"/>
              <a:t> (</a:t>
            </a:r>
            <a:r>
              <a:rPr lang="fr-FR" sz="3600" dirty="0" err="1" smtClean="0"/>
              <a:t>Contd</a:t>
            </a:r>
            <a:r>
              <a:rPr lang="fr-FR" sz="3600" dirty="0" smtClean="0"/>
              <a:t>)</a:t>
            </a:r>
            <a:endParaRPr lang="fr-FR" sz="3600" dirty="0"/>
          </a:p>
        </p:txBody>
      </p:sp>
      <p:sp>
        <p:nvSpPr>
          <p:cNvPr id="3" name="Espace réservé du contenu 2"/>
          <p:cNvSpPr>
            <a:spLocks noGrp="1"/>
          </p:cNvSpPr>
          <p:nvPr>
            <p:ph idx="1"/>
          </p:nvPr>
        </p:nvSpPr>
        <p:spPr>
          <a:xfrm>
            <a:off x="395536" y="1196752"/>
            <a:ext cx="8229600" cy="4525963"/>
          </a:xfrm>
        </p:spPr>
        <p:txBody>
          <a:bodyPr>
            <a:normAutofit fontScale="70000" lnSpcReduction="20000"/>
          </a:bodyPr>
          <a:lstStyle/>
          <a:p>
            <a:r>
              <a:rPr lang="en-US" dirty="0" smtClean="0"/>
              <a:t>In Lusk and Norwood (2011) is reported that 99% of participants change their ratings after having seen the results of WTP calculation. In </a:t>
            </a:r>
            <a:r>
              <a:rPr lang="en-US" dirty="0" err="1" smtClean="0"/>
              <a:t>Kovalsky</a:t>
            </a:r>
            <a:r>
              <a:rPr lang="en-US" dirty="0" smtClean="0"/>
              <a:t> and Lusk (2013), when using an online survey tool this parameter is 45%.</a:t>
            </a:r>
            <a:endParaRPr lang="fr-FR" dirty="0" smtClean="0"/>
          </a:p>
          <a:p>
            <a:endParaRPr lang="en-US" dirty="0" smtClean="0"/>
          </a:p>
          <a:p>
            <a:r>
              <a:rPr lang="en-US" dirty="0" smtClean="0"/>
              <a:t>As shows our experiment, only about 65% of subjects have changed their weights for the price attribute (30,6% increased it and 34,7% decreased it).</a:t>
            </a:r>
          </a:p>
          <a:p>
            <a:r>
              <a:rPr lang="en-US" dirty="0" smtClean="0"/>
              <a:t> For the after-purchase services attribute about 64% have changed the weight, however for this attribute more than 45% (of those who did) has decreased the weight. </a:t>
            </a:r>
          </a:p>
          <a:p>
            <a:r>
              <a:rPr lang="en-US" dirty="0" smtClean="0"/>
              <a:t>There is no visible trends of how participants change the weights - the number of each attribute changes is almost constant (exception is the accessories attribute for which more than half of the participants changed the weight negatively after the revision). </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Previous studies raise the risks of selling a new product and a current one at the same time.</a:t>
            </a:r>
          </a:p>
          <a:p>
            <a:r>
              <a:rPr lang="en-US" dirty="0" smtClean="0"/>
              <a:t>A possible solution of this problem is the introduction of upgradeable products.</a:t>
            </a:r>
          </a:p>
          <a:p>
            <a:r>
              <a:rPr lang="en-US" dirty="0" smtClean="0"/>
              <a:t>This works as well in interest of sustainable development.</a:t>
            </a:r>
          </a:p>
          <a:p>
            <a:endParaRPr lang="en-US" dirty="0" smtClean="0"/>
          </a:p>
          <a:p>
            <a:r>
              <a:rPr lang="en-US" dirty="0" smtClean="0"/>
              <a:t>For this research a new method (for this type of product) has been used, and we obtain both “good” and “bad” results:</a:t>
            </a:r>
          </a:p>
          <a:p>
            <a:pPr lvl="1"/>
            <a:r>
              <a:rPr lang="en-US" dirty="0" smtClean="0"/>
              <a:t>We have a clear image of how preferences are formed </a:t>
            </a:r>
          </a:p>
          <a:p>
            <a:pPr lvl="1"/>
            <a:r>
              <a:rPr lang="en-US" dirty="0" smtClean="0"/>
              <a:t>We get WTP estimations of all variations of (upright) vacuum cleaners from the attribute-based utility functions</a:t>
            </a:r>
          </a:p>
          <a:p>
            <a:pPr lvl="1"/>
            <a:r>
              <a:rPr lang="en-US" dirty="0" smtClean="0"/>
              <a:t>The method works well, but:</a:t>
            </a:r>
          </a:p>
          <a:p>
            <a:pPr lvl="2"/>
            <a:r>
              <a:rPr lang="en-US" dirty="0" smtClean="0"/>
              <a:t>utility function allows a small bids variation in the presence of a large number of attributes (and absence of “decisive” attributes) and in case of high prices this variation is too small to be perceived by a consumer</a:t>
            </a:r>
          </a:p>
          <a:p>
            <a:pPr lvl="1"/>
            <a:endParaRPr lang="en-US" dirty="0" smtClean="0"/>
          </a:p>
          <a:p>
            <a:endParaRPr lang="en-US" dirty="0" smtClean="0"/>
          </a:p>
          <a:p>
            <a:endParaRPr lang="en-US" dirty="0" smtClean="0"/>
          </a:p>
          <a:p>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132856"/>
            <a:ext cx="8229600" cy="1143000"/>
          </a:xfrm>
        </p:spPr>
        <p:txBody>
          <a:bodyPr/>
          <a:lstStyle/>
          <a:p>
            <a:r>
              <a:rPr lang="fr-FR" dirty="0" err="1" smtClean="0"/>
              <a:t>Thank</a:t>
            </a:r>
            <a:r>
              <a:rPr lang="fr-FR" dirty="0" smtClean="0"/>
              <a:t> </a:t>
            </a:r>
            <a:r>
              <a:rPr lang="fr-FR" dirty="0" err="1" smtClean="0"/>
              <a:t>you</a:t>
            </a:r>
            <a:r>
              <a:rPr lang="fr-FR" dirty="0" smtClean="0"/>
              <a:t> for the attention!</a:t>
            </a:r>
            <a:endParaRPr lang="fr-FR" dirty="0"/>
          </a:p>
        </p:txBody>
      </p:sp>
      <p:sp>
        <p:nvSpPr>
          <p:cNvPr id="4" name="Bouton d'action : Aide 3">
            <a:hlinkClick r:id="" action="ppaction://noaction" highlightClick="1"/>
          </p:cNvPr>
          <p:cNvSpPr/>
          <p:nvPr/>
        </p:nvSpPr>
        <p:spPr>
          <a:xfrm>
            <a:off x="7092280" y="4797152"/>
            <a:ext cx="1584176" cy="1512168"/>
          </a:xfrm>
          <a:prstGeom prst="actionButtonHelp">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97768"/>
            <a:ext cx="8229600" cy="1143000"/>
          </a:xfrm>
        </p:spPr>
        <p:txBody>
          <a:bodyPr>
            <a:noAutofit/>
          </a:bodyPr>
          <a:lstStyle/>
          <a:p>
            <a:r>
              <a:rPr lang="fr-FR" sz="3600" dirty="0" smtClean="0"/>
              <a:t>Concept of </a:t>
            </a:r>
            <a:r>
              <a:rPr lang="fr-FR" sz="3600" dirty="0" err="1" smtClean="0"/>
              <a:t>upgradeable</a:t>
            </a:r>
            <a:r>
              <a:rPr lang="fr-FR" sz="3600" dirty="0" smtClean="0"/>
              <a:t> </a:t>
            </a:r>
            <a:r>
              <a:rPr lang="fr-FR" sz="3600" dirty="0" err="1" smtClean="0"/>
              <a:t>products</a:t>
            </a:r>
            <a:r>
              <a:rPr lang="fr-FR" sz="3600" dirty="0" smtClean="0"/>
              <a:t/>
            </a:r>
            <a:br>
              <a:rPr lang="fr-FR" sz="3600" dirty="0" smtClean="0"/>
            </a:br>
            <a:r>
              <a:rPr lang="fr-FR" sz="3600" dirty="0" err="1" smtClean="0"/>
              <a:t>Literature</a:t>
            </a:r>
            <a:r>
              <a:rPr lang="fr-FR" sz="3600" dirty="0" smtClean="0"/>
              <a:t> </a:t>
            </a:r>
            <a:r>
              <a:rPr lang="fr-FR" sz="3600" dirty="0" err="1" smtClean="0"/>
              <a:t>review</a:t>
            </a:r>
            <a:endParaRPr lang="fr-FR" sz="3600" dirty="0"/>
          </a:p>
        </p:txBody>
      </p:sp>
      <p:sp>
        <p:nvSpPr>
          <p:cNvPr id="3" name="Espace réservé du contenu 2"/>
          <p:cNvSpPr>
            <a:spLocks noGrp="1"/>
          </p:cNvSpPr>
          <p:nvPr>
            <p:ph idx="1"/>
          </p:nvPr>
        </p:nvSpPr>
        <p:spPr>
          <a:xfrm>
            <a:off x="467544" y="1412776"/>
            <a:ext cx="8229600" cy="5112568"/>
          </a:xfrm>
        </p:spPr>
        <p:txBody>
          <a:bodyPr>
            <a:noAutofit/>
          </a:bodyPr>
          <a:lstStyle/>
          <a:p>
            <a:r>
              <a:rPr lang="en-US" sz="1600" dirty="0"/>
              <a:t>A fundamental research on upgradeable products </a:t>
            </a:r>
            <a:r>
              <a:rPr lang="en-US" sz="1600" dirty="0" smtClean="0"/>
              <a:t>by </a:t>
            </a:r>
            <a:r>
              <a:rPr lang="en-US" sz="1600" i="1" dirty="0" err="1"/>
              <a:t>Alptekinoglu</a:t>
            </a:r>
            <a:r>
              <a:rPr lang="en-US" sz="1600" i="1" dirty="0"/>
              <a:t> and </a:t>
            </a:r>
            <a:r>
              <a:rPr lang="en-US" sz="1600" i="1" dirty="0" err="1"/>
              <a:t>Ramachandran</a:t>
            </a:r>
            <a:r>
              <a:rPr lang="en-US" sz="1600" i="1" dirty="0"/>
              <a:t> (2014) </a:t>
            </a:r>
            <a:r>
              <a:rPr lang="en-US" sz="1600" dirty="0"/>
              <a:t>consists of claiming that consumer may adjust some attributes of the product while using/consuming it. </a:t>
            </a:r>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i="1" dirty="0" err="1" smtClean="0"/>
              <a:t>Ülkü</a:t>
            </a:r>
            <a:r>
              <a:rPr lang="en-US" sz="1600" i="1" dirty="0" smtClean="0"/>
              <a:t> </a:t>
            </a:r>
            <a:r>
              <a:rPr lang="en-US" sz="1600" i="1" dirty="0"/>
              <a:t>et al. (</a:t>
            </a:r>
            <a:r>
              <a:rPr lang="en-US" sz="1600" i="1" dirty="0" smtClean="0"/>
              <a:t>2012) </a:t>
            </a:r>
            <a:r>
              <a:rPr lang="en-US" sz="1600" dirty="0"/>
              <a:t>state that the valorization of an upgradeable product depends </a:t>
            </a:r>
            <a:r>
              <a:rPr lang="en-US" sz="1600" dirty="0" smtClean="0"/>
              <a:t>on</a:t>
            </a:r>
          </a:p>
          <a:p>
            <a:pPr lvl="1">
              <a:buFont typeface="Wingdings" pitchFamily="2" charset="2"/>
              <a:buChar char="ü"/>
            </a:pPr>
            <a:r>
              <a:rPr lang="en-US" sz="1600" dirty="0" smtClean="0"/>
              <a:t>initial price</a:t>
            </a:r>
          </a:p>
          <a:p>
            <a:pPr lvl="1">
              <a:buFont typeface="Wingdings" pitchFamily="2" charset="2"/>
              <a:buChar char="ü"/>
            </a:pPr>
            <a:r>
              <a:rPr lang="en-US" sz="1600" dirty="0" smtClean="0"/>
              <a:t>price </a:t>
            </a:r>
            <a:r>
              <a:rPr lang="en-US" sz="1600" dirty="0"/>
              <a:t>of </a:t>
            </a:r>
            <a:r>
              <a:rPr lang="en-US" sz="1600" dirty="0" smtClean="0"/>
              <a:t>upgrade</a:t>
            </a:r>
          </a:p>
          <a:p>
            <a:pPr lvl="1">
              <a:buFont typeface="Wingdings" pitchFamily="2" charset="2"/>
              <a:buChar char="ü"/>
            </a:pPr>
            <a:r>
              <a:rPr lang="en-US" sz="1600" dirty="0" smtClean="0"/>
              <a:t>periods </a:t>
            </a:r>
            <a:r>
              <a:rPr lang="en-US" sz="1600" dirty="0"/>
              <a:t>between </a:t>
            </a:r>
            <a:r>
              <a:rPr lang="en-US" sz="1600" dirty="0" smtClean="0"/>
              <a:t>upgrades</a:t>
            </a:r>
          </a:p>
          <a:p>
            <a:pPr lvl="1">
              <a:buFont typeface="Wingdings" pitchFamily="2" charset="2"/>
              <a:buChar char="ü"/>
            </a:pPr>
            <a:r>
              <a:rPr lang="en-US" sz="1600" dirty="0" smtClean="0"/>
              <a:t>perceived </a:t>
            </a:r>
            <a:r>
              <a:rPr lang="en-US" sz="1600" dirty="0"/>
              <a:t>quality of the </a:t>
            </a:r>
            <a:r>
              <a:rPr lang="en-US" sz="1600" dirty="0" smtClean="0"/>
              <a:t>upgrade</a:t>
            </a:r>
          </a:p>
          <a:p>
            <a:pPr lvl="1">
              <a:buFont typeface="Wingdings" pitchFamily="2" charset="2"/>
              <a:buChar char="ü"/>
            </a:pPr>
            <a:r>
              <a:rPr lang="en-US" sz="1600" dirty="0" smtClean="0"/>
              <a:t>perceived </a:t>
            </a:r>
            <a:r>
              <a:rPr lang="en-US" sz="1600" dirty="0"/>
              <a:t>efforts to install </a:t>
            </a:r>
            <a:r>
              <a:rPr lang="en-US" sz="1600" dirty="0" smtClean="0"/>
              <a:t>it</a:t>
            </a:r>
          </a:p>
          <a:p>
            <a:pPr>
              <a:buFont typeface="Wingdings" pitchFamily="2" charset="2"/>
              <a:buChar char="ü"/>
            </a:pPr>
            <a:endParaRPr lang="en-US" sz="1600" dirty="0" smtClean="0"/>
          </a:p>
          <a:p>
            <a:r>
              <a:rPr lang="en-US" sz="1600" dirty="0" smtClean="0"/>
              <a:t>The </a:t>
            </a:r>
            <a:r>
              <a:rPr lang="en-US" sz="1600" dirty="0"/>
              <a:t>results show that in general consumers are willing to pay </a:t>
            </a:r>
            <a:r>
              <a:rPr lang="en-US" sz="1600" b="1" dirty="0"/>
              <a:t>premiums </a:t>
            </a:r>
            <a:r>
              <a:rPr lang="en-US" sz="1600" dirty="0"/>
              <a:t>for upgradeable products, however, the more distant the upgrade is, the smaller are the premiums</a:t>
            </a:r>
            <a:r>
              <a:rPr lang="en-US" sz="1600" dirty="0" smtClean="0"/>
              <a:t>.</a:t>
            </a:r>
            <a:r>
              <a:rPr lang="en-US" sz="1600" dirty="0"/>
              <a:t> The authors also conclude that consumers are willing to pay less if the perceived quality of an upgrade is low and the perceived efforts are high</a:t>
            </a:r>
            <a:r>
              <a:rPr lang="en-US" sz="1600" dirty="0" smtClean="0"/>
              <a:t>.</a:t>
            </a:r>
            <a:endParaRPr lang="fr-FR" sz="1600" dirty="0"/>
          </a:p>
        </p:txBody>
      </p:sp>
      <p:pic>
        <p:nvPicPr>
          <p:cNvPr id="20490" name="Picture 10"/>
          <p:cNvPicPr>
            <a:picLocks noChangeAspect="1" noChangeArrowheads="1"/>
          </p:cNvPicPr>
          <p:nvPr/>
        </p:nvPicPr>
        <p:blipFill>
          <a:blip r:embed="rId3" cstate="print">
            <a:clrChange>
              <a:clrFrom>
                <a:srgbClr val="FFFFFF"/>
              </a:clrFrom>
              <a:clrTo>
                <a:srgbClr val="FFFFFF">
                  <a:alpha val="0"/>
                </a:srgbClr>
              </a:clrTo>
            </a:clrChange>
          </a:blip>
          <a:srcRect l="7194" t="42327" r="45210" b="39954"/>
          <a:stretch>
            <a:fillRect/>
          </a:stretch>
        </p:blipFill>
        <p:spPr bwMode="auto">
          <a:xfrm>
            <a:off x="1403648" y="2132856"/>
            <a:ext cx="6192688" cy="129614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Autofit/>
          </a:bodyPr>
          <a:lstStyle/>
          <a:p>
            <a:r>
              <a:rPr lang="fr-FR" sz="3600" dirty="0" smtClean="0"/>
              <a:t>Concept of </a:t>
            </a:r>
            <a:r>
              <a:rPr lang="fr-FR" sz="3600" dirty="0" err="1" smtClean="0"/>
              <a:t>upgradeable</a:t>
            </a:r>
            <a:r>
              <a:rPr lang="fr-FR" sz="3600" dirty="0" smtClean="0"/>
              <a:t> </a:t>
            </a:r>
            <a:r>
              <a:rPr lang="fr-FR" sz="3600" dirty="0" err="1" smtClean="0"/>
              <a:t>products</a:t>
            </a:r>
            <a:r>
              <a:rPr lang="fr-FR" sz="3600" dirty="0" smtClean="0"/>
              <a:t/>
            </a:r>
            <a:br>
              <a:rPr lang="fr-FR" sz="3600" dirty="0" smtClean="0"/>
            </a:br>
            <a:r>
              <a:rPr lang="fr-FR" sz="3600" dirty="0" err="1" smtClean="0"/>
              <a:t>Literature</a:t>
            </a:r>
            <a:r>
              <a:rPr lang="fr-FR" sz="3600" dirty="0" smtClean="0"/>
              <a:t> </a:t>
            </a:r>
            <a:r>
              <a:rPr lang="fr-FR" sz="3600" dirty="0" err="1" smtClean="0"/>
              <a:t>review</a:t>
            </a:r>
            <a:r>
              <a:rPr lang="fr-FR" sz="3600" dirty="0" smtClean="0"/>
              <a:t> (</a:t>
            </a:r>
            <a:r>
              <a:rPr lang="fr-FR" sz="3600" dirty="0" err="1" smtClean="0"/>
              <a:t>contd</a:t>
            </a:r>
            <a:r>
              <a:rPr lang="fr-FR" sz="3600" dirty="0" smtClean="0"/>
              <a:t>)</a:t>
            </a:r>
            <a:endParaRPr lang="fr-FR" sz="3600" dirty="0"/>
          </a:p>
        </p:txBody>
      </p:sp>
      <p:sp>
        <p:nvSpPr>
          <p:cNvPr id="3" name="Espace réservé du contenu 2"/>
          <p:cNvSpPr>
            <a:spLocks noGrp="1"/>
          </p:cNvSpPr>
          <p:nvPr>
            <p:ph idx="1"/>
          </p:nvPr>
        </p:nvSpPr>
        <p:spPr/>
        <p:txBody>
          <a:bodyPr>
            <a:normAutofit/>
          </a:bodyPr>
          <a:lstStyle/>
          <a:p>
            <a:r>
              <a:rPr lang="en-US" sz="1900" i="1" dirty="0" smtClean="0"/>
              <a:t>Michaud et al. (2015)</a:t>
            </a:r>
          </a:p>
          <a:p>
            <a:pPr lvl="1" algn="just">
              <a:buFont typeface="Wingdings" pitchFamily="2" charset="2"/>
              <a:buChar char="ü"/>
            </a:pPr>
            <a:r>
              <a:rPr lang="en-US" sz="1900" dirty="0" smtClean="0"/>
              <a:t>utility from buying an upgradeable product is larger than the utility from not buying it</a:t>
            </a:r>
          </a:p>
          <a:p>
            <a:pPr lvl="1" algn="just">
              <a:buFont typeface="Wingdings" pitchFamily="2" charset="2"/>
              <a:buChar char="ü"/>
            </a:pPr>
            <a:r>
              <a:rPr lang="en-US" sz="1900" dirty="0" smtClean="0"/>
              <a:t>the option to improve energy efficiency in the future creates more utility than the option to upgrade product performance</a:t>
            </a:r>
          </a:p>
          <a:p>
            <a:pPr lvl="1" algn="just">
              <a:buFont typeface="Wingdings" pitchFamily="2" charset="2"/>
              <a:buChar char="ü"/>
            </a:pPr>
            <a:r>
              <a:rPr lang="en-US" sz="1900" dirty="0" smtClean="0"/>
              <a:t>a longer length of time between two upgrades increases the purchase probability</a:t>
            </a:r>
          </a:p>
          <a:p>
            <a:pPr lvl="1" algn="just">
              <a:buFont typeface="Wingdings" pitchFamily="2" charset="2"/>
              <a:buChar char="ü"/>
            </a:pPr>
            <a:r>
              <a:rPr lang="en-US" sz="1900" dirty="0" smtClean="0"/>
              <a:t>when upgrades have to be made by the user (versus a specialist), the probability of purchasing a product is decreased</a:t>
            </a:r>
            <a:endParaRPr lang="fr-FR" sz="1900" dirty="0" smtClean="0"/>
          </a:p>
          <a:p>
            <a:endParaRPr lang="fr-FR" dirty="0" smtClean="0"/>
          </a:p>
          <a:p>
            <a:endParaRPr lang="fr-FR"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16632"/>
            <a:ext cx="8229600" cy="706090"/>
          </a:xfrm>
        </p:spPr>
        <p:txBody>
          <a:bodyPr/>
          <a:lstStyle/>
          <a:p>
            <a:r>
              <a:rPr lang="fr-FR" sz="3600" dirty="0" err="1" smtClean="0"/>
              <a:t>Method</a:t>
            </a:r>
            <a:endParaRPr lang="fr-FR" sz="3600" dirty="0"/>
          </a:p>
        </p:txBody>
      </p:sp>
      <p:sp>
        <p:nvSpPr>
          <p:cNvPr id="3" name="Espace réservé du contenu 2"/>
          <p:cNvSpPr>
            <a:spLocks noGrp="1"/>
          </p:cNvSpPr>
          <p:nvPr>
            <p:ph idx="1"/>
          </p:nvPr>
        </p:nvSpPr>
        <p:spPr>
          <a:xfrm>
            <a:off x="395536" y="1268760"/>
            <a:ext cx="8229600" cy="4525963"/>
          </a:xfrm>
        </p:spPr>
        <p:txBody>
          <a:bodyPr>
            <a:normAutofit/>
          </a:bodyPr>
          <a:lstStyle/>
          <a:p>
            <a:r>
              <a:rPr lang="en-US" sz="1800" dirty="0" smtClean="0"/>
              <a:t>Calibrated Auction-Conjoint </a:t>
            </a:r>
            <a:r>
              <a:rPr lang="en-US" sz="1800" dirty="0"/>
              <a:t>M</a:t>
            </a:r>
            <a:r>
              <a:rPr lang="en-US" sz="1800" dirty="0" smtClean="0"/>
              <a:t>ethod </a:t>
            </a:r>
            <a:r>
              <a:rPr lang="en-US" sz="1800" dirty="0"/>
              <a:t>(CACM) (Lusk and Norwood, 2011). </a:t>
            </a:r>
            <a:endParaRPr lang="en-US" sz="1800" dirty="0" smtClean="0"/>
          </a:p>
          <a:p>
            <a:pPr algn="just"/>
            <a:endParaRPr lang="en-US" sz="1800" dirty="0" smtClean="0"/>
          </a:p>
          <a:p>
            <a:pPr lvl="1" algn="just"/>
            <a:r>
              <a:rPr lang="en-US" sz="1800" dirty="0" smtClean="0"/>
              <a:t>combines </a:t>
            </a:r>
            <a:r>
              <a:rPr lang="en-US" sz="1800" dirty="0"/>
              <a:t>benefits of a </a:t>
            </a:r>
            <a:r>
              <a:rPr lang="en-US" sz="1800" b="1" dirty="0"/>
              <a:t>conjoint analysis</a:t>
            </a:r>
            <a:r>
              <a:rPr lang="en-US" sz="1800" dirty="0"/>
              <a:t>, such as simplicity for respondents (</a:t>
            </a:r>
            <a:r>
              <a:rPr lang="en-US" sz="1800" dirty="0" err="1"/>
              <a:t>Adamovicz</a:t>
            </a:r>
            <a:r>
              <a:rPr lang="en-US" sz="1800" dirty="0"/>
              <a:t> et al., 1998, </a:t>
            </a:r>
            <a:r>
              <a:rPr lang="en-US" sz="1800" dirty="0" err="1"/>
              <a:t>Voelckner</a:t>
            </a:r>
            <a:r>
              <a:rPr lang="en-US" sz="1800" dirty="0"/>
              <a:t>, 2006) and revealing demand separately for each alternative, with those of </a:t>
            </a:r>
            <a:r>
              <a:rPr lang="en-US" sz="1800" b="1" dirty="0"/>
              <a:t>auctions</a:t>
            </a:r>
            <a:r>
              <a:rPr lang="en-US" sz="1800" dirty="0"/>
              <a:t>, as a less biased measure of WTP, possibility to answer more thoughtfully placing their bids for a </a:t>
            </a:r>
            <a:r>
              <a:rPr lang="en-US" sz="1800" dirty="0" smtClean="0"/>
              <a:t>product</a:t>
            </a:r>
          </a:p>
          <a:p>
            <a:pPr lvl="1" algn="just"/>
            <a:r>
              <a:rPr lang="en-US" sz="1800" dirty="0" smtClean="0"/>
              <a:t>allows </a:t>
            </a:r>
            <a:r>
              <a:rPr lang="en-US" sz="1800" dirty="0"/>
              <a:t>assessing the components of preferences and WTP for the product’s </a:t>
            </a:r>
            <a:r>
              <a:rPr lang="en-US" sz="1800" dirty="0" smtClean="0"/>
              <a:t>upgrades</a:t>
            </a:r>
          </a:p>
          <a:p>
            <a:pPr lvl="1" algn="just"/>
            <a:r>
              <a:rPr lang="en-US" sz="1800" dirty="0" smtClean="0"/>
              <a:t>allows </a:t>
            </a:r>
            <a:r>
              <a:rPr lang="en-US" sz="1800" dirty="0"/>
              <a:t>evaluating a large number of attributes with many levels and for numerous products, decomposing preferences by this. </a:t>
            </a:r>
            <a:endParaRPr lang="en-US" sz="1800" dirty="0" smtClean="0"/>
          </a:p>
          <a:p>
            <a:pPr lvl="1"/>
            <a:endParaRPr lang="en-US" sz="1800" dirty="0" smtClean="0"/>
          </a:p>
          <a:p>
            <a:r>
              <a:rPr lang="en-US" sz="1800" dirty="0" smtClean="0"/>
              <a:t>The method consists of three stages (Lusk and Norwood, 2011; </a:t>
            </a:r>
            <a:r>
              <a:rPr lang="en-US" sz="1800" dirty="0" err="1" smtClean="0"/>
              <a:t>Kovalsky</a:t>
            </a:r>
            <a:r>
              <a:rPr lang="en-US" sz="1800" dirty="0" smtClean="0"/>
              <a:t> and Lusk, 2013).</a:t>
            </a:r>
            <a:endParaRPr lang="fr-FR" sz="1800" dirty="0"/>
          </a:p>
          <a:p>
            <a:endParaRPr lang="fr-FR" sz="18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44624"/>
            <a:ext cx="8229600" cy="778098"/>
          </a:xfrm>
        </p:spPr>
        <p:txBody>
          <a:bodyPr/>
          <a:lstStyle/>
          <a:p>
            <a:r>
              <a:rPr lang="fr-FR" sz="3600" dirty="0" err="1" smtClean="0"/>
              <a:t>Method</a:t>
            </a:r>
            <a:endParaRPr lang="fr-FR" sz="3600" dirty="0"/>
          </a:p>
        </p:txBody>
      </p:sp>
      <p:sp>
        <p:nvSpPr>
          <p:cNvPr id="3" name="Espace réservé du contenu 2"/>
          <p:cNvSpPr>
            <a:spLocks noGrp="1"/>
          </p:cNvSpPr>
          <p:nvPr>
            <p:ph idx="1"/>
          </p:nvPr>
        </p:nvSpPr>
        <p:spPr>
          <a:xfrm>
            <a:off x="-252536" y="1196752"/>
            <a:ext cx="4320480" cy="2304256"/>
          </a:xfrm>
        </p:spPr>
        <p:txBody>
          <a:bodyPr>
            <a:normAutofit/>
          </a:bodyPr>
          <a:lstStyle/>
          <a:p>
            <a:pPr algn="just">
              <a:buNone/>
            </a:pPr>
            <a:r>
              <a:rPr lang="en-US" sz="1800" b="1" dirty="0" smtClean="0"/>
              <a:t>	First </a:t>
            </a:r>
            <a:r>
              <a:rPr lang="en-US" sz="1800" b="1" dirty="0"/>
              <a:t>stage </a:t>
            </a:r>
            <a:r>
              <a:rPr lang="en-US" sz="1800" dirty="0"/>
              <a:t>proposes a participant to rate the desirability of each attribute level of the product on the </a:t>
            </a:r>
            <a:r>
              <a:rPr lang="en-US" sz="1800" dirty="0" err="1"/>
              <a:t>Likert</a:t>
            </a:r>
            <a:r>
              <a:rPr lang="en-US" sz="1800" dirty="0"/>
              <a:t> </a:t>
            </a:r>
            <a:r>
              <a:rPr lang="en-US" sz="1800" dirty="0" smtClean="0"/>
              <a:t>scale</a:t>
            </a:r>
          </a:p>
          <a:p>
            <a:pPr algn="just">
              <a:buNone/>
            </a:pPr>
            <a:r>
              <a:rPr lang="en-US" sz="1800" dirty="0" smtClean="0"/>
              <a:t> 	(</a:t>
            </a:r>
            <a:r>
              <a:rPr lang="en-US" sz="1800" dirty="0"/>
              <a:t>1 is the least desirable and 10 is the most desirable), assuming that all other characteristics are hold constant</a:t>
            </a:r>
            <a:r>
              <a:rPr lang="en-US" sz="1800" dirty="0" smtClean="0"/>
              <a:t>.</a:t>
            </a:r>
          </a:p>
          <a:p>
            <a:pPr algn="just">
              <a:buNone/>
            </a:pPr>
            <a:endParaRPr lang="fr-FR" sz="1800" dirty="0"/>
          </a:p>
          <a:p>
            <a:pPr algn="just">
              <a:buNone/>
            </a:pPr>
            <a:endParaRPr lang="fr-FR" sz="1800" dirty="0"/>
          </a:p>
        </p:txBody>
      </p:sp>
      <p:pic>
        <p:nvPicPr>
          <p:cNvPr id="4" name="Image 3" descr="Power attribute ecran.jpg"/>
          <p:cNvPicPr>
            <a:picLocks noChangeAspect="1"/>
          </p:cNvPicPr>
          <p:nvPr/>
        </p:nvPicPr>
        <p:blipFill>
          <a:blip r:embed="rId2" cstate="print">
            <a:clrChange>
              <a:clrFrom>
                <a:srgbClr val="D6C695"/>
              </a:clrFrom>
              <a:clrTo>
                <a:srgbClr val="D6C695">
                  <a:alpha val="0"/>
                </a:srgbClr>
              </a:clrTo>
            </a:clrChange>
            <a:grayscl/>
          </a:blip>
          <a:srcRect l="9692" t="5091" r="7924" b="8365"/>
          <a:stretch>
            <a:fillRect/>
          </a:stretch>
        </p:blipFill>
        <p:spPr>
          <a:xfrm>
            <a:off x="4139952" y="764704"/>
            <a:ext cx="4896544" cy="2448272"/>
          </a:xfrm>
          <a:prstGeom prst="rect">
            <a:avLst/>
          </a:prstGeom>
        </p:spPr>
      </p:pic>
      <p:sp>
        <p:nvSpPr>
          <p:cNvPr id="5" name="Rectangle 4"/>
          <p:cNvSpPr/>
          <p:nvPr/>
        </p:nvSpPr>
        <p:spPr>
          <a:xfrm>
            <a:off x="179512" y="3645024"/>
            <a:ext cx="3960440" cy="2031325"/>
          </a:xfrm>
          <a:prstGeom prst="rect">
            <a:avLst/>
          </a:prstGeom>
        </p:spPr>
        <p:txBody>
          <a:bodyPr wrap="square">
            <a:spAutoFit/>
          </a:bodyPr>
          <a:lstStyle/>
          <a:p>
            <a:pPr algn="just"/>
            <a:r>
              <a:rPr lang="en-US" dirty="0" smtClean="0"/>
              <a:t> On the </a:t>
            </a:r>
            <a:r>
              <a:rPr lang="en-US" b="1" dirty="0" smtClean="0"/>
              <a:t>second stage </a:t>
            </a:r>
            <a:r>
              <a:rPr lang="en-US" dirty="0" smtClean="0"/>
              <a:t>respondents are invited to indicate the relative importance of each attribute of the product on the </a:t>
            </a:r>
            <a:r>
              <a:rPr lang="en-US" dirty="0" err="1" smtClean="0"/>
              <a:t>Likert</a:t>
            </a:r>
            <a:r>
              <a:rPr lang="en-US" dirty="0" smtClean="0"/>
              <a:t> scale of 1 to 7</a:t>
            </a:r>
          </a:p>
          <a:p>
            <a:pPr algn="just"/>
            <a:r>
              <a:rPr lang="en-US" dirty="0" smtClean="0"/>
              <a:t> (1 is very unimportant and 7 is very important). </a:t>
            </a:r>
            <a:endParaRPr lang="fr-FR" dirty="0" smtClean="0"/>
          </a:p>
          <a:p>
            <a:endParaRPr lang="fr-FR" dirty="0"/>
          </a:p>
        </p:txBody>
      </p:sp>
      <p:pic>
        <p:nvPicPr>
          <p:cNvPr id="6" name="Image 5" descr="Importance distribution ecran.jpg"/>
          <p:cNvPicPr>
            <a:picLocks noChangeAspect="1"/>
          </p:cNvPicPr>
          <p:nvPr/>
        </p:nvPicPr>
        <p:blipFill>
          <a:blip r:embed="rId3" cstate="print">
            <a:clrChange>
              <a:clrFrom>
                <a:srgbClr val="D6C695"/>
              </a:clrFrom>
              <a:clrTo>
                <a:srgbClr val="D6C695">
                  <a:alpha val="0"/>
                </a:srgbClr>
              </a:clrTo>
            </a:clrChange>
            <a:grayscl/>
          </a:blip>
          <a:srcRect l="9674" r="5827"/>
          <a:stretch>
            <a:fillRect/>
          </a:stretch>
        </p:blipFill>
        <p:spPr>
          <a:xfrm>
            <a:off x="4355976" y="3234853"/>
            <a:ext cx="4320480" cy="347844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706090"/>
          </a:xfrm>
        </p:spPr>
        <p:txBody>
          <a:bodyPr>
            <a:normAutofit/>
          </a:bodyPr>
          <a:lstStyle/>
          <a:p>
            <a:r>
              <a:rPr lang="fr-FR" sz="3600" dirty="0" err="1" smtClean="0"/>
              <a:t>Method</a:t>
            </a:r>
            <a:endParaRPr lang="fr-FR" sz="3600" dirty="0"/>
          </a:p>
        </p:txBody>
      </p:sp>
      <p:pic>
        <p:nvPicPr>
          <p:cNvPr id="4" name="Espace réservé du contenu 3" descr="3stage ecran.jpg"/>
          <p:cNvPicPr>
            <a:picLocks noGrp="1"/>
          </p:cNvPicPr>
          <p:nvPr>
            <p:ph idx="1"/>
          </p:nvPr>
        </p:nvPicPr>
        <p:blipFill>
          <a:blip r:embed="rId2" cstate="print">
            <a:clrChange>
              <a:clrFrom>
                <a:srgbClr val="D6C695"/>
              </a:clrFrom>
              <a:clrTo>
                <a:srgbClr val="D6C695">
                  <a:alpha val="0"/>
                </a:srgbClr>
              </a:clrTo>
            </a:clrChange>
            <a:grayscl/>
          </a:blip>
          <a:stretch>
            <a:fillRect/>
          </a:stretch>
        </p:blipFill>
        <p:spPr>
          <a:xfrm>
            <a:off x="-468560" y="1916832"/>
            <a:ext cx="5142063" cy="4525963"/>
          </a:xfrm>
          <a:prstGeom prst="rect">
            <a:avLst/>
          </a:prstGeom>
        </p:spPr>
      </p:pic>
      <p:pic>
        <p:nvPicPr>
          <p:cNvPr id="5" name="Image 4" descr="3stage prices ecran.jpg"/>
          <p:cNvPicPr/>
          <p:nvPr/>
        </p:nvPicPr>
        <p:blipFill>
          <a:blip r:embed="rId3" cstate="print">
            <a:grayscl/>
          </a:blip>
          <a:stretch>
            <a:fillRect/>
          </a:stretch>
        </p:blipFill>
        <p:spPr>
          <a:xfrm>
            <a:off x="4283968" y="1988840"/>
            <a:ext cx="4552950" cy="4657725"/>
          </a:xfrm>
          <a:prstGeom prst="rect">
            <a:avLst/>
          </a:prstGeom>
        </p:spPr>
      </p:pic>
      <p:sp>
        <p:nvSpPr>
          <p:cNvPr id="6" name="Rectangle 5"/>
          <p:cNvSpPr/>
          <p:nvPr/>
        </p:nvSpPr>
        <p:spPr>
          <a:xfrm>
            <a:off x="467544" y="764704"/>
            <a:ext cx="8280920" cy="1200329"/>
          </a:xfrm>
          <a:prstGeom prst="rect">
            <a:avLst/>
          </a:prstGeom>
        </p:spPr>
        <p:txBody>
          <a:bodyPr wrap="square">
            <a:spAutoFit/>
          </a:bodyPr>
          <a:lstStyle/>
          <a:p>
            <a:r>
              <a:rPr lang="en-US" dirty="0" smtClean="0"/>
              <a:t>On the </a:t>
            </a:r>
            <a:r>
              <a:rPr lang="en-US" b="1" dirty="0" smtClean="0"/>
              <a:t>third stage </a:t>
            </a:r>
            <a:r>
              <a:rPr lang="en-US" dirty="0" smtClean="0"/>
              <a:t>participants see the summary of their bids for several configurations of the product, which are calculated on the basis of the answers on previous stages. </a:t>
            </a:r>
          </a:p>
          <a:p>
            <a:r>
              <a:rPr lang="en-US" dirty="0" smtClean="0"/>
              <a:t>If they do not agree with WTP calculation, participants are invited to “calibrate” their answers on previous stages by changing weights, and get new WTP.</a:t>
            </a:r>
            <a:endParaRPr lang="fr-FR"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58614"/>
            <a:ext cx="8229600" cy="850106"/>
          </a:xfrm>
        </p:spPr>
        <p:txBody>
          <a:bodyPr>
            <a:normAutofit/>
          </a:bodyPr>
          <a:lstStyle/>
          <a:p>
            <a:r>
              <a:rPr lang="fr-FR" sz="3600" dirty="0" smtClean="0"/>
              <a:t>WTP </a:t>
            </a:r>
            <a:r>
              <a:rPr lang="fr-FR" sz="3600" dirty="0" err="1" smtClean="0"/>
              <a:t>calculation</a:t>
            </a:r>
            <a:endParaRPr lang="fr-FR" sz="3600" dirty="0"/>
          </a:p>
        </p:txBody>
      </p:sp>
      <p:sp>
        <p:nvSpPr>
          <p:cNvPr id="3" name="Espace réservé du contenu 2"/>
          <p:cNvSpPr>
            <a:spLocks noGrp="1"/>
          </p:cNvSpPr>
          <p:nvPr>
            <p:ph idx="1"/>
          </p:nvPr>
        </p:nvSpPr>
        <p:spPr>
          <a:xfrm>
            <a:off x="179512" y="836712"/>
            <a:ext cx="8784976" cy="5544616"/>
          </a:xfrm>
        </p:spPr>
        <p:txBody>
          <a:bodyPr>
            <a:noAutofit/>
          </a:bodyPr>
          <a:lstStyle/>
          <a:p>
            <a:pPr algn="just">
              <a:buNone/>
            </a:pPr>
            <a:r>
              <a:rPr lang="en-US" sz="1600" dirty="0"/>
              <a:t>In order to calculate WTP after conjoint analysis part, an attribute-based utility is calculated by multiplying the relative importance of each attribute by each attribute's rating (</a:t>
            </a:r>
            <a:r>
              <a:rPr lang="en-US" sz="1600" dirty="0" err="1"/>
              <a:t>Kovalsky</a:t>
            </a:r>
            <a:r>
              <a:rPr lang="en-US" sz="1600" dirty="0"/>
              <a:t> and Lusk, 2013). </a:t>
            </a:r>
            <a:endParaRPr lang="fr-FR" sz="1600" dirty="0"/>
          </a:p>
          <a:p>
            <a:pPr algn="just">
              <a:buNone/>
            </a:pPr>
            <a:r>
              <a:rPr lang="en-US" sz="1600" dirty="0"/>
              <a:t>Individual's part-worth utility for an attribute-level is  </a:t>
            </a:r>
            <a:endParaRPr lang="fr-FR" sz="1600" dirty="0"/>
          </a:p>
          <a:p>
            <a:pPr algn="just">
              <a:buNone/>
            </a:pPr>
            <a:r>
              <a:rPr lang="en-US" sz="1400" i="1" dirty="0" smtClean="0"/>
              <a:t>Where </a:t>
            </a:r>
            <a:r>
              <a:rPr lang="en-US" sz="1400" i="1" dirty="0" err="1" smtClean="0"/>
              <a:t>W</a:t>
            </a:r>
            <a:r>
              <a:rPr lang="en-US" sz="1400" i="1" baseline="-25000" dirty="0" err="1" smtClean="0"/>
              <a:t>ij</a:t>
            </a:r>
            <a:r>
              <a:rPr lang="en-US" sz="1400" i="1" dirty="0" smtClean="0"/>
              <a:t> is </a:t>
            </a:r>
            <a:r>
              <a:rPr lang="en-US" sz="1400" i="1" dirty="0"/>
              <a:t>individual </a:t>
            </a:r>
            <a:r>
              <a:rPr lang="en-US" sz="1400" i="1" dirty="0" err="1"/>
              <a:t>i's</a:t>
            </a:r>
            <a:r>
              <a:rPr lang="en-US" sz="1400" i="1" dirty="0"/>
              <a:t> importance weight for attribute j </a:t>
            </a:r>
            <a:endParaRPr lang="en-US" sz="1400" i="1" dirty="0" smtClean="0"/>
          </a:p>
          <a:p>
            <a:pPr algn="just">
              <a:buNone/>
            </a:pPr>
            <a:r>
              <a:rPr lang="en-US" sz="1400" i="1" dirty="0" smtClean="0"/>
              <a:t>             </a:t>
            </a:r>
            <a:r>
              <a:rPr lang="en-US" sz="1400" i="1" dirty="0" err="1" smtClean="0"/>
              <a:t>D</a:t>
            </a:r>
            <a:r>
              <a:rPr lang="en-US" sz="1400" i="1" baseline="-25000" dirty="0" err="1" smtClean="0"/>
              <a:t>ijl</a:t>
            </a:r>
            <a:r>
              <a:rPr lang="en-US" sz="1400" i="1" dirty="0" smtClean="0"/>
              <a:t>  is </a:t>
            </a:r>
            <a:r>
              <a:rPr lang="en-US" sz="1400" i="1" dirty="0"/>
              <a:t>individual </a:t>
            </a:r>
            <a:r>
              <a:rPr lang="en-US" sz="1400" i="1" dirty="0" err="1"/>
              <a:t>i's</a:t>
            </a:r>
            <a:r>
              <a:rPr lang="en-US" sz="1400" i="1" dirty="0"/>
              <a:t> desirability ranking for the </a:t>
            </a:r>
            <a:r>
              <a:rPr lang="en-US" sz="1400" i="1" dirty="0" err="1"/>
              <a:t>lth</a:t>
            </a:r>
            <a:r>
              <a:rPr lang="en-US" sz="1400" i="1" dirty="0"/>
              <a:t> level of attribute j (normalized</a:t>
            </a:r>
            <a:r>
              <a:rPr lang="en-US" sz="1400" i="1" dirty="0" smtClean="0"/>
              <a:t>).</a:t>
            </a:r>
          </a:p>
          <a:p>
            <a:pPr algn="just">
              <a:buNone/>
            </a:pPr>
            <a:endParaRPr lang="fr-FR" sz="1600" dirty="0"/>
          </a:p>
          <a:p>
            <a:pPr algn="just">
              <a:buNone/>
            </a:pPr>
            <a:r>
              <a:rPr lang="en-US" sz="1600" dirty="0"/>
              <a:t>Then, an individual's non-price utility for a particular product type with its set of attributes and their levels is calculated by summarizing part-worth utilities for all attributes and their levels:</a:t>
            </a:r>
            <a:endParaRPr lang="fr-FR" sz="1600" dirty="0"/>
          </a:p>
          <a:p>
            <a:pPr algn="just">
              <a:buNone/>
            </a:pPr>
            <a:r>
              <a:rPr lang="en-US" sz="1600" dirty="0"/>
              <a:t> </a:t>
            </a:r>
            <a:endParaRPr lang="en-US" sz="1600" dirty="0" smtClean="0"/>
          </a:p>
          <a:p>
            <a:pPr algn="just">
              <a:buNone/>
            </a:pPr>
            <a:endParaRPr lang="fr-FR" sz="1600" dirty="0"/>
          </a:p>
          <a:p>
            <a:pPr algn="just">
              <a:buNone/>
            </a:pPr>
            <a:r>
              <a:rPr lang="en-US" sz="1400" i="1" dirty="0" smtClean="0"/>
              <a:t>Where </a:t>
            </a:r>
            <a:r>
              <a:rPr lang="en-US" sz="1400" i="1" dirty="0" err="1" smtClean="0"/>
              <a:t>U</a:t>
            </a:r>
            <a:r>
              <a:rPr lang="en-US" sz="1400" i="1" baseline="-25000" dirty="0" err="1" smtClean="0"/>
              <a:t>it</a:t>
            </a:r>
            <a:r>
              <a:rPr lang="en-US" sz="1400" i="1" dirty="0" smtClean="0"/>
              <a:t> </a:t>
            </a:r>
            <a:r>
              <a:rPr lang="en-US" sz="1400" i="1" dirty="0"/>
              <a:t>is individual </a:t>
            </a:r>
            <a:r>
              <a:rPr lang="en-US" sz="1400" i="1" dirty="0" err="1"/>
              <a:t>i's</a:t>
            </a:r>
            <a:r>
              <a:rPr lang="en-US" sz="1400" i="1" dirty="0"/>
              <a:t> non-price utility for product t</a:t>
            </a:r>
            <a:r>
              <a:rPr lang="en-US" sz="1400" i="1" dirty="0" smtClean="0"/>
              <a:t>;</a:t>
            </a:r>
          </a:p>
          <a:p>
            <a:pPr algn="just">
              <a:buNone/>
            </a:pPr>
            <a:r>
              <a:rPr lang="en-US" sz="1400" i="1" dirty="0" smtClean="0"/>
              <a:t>             </a:t>
            </a:r>
            <a:r>
              <a:rPr lang="en-US" sz="1400" i="1" dirty="0"/>
              <a:t>J is the total number of attributes</a:t>
            </a:r>
            <a:r>
              <a:rPr lang="en-US" sz="1400" i="1" dirty="0" smtClean="0"/>
              <a:t>;</a:t>
            </a:r>
          </a:p>
          <a:p>
            <a:pPr algn="just">
              <a:buNone/>
            </a:pPr>
            <a:r>
              <a:rPr lang="en-US" sz="1400" i="1" dirty="0" smtClean="0"/>
              <a:t>             </a:t>
            </a:r>
            <a:r>
              <a:rPr lang="en-US" sz="1400" i="1" dirty="0" err="1" smtClean="0"/>
              <a:t>A</a:t>
            </a:r>
            <a:r>
              <a:rPr lang="en-US" sz="1400" i="1" baseline="-25000" dirty="0" err="1" smtClean="0"/>
              <a:t>jl</a:t>
            </a:r>
            <a:r>
              <a:rPr lang="en-US" sz="1400" i="1" dirty="0" smtClean="0"/>
              <a:t> is </a:t>
            </a:r>
            <a:r>
              <a:rPr lang="en-US" sz="1400" i="1" dirty="0"/>
              <a:t>a dummy variable which equals to 1 if product t has the </a:t>
            </a:r>
            <a:r>
              <a:rPr lang="en-US" sz="1400" i="1" dirty="0" err="1"/>
              <a:t>lth</a:t>
            </a:r>
            <a:r>
              <a:rPr lang="en-US" sz="1400" i="1" dirty="0"/>
              <a:t> level of the </a:t>
            </a:r>
            <a:r>
              <a:rPr lang="en-US" sz="1400" i="1" dirty="0" err="1"/>
              <a:t>jth</a:t>
            </a:r>
            <a:r>
              <a:rPr lang="en-US" sz="1400" i="1" dirty="0"/>
              <a:t> attribute, and 0 otherwise</a:t>
            </a:r>
            <a:r>
              <a:rPr lang="en-US" sz="1400" i="1" dirty="0" smtClean="0"/>
              <a:t>.</a:t>
            </a:r>
          </a:p>
          <a:p>
            <a:pPr algn="just">
              <a:buNone/>
            </a:pPr>
            <a:endParaRPr lang="en-US" sz="1400" i="1" dirty="0" smtClean="0"/>
          </a:p>
          <a:p>
            <a:pPr algn="just">
              <a:buNone/>
            </a:pPr>
            <a:r>
              <a:rPr lang="en-US" sz="1600" dirty="0" smtClean="0"/>
              <a:t>Final </a:t>
            </a:r>
            <a:r>
              <a:rPr lang="en-US" sz="1600" dirty="0"/>
              <a:t>step of WTP calculation is based on estimation of difference in WTP for one product over another, in other words a premium:</a:t>
            </a:r>
            <a:endParaRPr lang="fr-FR" sz="1600" dirty="0"/>
          </a:p>
          <a:p>
            <a:pPr algn="just">
              <a:buNone/>
            </a:pPr>
            <a:r>
              <a:rPr lang="en-US" sz="1600" dirty="0"/>
              <a:t> </a:t>
            </a:r>
            <a:endParaRPr lang="fr-FR" sz="1600" dirty="0"/>
          </a:p>
          <a:p>
            <a:pPr algn="just">
              <a:buNone/>
            </a:pPr>
            <a:r>
              <a:rPr lang="en-US" sz="1400" i="1" dirty="0" smtClean="0"/>
              <a:t>Where </a:t>
            </a:r>
            <a:r>
              <a:rPr lang="en-US" sz="1400" i="1" dirty="0" err="1" smtClean="0"/>
              <a:t>WTP</a:t>
            </a:r>
            <a:r>
              <a:rPr lang="en-US" sz="1400" i="1" baseline="-25000" dirty="0" err="1" smtClean="0"/>
              <a:t>itk</a:t>
            </a:r>
            <a:r>
              <a:rPr lang="en-US" sz="1400" i="1" dirty="0" smtClean="0"/>
              <a:t> </a:t>
            </a:r>
            <a:r>
              <a:rPr lang="en-US" sz="1400" i="1" dirty="0"/>
              <a:t>is individual </a:t>
            </a:r>
            <a:r>
              <a:rPr lang="en-US" sz="1400" i="1" dirty="0" err="1"/>
              <a:t>i's</a:t>
            </a:r>
            <a:r>
              <a:rPr lang="en-US" sz="1400" i="1" dirty="0"/>
              <a:t> WTP premium for product t over product k</a:t>
            </a:r>
            <a:r>
              <a:rPr lang="en-US" sz="1400" i="1" dirty="0" smtClean="0"/>
              <a:t>;</a:t>
            </a:r>
          </a:p>
          <a:p>
            <a:pPr algn="just">
              <a:buNone/>
            </a:pPr>
            <a:r>
              <a:rPr lang="en-US" sz="1400" i="1" dirty="0" err="1" smtClean="0"/>
              <a:t>U</a:t>
            </a:r>
            <a:r>
              <a:rPr lang="en-US" sz="1400" i="1" baseline="-25000" dirty="0" err="1" smtClean="0"/>
              <a:t>it</a:t>
            </a:r>
            <a:r>
              <a:rPr lang="en-US" sz="1400" i="1" baseline="-25000" dirty="0" smtClean="0"/>
              <a:t>(</a:t>
            </a:r>
            <a:r>
              <a:rPr lang="en-US" sz="1400" i="1" baseline="-25000" dirty="0" err="1" smtClean="0"/>
              <a:t>ik</a:t>
            </a:r>
            <a:r>
              <a:rPr lang="en-US" sz="1400" i="1" baseline="-25000" dirty="0" smtClean="0"/>
              <a:t>)</a:t>
            </a:r>
            <a:r>
              <a:rPr lang="en-US" sz="1400" i="1" dirty="0" smtClean="0"/>
              <a:t> is </a:t>
            </a:r>
            <a:r>
              <a:rPr lang="en-US" sz="1400" i="1" dirty="0"/>
              <a:t>individual </a:t>
            </a:r>
            <a:r>
              <a:rPr lang="en-US" sz="1400" i="1" dirty="0" err="1"/>
              <a:t>i's</a:t>
            </a:r>
            <a:r>
              <a:rPr lang="en-US" sz="1400" i="1" dirty="0"/>
              <a:t> utility for product </a:t>
            </a:r>
            <a:r>
              <a:rPr lang="en-US" sz="1400" i="1" dirty="0" smtClean="0"/>
              <a:t>t(k);</a:t>
            </a:r>
          </a:p>
          <a:p>
            <a:pPr algn="just">
              <a:buNone/>
            </a:pPr>
            <a:r>
              <a:rPr lang="en-US" sz="1400" i="1" dirty="0" err="1" smtClean="0"/>
              <a:t>W</a:t>
            </a:r>
            <a:r>
              <a:rPr lang="en-US" sz="1400" i="1" baseline="-25000" dirty="0" err="1" smtClean="0"/>
              <a:t>ip</a:t>
            </a:r>
            <a:r>
              <a:rPr lang="en-US" sz="1400" i="1" dirty="0" smtClean="0"/>
              <a:t> </a:t>
            </a:r>
            <a:r>
              <a:rPr lang="en-US" sz="1400" i="1" dirty="0"/>
              <a:t>is individual </a:t>
            </a:r>
            <a:r>
              <a:rPr lang="en-US" sz="1400" i="1" dirty="0" err="1"/>
              <a:t>i's</a:t>
            </a:r>
            <a:r>
              <a:rPr lang="en-US" sz="1400" i="1" dirty="0"/>
              <a:t> importance weight for price attribute.</a:t>
            </a:r>
            <a:endParaRPr lang="fr-FR" sz="1400" i="1" dirty="0"/>
          </a:p>
          <a:p>
            <a:pPr algn="just">
              <a:buNone/>
            </a:pPr>
            <a:endParaRPr lang="fr-FR" sz="1600" dirty="0"/>
          </a:p>
        </p:txBody>
      </p:sp>
      <p:sp>
        <p:nvSpPr>
          <p:cNvPr id="16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6393" name="Picture 9"/>
          <p:cNvPicPr>
            <a:picLocks noChangeAspect="1" noChangeArrowheads="1"/>
          </p:cNvPicPr>
          <p:nvPr/>
        </p:nvPicPr>
        <p:blipFill>
          <a:blip r:embed="rId2" cstate="print"/>
          <a:srcRect l="21857" t="56718" r="68735" b="39344"/>
          <a:stretch>
            <a:fillRect/>
          </a:stretch>
        </p:blipFill>
        <p:spPr bwMode="auto">
          <a:xfrm>
            <a:off x="4716016" y="1628800"/>
            <a:ext cx="1530170" cy="360040"/>
          </a:xfrm>
          <a:prstGeom prst="rect">
            <a:avLst/>
          </a:prstGeom>
          <a:noFill/>
          <a:ln w="9525">
            <a:noFill/>
            <a:miter lim="800000"/>
            <a:headEnd/>
            <a:tailEnd/>
          </a:ln>
        </p:spPr>
      </p:pic>
      <p:pic>
        <p:nvPicPr>
          <p:cNvPr id="16394" name="Picture 10"/>
          <p:cNvPicPr>
            <a:picLocks noChangeAspect="1" noChangeArrowheads="1"/>
          </p:cNvPicPr>
          <p:nvPr/>
        </p:nvPicPr>
        <p:blipFill>
          <a:blip r:embed="rId3" cstate="print"/>
          <a:srcRect l="38378" t="61813" r="50000" b="29328"/>
          <a:stretch>
            <a:fillRect/>
          </a:stretch>
        </p:blipFill>
        <p:spPr bwMode="auto">
          <a:xfrm>
            <a:off x="3491880" y="3212976"/>
            <a:ext cx="1680187" cy="720080"/>
          </a:xfrm>
          <a:prstGeom prst="rect">
            <a:avLst/>
          </a:prstGeom>
          <a:noFill/>
          <a:ln w="9525">
            <a:noFill/>
            <a:miter lim="800000"/>
            <a:headEnd/>
            <a:tailEnd/>
          </a:ln>
        </p:spPr>
      </p:pic>
      <p:pic>
        <p:nvPicPr>
          <p:cNvPr id="18" name="Picture 1"/>
          <p:cNvPicPr>
            <a:picLocks noChangeAspect="1" noChangeArrowheads="1"/>
          </p:cNvPicPr>
          <p:nvPr/>
        </p:nvPicPr>
        <p:blipFill>
          <a:blip r:embed="rId4" cstate="print"/>
          <a:srcRect l="22410" t="63609" r="63201" b="31469"/>
          <a:stretch>
            <a:fillRect/>
          </a:stretch>
        </p:blipFill>
        <p:spPr bwMode="auto">
          <a:xfrm>
            <a:off x="3419872" y="5229200"/>
            <a:ext cx="1944216" cy="3738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8229600" cy="706090"/>
          </a:xfrm>
        </p:spPr>
        <p:txBody>
          <a:bodyPr>
            <a:normAutofit/>
          </a:bodyPr>
          <a:lstStyle/>
          <a:p>
            <a:r>
              <a:rPr lang="fr-FR" sz="3600" dirty="0" err="1" smtClean="0"/>
              <a:t>Experimental</a:t>
            </a:r>
            <a:r>
              <a:rPr lang="fr-FR" sz="3600" dirty="0" smtClean="0"/>
              <a:t> design. General Information</a:t>
            </a:r>
            <a:endParaRPr lang="fr-FR" sz="3600" dirty="0"/>
          </a:p>
        </p:txBody>
      </p:sp>
      <p:sp>
        <p:nvSpPr>
          <p:cNvPr id="3" name="Espace réservé du contenu 2"/>
          <p:cNvSpPr>
            <a:spLocks noGrp="1"/>
          </p:cNvSpPr>
          <p:nvPr>
            <p:ph idx="1"/>
          </p:nvPr>
        </p:nvSpPr>
        <p:spPr/>
        <p:txBody>
          <a:bodyPr>
            <a:normAutofit/>
          </a:bodyPr>
          <a:lstStyle/>
          <a:p>
            <a:r>
              <a:rPr lang="en-US" sz="2400" dirty="0"/>
              <a:t>The concept of upgradeable products has been implied for two types of vacuum cleaners</a:t>
            </a:r>
            <a:r>
              <a:rPr lang="en-US" sz="2400" dirty="0" smtClean="0"/>
              <a:t>:</a:t>
            </a:r>
          </a:p>
          <a:p>
            <a:pPr lvl="1"/>
            <a:r>
              <a:rPr lang="en-US" sz="2000" dirty="0" smtClean="0"/>
              <a:t>an </a:t>
            </a:r>
            <a:r>
              <a:rPr lang="en-US" sz="2000" dirty="0"/>
              <a:t>upright wireless vacuum cleaner </a:t>
            </a:r>
            <a:endParaRPr lang="en-US" sz="2000" dirty="0" smtClean="0"/>
          </a:p>
          <a:p>
            <a:pPr lvl="1"/>
            <a:r>
              <a:rPr lang="en-US" sz="2000" dirty="0" smtClean="0"/>
              <a:t>a </a:t>
            </a:r>
            <a:r>
              <a:rPr lang="en-US" sz="2000" dirty="0"/>
              <a:t>wired vacuum </a:t>
            </a:r>
            <a:r>
              <a:rPr lang="en-US" sz="2000" dirty="0" smtClean="0"/>
              <a:t>cleaner</a:t>
            </a:r>
          </a:p>
          <a:p>
            <a:pPr lvl="1"/>
            <a:endParaRPr lang="en-US" dirty="0" smtClean="0"/>
          </a:p>
          <a:p>
            <a:r>
              <a:rPr lang="en-US" sz="2400" dirty="0" smtClean="0"/>
              <a:t>Upgrade attribute – After-purchase services:</a:t>
            </a:r>
          </a:p>
          <a:p>
            <a:pPr lvl="1"/>
            <a:r>
              <a:rPr lang="en-US" sz="2200" dirty="0" smtClean="0"/>
              <a:t> Usage optimization and connectivity upgrade</a:t>
            </a:r>
          </a:p>
          <a:p>
            <a:pPr lvl="1"/>
            <a:r>
              <a:rPr lang="en-US" sz="2200" dirty="0" smtClean="0"/>
              <a:t>functional upgrade (a change of an important part of a vacuum cleaner, such as a motor or a battery) </a:t>
            </a:r>
            <a:endParaRPr lang="fr-FR" sz="22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2018</TotalTime>
  <Words>3433</Words>
  <Application>Microsoft Macintosh PowerPoint</Application>
  <PresentationFormat>Présentation à l'écran (4:3)</PresentationFormat>
  <Paragraphs>535</Paragraphs>
  <Slides>25</Slides>
  <Notes>8</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Thème Office</vt:lpstr>
      <vt:lpstr>Elicitation of Willingness to Pay for Upgradeable Products with Calibrated Auction-Conjoint Method </vt:lpstr>
      <vt:lpstr>Introduction</vt:lpstr>
      <vt:lpstr>Concept of upgradeable products Literature review</vt:lpstr>
      <vt:lpstr>Concept of upgradeable products Literature review (contd)</vt:lpstr>
      <vt:lpstr>Method</vt:lpstr>
      <vt:lpstr>Method</vt:lpstr>
      <vt:lpstr>Method</vt:lpstr>
      <vt:lpstr>WTP calculation</vt:lpstr>
      <vt:lpstr>Experimental design. General Information</vt:lpstr>
      <vt:lpstr>Attributes and their levels</vt:lpstr>
      <vt:lpstr>Experiment</vt:lpstr>
      <vt:lpstr>After- purchase services attribute</vt:lpstr>
      <vt:lpstr>Results. Upright Vacuum Cleaner</vt:lpstr>
      <vt:lpstr>After-purchase services</vt:lpstr>
      <vt:lpstr>Weights distribution. Upright vacuum cleaner</vt:lpstr>
      <vt:lpstr>Results. Wired vacuum cleaner</vt:lpstr>
      <vt:lpstr>After-purchase services</vt:lpstr>
      <vt:lpstr>Weights distribution. A wired vacuum cleaner</vt:lpstr>
      <vt:lpstr>Vacuum cleaners configurations</vt:lpstr>
      <vt:lpstr>Mean bids for vacuum cleaners</vt:lpstr>
      <vt:lpstr>Marginal WTP values for selected attributes. Upright vacuum cleaner</vt:lpstr>
      <vt:lpstr>Marginal WTP values for selected attributes. Wired vacuum cleaner</vt:lpstr>
      <vt:lpstr>Results (Contd)</vt:lpstr>
      <vt:lpstr>Conclusion</vt:lpstr>
      <vt:lpstr>Thank you for the attention!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Elicitation of Willingness to Pay for Upgradeable Products with Calibrated Auction-Conjoint Method</dc:title>
  <dc:creator>vlobasenko</dc:creator>
  <cp:lastModifiedBy>Chebbi Armel</cp:lastModifiedBy>
  <cp:revision>41</cp:revision>
  <dcterms:created xsi:type="dcterms:W3CDTF">2015-04-14T19:59:32Z</dcterms:created>
  <dcterms:modified xsi:type="dcterms:W3CDTF">2015-04-22T11:21:55Z</dcterms:modified>
</cp:coreProperties>
</file>