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4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90" d="100"/>
          <a:sy n="90" d="100"/>
        </p:scale>
        <p:origin x="-1528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63D773F-2C4E-463D-B01C-53040C28D41D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6F49A4B-6BA9-4E68-9758-32CAF9A0ED6B}" type="datetimeFigureOut">
              <a:rPr lang="fr-FR" smtClean="0"/>
              <a:t>4/22/15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200" dirty="0" smtClean="0"/>
              <a:t>Politique Industrielle, Obstacles Techniques au Commerce et Accords de Commerce </a:t>
            </a:r>
            <a:r>
              <a:rPr lang="fr-FR" sz="4200" dirty="0" smtClean="0"/>
              <a:t>Préférentiels</a:t>
            </a:r>
            <a:endParaRPr lang="fr-FR" sz="4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89248"/>
          </a:xfrm>
        </p:spPr>
        <p:txBody>
          <a:bodyPr>
            <a:noAutofit/>
          </a:bodyPr>
          <a:lstStyle/>
          <a:p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Salam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Alshareef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4" descr="logo_accuei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216" y="5756275"/>
            <a:ext cx="1779587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ogo_accue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5698226"/>
            <a:ext cx="1709737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908720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sixième Journée Doctorale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d’Economie - Université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Grenoble </a:t>
            </a:r>
          </a:p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ar-sa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Avril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Arguments </a:t>
            </a:r>
            <a:r>
              <a:rPr lang="fr-FR" dirty="0" smtClean="0"/>
              <a:t>Théoriques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Défaillance de coordination des investissements </a:t>
            </a:r>
            <a:endParaRPr lang="fr-FR" dirty="0"/>
          </a:p>
          <a:p>
            <a:pPr lvl="1"/>
            <a:r>
              <a:rPr lang="fr-FR" dirty="0" smtClean="0"/>
              <a:t>Les Normes de compatibilité et d’interférence</a:t>
            </a:r>
            <a:endParaRPr lang="fr-FR" dirty="0"/>
          </a:p>
          <a:p>
            <a:pPr lvl="1"/>
            <a:r>
              <a:rPr lang="fr-FR" dirty="0" smtClean="0"/>
              <a:t>Les Normes de focalisation et de réduction des gammes</a:t>
            </a:r>
          </a:p>
          <a:p>
            <a:pPr lvl="3">
              <a:buFont typeface="Wingdings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Les normes comme </a:t>
            </a:r>
            <a:r>
              <a:rPr lang="fr-FR" dirty="0" smtClean="0">
                <a:sym typeface="Wingdings" panose="05000000000000000000" pitchFamily="2" charset="2"/>
              </a:rPr>
              <a:t>outils pour </a:t>
            </a:r>
            <a:r>
              <a:rPr lang="fr-FR" dirty="0" smtClean="0">
                <a:sym typeface="Wingdings" panose="05000000000000000000" pitchFamily="2" charset="2"/>
              </a:rPr>
              <a:t>effectuer les mesures de politique d’investissement visant à surmonter la défaillance de coordination des </a:t>
            </a:r>
            <a:r>
              <a:rPr lang="fr-FR" dirty="0" smtClean="0">
                <a:sym typeface="Wingdings" panose="05000000000000000000" pitchFamily="2" charset="2"/>
              </a:rPr>
              <a:t>investissements</a:t>
            </a:r>
            <a:endParaRPr lang="fr-FR" dirty="0" smtClean="0">
              <a:sym typeface="Wingdings" panose="05000000000000000000" pitchFamily="2" charset="2"/>
            </a:endParaRPr>
          </a:p>
          <a:p>
            <a:pPr lvl="3">
              <a:buFont typeface="Wingdings" pitchFamily="2" charset="2"/>
              <a:buChar char="à"/>
            </a:pPr>
            <a:endParaRPr lang="fr-FR" dirty="0" smtClean="0">
              <a:sym typeface="Wingdings" panose="05000000000000000000" pitchFamily="2" charset="2"/>
            </a:endParaRPr>
          </a:p>
          <a:p>
            <a:pPr marL="1051560" lvl="3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Normes comme outils </a:t>
            </a:r>
            <a:r>
              <a:rPr lang="fr-FR" dirty="0" smtClean="0">
                <a:sym typeface="Wingdings" panose="05000000000000000000" pitchFamily="2" charset="2"/>
              </a:rPr>
              <a:t>dans le </a:t>
            </a:r>
            <a:r>
              <a:rPr lang="fr-FR" dirty="0" smtClean="0">
                <a:sym typeface="Wingdings" panose="05000000000000000000" pitchFamily="2" charset="2"/>
              </a:rPr>
              <a:t>mécanisme de contrôle de rente distribué par l’Etat</a:t>
            </a:r>
          </a:p>
        </p:txBody>
      </p:sp>
    </p:spTree>
    <p:extLst>
      <p:ext uri="{BB962C8B-B14F-4D97-AF65-F5344CB8AC3E}">
        <p14:creationId xmlns:p14="http://schemas.microsoft.com/office/powerpoint/2010/main" val="394293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Cadre Analytique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451159"/>
              </p:ext>
            </p:extLst>
          </p:nvPr>
        </p:nvGraphicFramePr>
        <p:xfrm>
          <a:off x="107504" y="1340768"/>
          <a:ext cx="8280920" cy="545836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85192"/>
                <a:gridCol w="1085192"/>
                <a:gridCol w="6110536"/>
              </a:tblGrid>
              <a:tr h="200744">
                <a:tc>
                  <a:txBody>
                    <a:bodyPr/>
                    <a:lstStyle/>
                    <a:p>
                      <a:endParaRPr lang="fr-FR" sz="1100" dirty="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 dirty="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               </a:t>
                      </a:r>
                      <a:r>
                        <a:rPr lang="fr-FR" sz="1100" dirty="0" smtClean="0">
                          <a:effectLst/>
                        </a:rPr>
                        <a:t>                                      </a:t>
                      </a:r>
                      <a:r>
                        <a:rPr lang="fr-FR" sz="1100" dirty="0" err="1">
                          <a:effectLst/>
                        </a:rPr>
                        <a:t>Analytical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smtClean="0">
                          <a:effectLst/>
                        </a:rPr>
                        <a:t>Framework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</a:rPr>
                        <a:t>The scope of </a:t>
                      </a:r>
                      <a:r>
                        <a:rPr lang="fr-FR" sz="1200" b="1" dirty="0" err="1">
                          <a:effectLst/>
                        </a:rPr>
                        <a:t>liberalization</a:t>
                      </a:r>
                      <a:endParaRPr lang="fr-FR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Metrology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 dirty="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Public procurement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The </a:t>
                      </a:r>
                      <a:r>
                        <a:rPr lang="fr-FR" sz="1200" dirty="0" err="1">
                          <a:effectLst/>
                        </a:rPr>
                        <a:t>Approach</a:t>
                      </a:r>
                      <a:r>
                        <a:rPr lang="fr-FR" sz="1200" dirty="0">
                          <a:effectLst/>
                        </a:rPr>
                        <a:t> of </a:t>
                      </a:r>
                      <a:r>
                        <a:rPr lang="fr-FR" sz="1200" dirty="0" err="1">
                          <a:effectLst/>
                        </a:rPr>
                        <a:t>Liberalization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Harmonization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Harmonization based on International Standards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Harmonization based on a party's Standards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Acceptance as equivalent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based on international standards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based on a party's standards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Justification needed in case of Non-ac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Mutual</a:t>
                      </a:r>
                      <a:r>
                        <a:rPr lang="fr-FR" sz="1100" dirty="0">
                          <a:effectLst/>
                        </a:rPr>
                        <a:t> recognition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Illustrative list of recognition mechanisms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Commitment to negotiate in a defined time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Justification needed in case of refusing negotiation request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National treatment provision for accreditation of conformity assessment body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</a:tr>
              <a:tr h="20074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Transparency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Requirements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Period</a:t>
                      </a:r>
                      <a:r>
                        <a:rPr lang="fr-FR" sz="1100" dirty="0">
                          <a:effectLst/>
                        </a:rPr>
                        <a:t> Extension for notification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shortening the period for notification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Tolerance of notification procedures in case of urgency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Justification needed in case of not considering another party comments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Commitment to permit the participation of other in the development of its own TBT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inclusion of a delay for the application of transparency requirements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Administrative structure</a:t>
                      </a:r>
                      <a:endParaRPr lang="fr-F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Establishment of a Committee on TBT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744">
                <a:tc>
                  <a:txBody>
                    <a:bodyPr/>
                    <a:lstStyle/>
                    <a:p>
                      <a:endParaRPr lang="fr-FR" sz="1100">
                        <a:effectLst/>
                        <a:latin typeface="Calibri"/>
                        <a:ea typeface="MS Mincho"/>
                      </a:endParaRPr>
                    </a:p>
                  </a:txBody>
                  <a:tcPr marL="64008" marR="6400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consultation </a:t>
                      </a:r>
                      <a:r>
                        <a:rPr lang="en-US" sz="1100" dirty="0">
                          <a:effectLst/>
                        </a:rPr>
                        <a:t>should be undertaken under dispute settlement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08" marR="6400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4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Résultats: Européen Union 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79540"/>
              </p:ext>
            </p:extLst>
          </p:nvPr>
        </p:nvGraphicFramePr>
        <p:xfrm>
          <a:off x="107504" y="1268760"/>
          <a:ext cx="8280920" cy="547258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342768"/>
                <a:gridCol w="536513"/>
                <a:gridCol w="536513"/>
                <a:gridCol w="536513"/>
                <a:gridCol w="536513"/>
                <a:gridCol w="536513"/>
                <a:gridCol w="536513"/>
                <a:gridCol w="536513"/>
                <a:gridCol w="536513"/>
                <a:gridCol w="536513"/>
                <a:gridCol w="536513"/>
                <a:gridCol w="573022"/>
              </a:tblGrid>
              <a:tr h="127244">
                <a:tc>
                  <a:txBody>
                    <a:bodyPr/>
                    <a:lstStyle/>
                    <a:p>
                      <a:endParaRPr lang="fr-FR" sz="700" b="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gridSpan="1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EUFTA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267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Coverage</a:t>
                      </a:r>
                      <a:r>
                        <a:rPr lang="fr-FR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scope</a:t>
                      </a:r>
                    </a:p>
                    <a:p>
                      <a:endParaRPr lang="fr-FR" sz="700" b="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CARIFORUM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Chile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South Africa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CA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Mexico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Tunis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Algeria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Egypt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Jordan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Leabnon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Morroco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Public </a:t>
                      </a:r>
                      <a:r>
                        <a:rPr lang="fr-FR" sz="700" dirty="0" err="1">
                          <a:effectLst/>
                        </a:rPr>
                        <a:t>procurment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>
                          <a:effectLst/>
                        </a:rPr>
                        <a:t>Metrology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</a:tr>
              <a:tr h="1810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Liberalization</a:t>
                      </a:r>
                      <a:r>
                        <a:rPr lang="fr-FR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Approach</a:t>
                      </a:r>
                      <a:endParaRPr lang="fr-FR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448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err="1">
                          <a:effectLst/>
                        </a:rPr>
                        <a:t>Technical</a:t>
                      </a:r>
                      <a:r>
                        <a:rPr lang="fr-FR" sz="800" dirty="0">
                          <a:effectLst/>
                        </a:rPr>
                        <a:t> </a:t>
                      </a:r>
                      <a:r>
                        <a:rPr lang="fr-FR" sz="800" dirty="0" err="1">
                          <a:effectLst/>
                        </a:rPr>
                        <a:t>regulation</a:t>
                      </a:r>
                      <a:endParaRPr lang="fr-FR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Harmonization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international standard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smtClean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smtClean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based on a party's standards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 err="1" smtClean="0">
                          <a:effectLst/>
                        </a:rPr>
                        <a:t>Acceptance</a:t>
                      </a:r>
                      <a:r>
                        <a:rPr lang="fr-FR" sz="600" dirty="0" smtClean="0">
                          <a:effectLst/>
                        </a:rPr>
                        <a:t> as </a:t>
                      </a:r>
                      <a:r>
                        <a:rPr lang="fr-FR" sz="600" dirty="0" err="1" smtClean="0">
                          <a:effectLst/>
                        </a:rPr>
                        <a:t>equivalent</a:t>
                      </a:r>
                      <a:endParaRPr lang="fr-FR" sz="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54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>
                          <a:effectLst/>
                        </a:rPr>
                        <a:t>based</a:t>
                      </a:r>
                      <a:r>
                        <a:rPr lang="fr-FR" sz="700" dirty="0">
                          <a:effectLst/>
                        </a:rPr>
                        <a:t> on international standards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based on a party's standards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Justification in case of non acceptance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MFN provision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448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Standards</a:t>
                      </a:r>
                      <a:endParaRPr lang="fr-FR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Harmonization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internationla standards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smtClean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smtClean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</a:tr>
              <a:tr h="1448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err="1">
                          <a:effectLst/>
                        </a:rPr>
                        <a:t>Conformity</a:t>
                      </a:r>
                      <a:r>
                        <a:rPr lang="fr-FR" sz="800" dirty="0">
                          <a:effectLst/>
                        </a:rPr>
                        <a:t> </a:t>
                      </a:r>
                      <a:r>
                        <a:rPr lang="fr-FR" sz="800" dirty="0" err="1">
                          <a:effectLst/>
                        </a:rPr>
                        <a:t>Assessment</a:t>
                      </a:r>
                      <a:endParaRPr lang="fr-FR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Harmonization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international standards 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 smtClean="0">
                          <a:effectLst/>
                        </a:rPr>
                        <a:t>Acceptance</a:t>
                      </a:r>
                      <a:r>
                        <a:rPr lang="fr-FR" sz="700" dirty="0" smtClean="0">
                          <a:effectLst/>
                        </a:rPr>
                        <a:t> as </a:t>
                      </a:r>
                      <a:r>
                        <a:rPr lang="fr-FR" sz="700" dirty="0" err="1" smtClean="0">
                          <a:effectLst/>
                        </a:rPr>
                        <a:t>equivalent</a:t>
                      </a:r>
                      <a:r>
                        <a:rPr lang="fr-FR" sz="700" dirty="0" smtClean="0">
                          <a:effectLst/>
                        </a:rPr>
                        <a:t> 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>
                          <a:effectLst/>
                        </a:rPr>
                        <a:t>Based</a:t>
                      </a:r>
                      <a:r>
                        <a:rPr lang="fr-FR" sz="700" dirty="0">
                          <a:effectLst/>
                        </a:rPr>
                        <a:t> on international standards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Justification in case of non-acceptance as equivalent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justification in case of declining negotiation request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illustrative list of recognition mechanism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NT for accreditation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810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Transparency</a:t>
                      </a:r>
                      <a:r>
                        <a:rPr lang="fr-FR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Requierments</a:t>
                      </a:r>
                      <a:endParaRPr lang="fr-FR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comments periode extension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comments periode elimination in case of urgency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shortening of notification periode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25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justification if not taking </a:t>
                      </a:r>
                      <a:r>
                        <a:rPr lang="en-US" sz="700" dirty="0" err="1">
                          <a:effectLst/>
                        </a:rPr>
                        <a:t>partys</a:t>
                      </a:r>
                      <a:r>
                        <a:rPr lang="en-US" sz="700" dirty="0">
                          <a:effectLst/>
                        </a:rPr>
                        <a:t> comments in account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NT for participation in developping national TBT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delai for application of transperancy provisions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810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Administrative structure</a:t>
                      </a:r>
                      <a:endParaRPr lang="fr-FR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Committee on TBT</a:t>
                      </a:r>
                      <a:endParaRPr lang="fr-FR" sz="7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  <a:tr h="127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>
                          <a:effectLst/>
                        </a:rPr>
                        <a:t>Cosultation</a:t>
                      </a:r>
                      <a:r>
                        <a:rPr lang="fr-FR" sz="700" dirty="0">
                          <a:effectLst/>
                        </a:rPr>
                        <a:t> </a:t>
                      </a:r>
                      <a:r>
                        <a:rPr lang="fr-FR" sz="700" dirty="0" err="1">
                          <a:effectLst/>
                        </a:rPr>
                        <a:t>under</a:t>
                      </a:r>
                      <a:r>
                        <a:rPr lang="fr-FR" sz="700" dirty="0">
                          <a:effectLst/>
                        </a:rPr>
                        <a:t> </a:t>
                      </a:r>
                      <a:r>
                        <a:rPr lang="fr-FR" sz="700" dirty="0" err="1">
                          <a:effectLst/>
                        </a:rPr>
                        <a:t>disupute</a:t>
                      </a:r>
                      <a:r>
                        <a:rPr lang="fr-FR" sz="700" dirty="0">
                          <a:effectLst/>
                        </a:rPr>
                        <a:t> </a:t>
                      </a:r>
                      <a:r>
                        <a:rPr lang="fr-FR" sz="700" dirty="0" err="1">
                          <a:effectLst/>
                        </a:rPr>
                        <a:t>settelment</a:t>
                      </a:r>
                      <a:endParaRPr lang="fr-FR" sz="7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2213" marR="422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3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Résultats: Etats Unis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50418"/>
              </p:ext>
            </p:extLst>
          </p:nvPr>
        </p:nvGraphicFramePr>
        <p:xfrm>
          <a:off x="107504" y="1196751"/>
          <a:ext cx="8280919" cy="554462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48272"/>
                <a:gridCol w="1145335"/>
                <a:gridCol w="669616"/>
                <a:gridCol w="669616"/>
                <a:gridCol w="669616"/>
                <a:gridCol w="669616"/>
                <a:gridCol w="669616"/>
                <a:gridCol w="669616"/>
                <a:gridCol w="669616"/>
              </a:tblGrid>
              <a:tr h="137109">
                <a:tc>
                  <a:txBody>
                    <a:bodyPr/>
                    <a:lstStyle/>
                    <a:p>
                      <a:endParaRPr lang="fr-FR" sz="600" b="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US FTA</a:t>
                      </a: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 hMerge="1">
                  <a:txBody>
                    <a:bodyPr/>
                    <a:lstStyle/>
                    <a:p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 hMerge="1">
                  <a:txBody>
                    <a:bodyPr/>
                    <a:lstStyle/>
                    <a:p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 hMerge="1">
                  <a:txBody>
                    <a:bodyPr/>
                    <a:lstStyle/>
                    <a:p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 hMerge="1">
                  <a:txBody>
                    <a:bodyPr/>
                    <a:lstStyle/>
                    <a:p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 hMerge="1">
                  <a:txBody>
                    <a:bodyPr/>
                    <a:lstStyle/>
                    <a:p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 hMerge="1">
                  <a:txBody>
                    <a:bodyPr/>
                    <a:lstStyle/>
                    <a:p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77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Coverage</a:t>
                      </a:r>
                      <a:r>
                        <a:rPr lang="fr-F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scope</a:t>
                      </a:r>
                      <a:endParaRPr lang="fr-FR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 err="1">
                          <a:effectLst/>
                        </a:rPr>
                        <a:t>Colombia</a:t>
                      </a: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Peru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Chile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panama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CAFTA-DR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Oman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Bahrin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Morroco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Public </a:t>
                      </a:r>
                      <a:r>
                        <a:rPr lang="fr-FR" sz="600" dirty="0" err="1">
                          <a:effectLst/>
                        </a:rPr>
                        <a:t>procurment</a:t>
                      </a:r>
                      <a:endParaRPr lang="fr-FR" sz="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x</a:t>
                      </a: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Metrology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x</a:t>
                      </a: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77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Liberalization</a:t>
                      </a:r>
                      <a:r>
                        <a:rPr lang="fr-FR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approche</a:t>
                      </a:r>
                      <a:endParaRPr lang="fr-FR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495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err="1">
                          <a:effectLst/>
                        </a:rPr>
                        <a:t>Technical</a:t>
                      </a:r>
                      <a:r>
                        <a:rPr lang="fr-FR" sz="800" dirty="0">
                          <a:effectLst/>
                        </a:rPr>
                        <a:t> </a:t>
                      </a:r>
                      <a:r>
                        <a:rPr lang="fr-FR" sz="800" dirty="0" err="1">
                          <a:effectLst/>
                        </a:rPr>
                        <a:t>regulation</a:t>
                      </a:r>
                      <a:endParaRPr lang="fr-FR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Harmonization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 err="1">
                          <a:effectLst/>
                        </a:rPr>
                        <a:t>Based</a:t>
                      </a:r>
                      <a:r>
                        <a:rPr lang="fr-FR" sz="600" dirty="0">
                          <a:effectLst/>
                        </a:rPr>
                        <a:t> on international standard</a:t>
                      </a:r>
                      <a:endParaRPr lang="fr-FR" sz="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based on a party's standards</a:t>
                      </a:r>
                      <a:endParaRPr lang="fr-FR" sz="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 err="1" smtClean="0">
                          <a:effectLst/>
                        </a:rPr>
                        <a:t>Acceptance</a:t>
                      </a:r>
                      <a:r>
                        <a:rPr lang="fr-FR" sz="600" dirty="0" smtClean="0">
                          <a:effectLst/>
                        </a:rPr>
                        <a:t> as </a:t>
                      </a:r>
                      <a:r>
                        <a:rPr lang="fr-FR" sz="600" dirty="0" err="1" smtClean="0">
                          <a:effectLst/>
                        </a:rPr>
                        <a:t>equivalent</a:t>
                      </a:r>
                      <a:endParaRPr lang="fr-FR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based on international standards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based on a party's standards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Justification in case of non acceptance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X</a:t>
                      </a: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MFN provision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495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Standards</a:t>
                      </a:r>
                      <a:endParaRPr lang="fr-FR" sz="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Harmonization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Based on internationla standards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based on a party's standards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495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err="1">
                          <a:effectLst/>
                        </a:rPr>
                        <a:t>Conformity</a:t>
                      </a:r>
                      <a:r>
                        <a:rPr lang="fr-FR" sz="800" dirty="0">
                          <a:effectLst/>
                        </a:rPr>
                        <a:t> </a:t>
                      </a:r>
                      <a:r>
                        <a:rPr lang="fr-FR" sz="800" dirty="0" err="1">
                          <a:effectLst/>
                        </a:rPr>
                        <a:t>Assessment</a:t>
                      </a:r>
                      <a:endParaRPr lang="fr-FR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Harmonization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based on international standards 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based on a party's standards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 err="1" smtClean="0">
                          <a:effectLst/>
                        </a:rPr>
                        <a:t>Acceptance</a:t>
                      </a:r>
                      <a:r>
                        <a:rPr lang="fr-FR" sz="600" dirty="0" smtClean="0">
                          <a:effectLst/>
                        </a:rPr>
                        <a:t> as </a:t>
                      </a:r>
                      <a:r>
                        <a:rPr lang="fr-FR" sz="600" dirty="0" err="1" smtClean="0">
                          <a:effectLst/>
                        </a:rPr>
                        <a:t>equivalent</a:t>
                      </a:r>
                      <a:endParaRPr lang="fr-FR" sz="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Based on international standards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based on a party's standards</a:t>
                      </a:r>
                      <a:endParaRPr lang="fr-FR" sz="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Justification in case of non-acceptance as equivalent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justification in case of declining negotiation request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illustrative list of recognition mechanism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NT for accreditation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77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Transparency</a:t>
                      </a:r>
                      <a:r>
                        <a:rPr lang="fr-FR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Requirements</a:t>
                      </a:r>
                      <a:endParaRPr lang="fr-FR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comments periode extension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comments periode elimination in case of urgency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shortening of notification periode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justification if not taking partys comments in account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NT for participation in developping national TBT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delai for application of transperancy provisions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77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Administrative structure</a:t>
                      </a:r>
                      <a:endParaRPr lang="fr-FR" sz="1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Committee on TBT</a:t>
                      </a:r>
                      <a:endParaRPr lang="fr-FR" sz="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X</a:t>
                      </a: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X</a:t>
                      </a:r>
                      <a:endParaRPr lang="fr-F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</a:tr>
              <a:tr h="137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 err="1">
                          <a:effectLst/>
                        </a:rPr>
                        <a:t>Cosultation</a:t>
                      </a:r>
                      <a:r>
                        <a:rPr lang="fr-FR" sz="600" dirty="0">
                          <a:effectLst/>
                        </a:rPr>
                        <a:t> </a:t>
                      </a:r>
                      <a:r>
                        <a:rPr lang="fr-FR" sz="600" dirty="0" err="1">
                          <a:effectLst/>
                        </a:rPr>
                        <a:t>under</a:t>
                      </a:r>
                      <a:r>
                        <a:rPr lang="fr-FR" sz="600" dirty="0">
                          <a:effectLst/>
                        </a:rPr>
                        <a:t> </a:t>
                      </a:r>
                      <a:r>
                        <a:rPr lang="fr-FR" sz="600" dirty="0" err="1">
                          <a:effectLst/>
                        </a:rPr>
                        <a:t>disupute</a:t>
                      </a:r>
                      <a:r>
                        <a:rPr lang="fr-FR" sz="600" dirty="0">
                          <a:effectLst/>
                        </a:rPr>
                        <a:t> </a:t>
                      </a:r>
                      <a:r>
                        <a:rPr lang="fr-FR" sz="600" dirty="0" err="1">
                          <a:effectLst/>
                        </a:rPr>
                        <a:t>settelment</a:t>
                      </a:r>
                      <a:endParaRPr lang="fr-FR" sz="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X</a:t>
                      </a:r>
                      <a:endParaRPr lang="fr-F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600" dirty="0">
                        <a:effectLst/>
                        <a:latin typeface="Calibri"/>
                      </a:endParaRPr>
                    </a:p>
                  </a:txBody>
                  <a:tcPr marL="40270" marR="402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2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Résultats: La Chine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488891"/>
              </p:ext>
            </p:extLst>
          </p:nvPr>
        </p:nvGraphicFramePr>
        <p:xfrm>
          <a:off x="107502" y="1268760"/>
          <a:ext cx="8208916" cy="547261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384378"/>
                <a:gridCol w="1318950"/>
                <a:gridCol w="876397"/>
                <a:gridCol w="876397"/>
                <a:gridCol w="876397"/>
                <a:gridCol w="876397"/>
              </a:tblGrid>
              <a:tr h="181855">
                <a:tc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China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 hMerge="1">
                  <a:txBody>
                    <a:bodyPr/>
                    <a:lstStyle/>
                    <a:p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 hMerge="1">
                  <a:txBody>
                    <a:bodyPr/>
                    <a:lstStyle/>
                    <a:p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 hMerge="1">
                  <a:txBody>
                    <a:bodyPr/>
                    <a:lstStyle/>
                    <a:p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Pakistan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ASEAN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Costa Rica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Chile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Peru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78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Coverage</a:t>
                      </a:r>
                      <a:r>
                        <a:rPr lang="fr-F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scope</a:t>
                      </a:r>
                      <a:endParaRPr lang="fr-FR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Public procurment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Metrology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78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Liberalization</a:t>
                      </a:r>
                      <a:r>
                        <a:rPr lang="fr-FR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Approache</a:t>
                      </a:r>
                      <a:endParaRPr lang="fr-FR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42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err="1">
                          <a:effectLst/>
                        </a:rPr>
                        <a:t>Technical</a:t>
                      </a:r>
                      <a:r>
                        <a:rPr lang="fr-FR" sz="800" dirty="0">
                          <a:effectLst/>
                        </a:rPr>
                        <a:t> </a:t>
                      </a:r>
                      <a:r>
                        <a:rPr lang="fr-FR" sz="800" dirty="0" err="1">
                          <a:effectLst/>
                        </a:rPr>
                        <a:t>regulation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>
                          <a:effectLst/>
                        </a:rPr>
                        <a:t>Harmonization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international standard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42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err="1" smtClean="0">
                          <a:effectLst/>
                        </a:rPr>
                        <a:t>Acceptance</a:t>
                      </a:r>
                      <a:r>
                        <a:rPr lang="fr-FR" sz="800" dirty="0" smtClean="0">
                          <a:effectLst/>
                        </a:rPr>
                        <a:t> as </a:t>
                      </a:r>
                      <a:r>
                        <a:rPr lang="fr-FR" sz="800" dirty="0" err="1" smtClean="0">
                          <a:effectLst/>
                        </a:rPr>
                        <a:t>equivalent</a:t>
                      </a:r>
                      <a:endParaRPr lang="fr-F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international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Justification in case of non acceptance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MFN provision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42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Standards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Harmonization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internationla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42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err="1">
                          <a:effectLst/>
                        </a:rPr>
                        <a:t>Conformity</a:t>
                      </a:r>
                      <a:r>
                        <a:rPr lang="fr-FR" sz="800" dirty="0">
                          <a:effectLst/>
                        </a:rPr>
                        <a:t> </a:t>
                      </a:r>
                      <a:r>
                        <a:rPr lang="fr-FR" sz="800" dirty="0" err="1">
                          <a:effectLst/>
                        </a:rPr>
                        <a:t>Assessment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Harmonization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international standards 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 smtClean="0">
                          <a:effectLst/>
                        </a:rPr>
                        <a:t>Acceptance</a:t>
                      </a:r>
                      <a:r>
                        <a:rPr lang="fr-FR" sz="700" dirty="0" smtClean="0">
                          <a:effectLst/>
                        </a:rPr>
                        <a:t> as </a:t>
                      </a:r>
                      <a:r>
                        <a:rPr lang="fr-FR" sz="700" dirty="0" err="1" smtClean="0">
                          <a:effectLst/>
                        </a:rPr>
                        <a:t>equivalent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Based on international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based on a party's standards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Justification in case of non-acceptance as equivalent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justification in case of declining negotiation request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illustrative list of recognition mechanism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NT for accreditation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78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Transparency</a:t>
                      </a:r>
                      <a:r>
                        <a:rPr lang="fr-FR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Requierements</a:t>
                      </a:r>
                      <a:endParaRPr lang="fr-FR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comments periode extension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comments periode elimination in case of urgency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shortening of notification periode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justification if not taking partys comments in account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NT for participation in developping national TBT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delai for application of transperancy provisions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78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Administrative structure</a:t>
                      </a:r>
                      <a:endParaRPr lang="fr-FR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Committee on TBT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X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X</a:t>
                      </a:r>
                      <a:endParaRPr lang="fr-F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</a:tr>
              <a:tr h="12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Cosultation under disupute settelment</a:t>
                      </a:r>
                      <a:endParaRPr lang="fr-F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700" dirty="0">
                        <a:effectLst/>
                        <a:latin typeface="Calibri"/>
                      </a:endParaRPr>
                    </a:p>
                  </a:txBody>
                  <a:tcPr marL="43283" marR="432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08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accords des Etats Unis et de l’Union Européen </a:t>
            </a:r>
            <a:r>
              <a:rPr lang="fr-FR" dirty="0" smtClean="0"/>
              <a:t>introduisent des contraints important sur la possibilité d’intégrer les normes au sein des du cadre de politique industrielle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Les accords de la Chine fait préserve </a:t>
            </a:r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 smtClean="0"/>
              <a:t>marge de manœuvre </a:t>
            </a:r>
            <a:r>
              <a:rPr lang="fr-FR" dirty="0" smtClean="0"/>
              <a:t>existant </a:t>
            </a:r>
            <a:r>
              <a:rPr lang="fr-FR" dirty="0" smtClean="0"/>
              <a:t>sous </a:t>
            </a:r>
            <a:r>
              <a:rPr lang="fr-FR" dirty="0" smtClean="0"/>
              <a:t>l’OMC, </a:t>
            </a:r>
            <a:r>
              <a:rPr lang="fr-FR" dirty="0" smtClean="0"/>
              <a:t>mais les </a:t>
            </a:r>
            <a:r>
              <a:rPr lang="fr-FR" dirty="0" smtClean="0"/>
              <a:t>engagements </a:t>
            </a:r>
            <a:r>
              <a:rPr lang="fr-FR" dirty="0" smtClean="0"/>
              <a:t>de l’OMC sont </a:t>
            </a:r>
            <a:r>
              <a:rPr lang="fr-FR" dirty="0" smtClean="0"/>
              <a:t>consolidés </a:t>
            </a:r>
            <a:r>
              <a:rPr lang="fr-FR" dirty="0" smtClean="0"/>
              <a:t>par </a:t>
            </a:r>
            <a:r>
              <a:rPr lang="fr-FR" dirty="0"/>
              <a:t>l’</a:t>
            </a:r>
            <a:r>
              <a:rPr lang="fr-FR" dirty="0" smtClean="0"/>
              <a:t>établissement des conseil bilatéraux sur </a:t>
            </a:r>
            <a:r>
              <a:rPr lang="fr-FR" dirty="0" smtClean="0"/>
              <a:t>OTC</a:t>
            </a:r>
            <a:endParaRPr lang="fr-FR" dirty="0" smtClean="0"/>
          </a:p>
          <a:p>
            <a:pPr marL="114300" indent="0"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Les accords de l’Inde conserve complètement le marge de manœuvre </a:t>
            </a:r>
            <a:r>
              <a:rPr lang="fr-FR" dirty="0" smtClean="0"/>
              <a:t>présent </a:t>
            </a:r>
            <a:r>
              <a:rPr lang="fr-FR" dirty="0" smtClean="0"/>
              <a:t>sous l’OMC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72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390</TotalTime>
  <Words>925</Words>
  <Application>Microsoft Macintosh PowerPoint</Application>
  <PresentationFormat>On-screen Show (4:3)</PresentationFormat>
  <Paragraphs>347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Contiguïté</vt:lpstr>
      <vt:lpstr>Politique Industrielle, Obstacles Techniques au Commerce et Accords de Commerce Préférentiels</vt:lpstr>
      <vt:lpstr>Arguments Théoriques</vt:lpstr>
      <vt:lpstr>Cadre Analytique</vt:lpstr>
      <vt:lpstr>Résultats: Européen Union  </vt:lpstr>
      <vt:lpstr>Résultats: Etats Unis</vt:lpstr>
      <vt:lpstr>Résultats: La Chine</vt:lpstr>
      <vt:lpstr>Conclusions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Salam Alshareef</dc:creator>
  <cp:lastModifiedBy>salam revo</cp:lastModifiedBy>
  <cp:revision>29</cp:revision>
  <dcterms:created xsi:type="dcterms:W3CDTF">2015-04-20T15:21:04Z</dcterms:created>
  <dcterms:modified xsi:type="dcterms:W3CDTF">2015-04-22T07:47:11Z</dcterms:modified>
</cp:coreProperties>
</file>