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72" r:id="rId2"/>
    <p:sldId id="256" r:id="rId3"/>
    <p:sldId id="257" r:id="rId4"/>
    <p:sldId id="267" r:id="rId5"/>
    <p:sldId id="258" r:id="rId6"/>
    <p:sldId id="259" r:id="rId7"/>
    <p:sldId id="260" r:id="rId8"/>
    <p:sldId id="264" r:id="rId9"/>
    <p:sldId id="265" r:id="rId10"/>
    <p:sldId id="266" r:id="rId11"/>
    <p:sldId id="269" r:id="rId12"/>
    <p:sldId id="271" r:id="rId13"/>
    <p:sldId id="270" r:id="rId14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103" d="100"/>
          <a:sy n="103" d="100"/>
        </p:scale>
        <p:origin x="-1152" y="1040"/>
      </p:cViewPr>
      <p:guideLst>
        <p:guide orient="horz" pos="2160"/>
        <p:guide pos="309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119CF8-03DA-734A-ACCF-1DC0731452D1}" type="doc">
      <dgm:prSet loTypeId="urn:microsoft.com/office/officeart/2005/8/layout/radial3" loCatId="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133F266F-78C1-0043-BAB0-1965B178521A}">
      <dgm:prSet phldrT="[Texte]"/>
      <dgm:spPr/>
      <dgm:t>
        <a:bodyPr/>
        <a:lstStyle/>
        <a:p>
          <a:r>
            <a:rPr lang="fr-FR" b="1" u="sng" dirty="0" smtClean="0">
              <a:solidFill>
                <a:srgbClr val="FF0000"/>
              </a:solidFill>
            </a:rPr>
            <a:t>Métabolisme Territorial</a:t>
          </a:r>
          <a:r>
            <a:rPr lang="fr-FR" b="1" dirty="0" smtClean="0">
              <a:solidFill>
                <a:srgbClr val="FF0000"/>
              </a:solidFill>
            </a:rPr>
            <a:t>: Analyse de flux de matières + Comment les acteurs s’y insèrent</a:t>
          </a:r>
          <a:endParaRPr lang="fr-FR" b="1" dirty="0">
            <a:solidFill>
              <a:srgbClr val="FF0000"/>
            </a:solidFill>
          </a:endParaRPr>
        </a:p>
      </dgm:t>
    </dgm:pt>
    <dgm:pt modelId="{EA3621E1-60D1-3445-8C23-C3379B5C3B82}" type="parTrans" cxnId="{6AC559FE-7177-BA4A-B6AE-0F17758EB615}">
      <dgm:prSet/>
      <dgm:spPr/>
      <dgm:t>
        <a:bodyPr/>
        <a:lstStyle/>
        <a:p>
          <a:endParaRPr lang="fr-FR"/>
        </a:p>
      </dgm:t>
    </dgm:pt>
    <dgm:pt modelId="{9CA25B15-8381-584F-9B86-C4AAB0380171}" type="sibTrans" cxnId="{6AC559FE-7177-BA4A-B6AE-0F17758EB615}">
      <dgm:prSet/>
      <dgm:spPr/>
      <dgm:t>
        <a:bodyPr/>
        <a:lstStyle/>
        <a:p>
          <a:endParaRPr lang="fr-FR"/>
        </a:p>
      </dgm:t>
    </dgm:pt>
    <dgm:pt modelId="{A5CF6EBE-54A9-B94A-9A82-E05D26C30C14}">
      <dgm:prSet phldrT="[Texte]"/>
      <dgm:spPr/>
      <dgm:t>
        <a:bodyPr/>
        <a:lstStyle/>
        <a:p>
          <a:r>
            <a:rPr lang="fr-FR" dirty="0" smtClean="0"/>
            <a:t>Déceler les capacités Physiques et sociales d’un territoire</a:t>
          </a:r>
          <a:endParaRPr lang="fr-FR" dirty="0"/>
        </a:p>
      </dgm:t>
    </dgm:pt>
    <dgm:pt modelId="{D0C59D56-F44C-F546-9A26-A57F1FCD4BB3}" type="parTrans" cxnId="{6C72A056-EB3E-5640-867D-C81E38E8D996}">
      <dgm:prSet/>
      <dgm:spPr/>
      <dgm:t>
        <a:bodyPr/>
        <a:lstStyle/>
        <a:p>
          <a:endParaRPr lang="fr-FR"/>
        </a:p>
      </dgm:t>
    </dgm:pt>
    <dgm:pt modelId="{D7C71DEF-E34D-C245-BE23-CFE46F89876C}" type="sibTrans" cxnId="{6C72A056-EB3E-5640-867D-C81E38E8D996}">
      <dgm:prSet/>
      <dgm:spPr/>
      <dgm:t>
        <a:bodyPr/>
        <a:lstStyle/>
        <a:p>
          <a:endParaRPr lang="fr-FR"/>
        </a:p>
      </dgm:t>
    </dgm:pt>
    <dgm:pt modelId="{613E8AB3-A277-AD41-A2B9-4B318DCA1E90}">
      <dgm:prSet phldrT="[Texte]"/>
      <dgm:spPr/>
      <dgm:t>
        <a:bodyPr/>
        <a:lstStyle/>
        <a:p>
          <a:r>
            <a:rPr lang="fr-FR" dirty="0" smtClean="0"/>
            <a:t>Déceler les besoins Physiques et sociaux d’un territoire</a:t>
          </a:r>
          <a:endParaRPr lang="fr-FR" dirty="0"/>
        </a:p>
      </dgm:t>
    </dgm:pt>
    <dgm:pt modelId="{333B20D5-ADB0-0246-B20D-3A7CEAD1A77C}" type="parTrans" cxnId="{7854E94F-0623-574D-8112-478FD350225C}">
      <dgm:prSet/>
      <dgm:spPr/>
      <dgm:t>
        <a:bodyPr/>
        <a:lstStyle/>
        <a:p>
          <a:endParaRPr lang="fr-FR"/>
        </a:p>
      </dgm:t>
    </dgm:pt>
    <dgm:pt modelId="{81BC4250-46B3-8F41-A779-71E552DE48A2}" type="sibTrans" cxnId="{7854E94F-0623-574D-8112-478FD350225C}">
      <dgm:prSet/>
      <dgm:spPr/>
      <dgm:t>
        <a:bodyPr/>
        <a:lstStyle/>
        <a:p>
          <a:endParaRPr lang="fr-FR"/>
        </a:p>
      </dgm:t>
    </dgm:pt>
    <dgm:pt modelId="{C5E3525B-1D0E-8F44-B605-1FD42430858D}" type="pres">
      <dgm:prSet presAssocID="{F4119CF8-03DA-734A-ACCF-1DC0731452D1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FCD14DC-D891-EA4A-82AA-8342DB69FAA3}" type="pres">
      <dgm:prSet presAssocID="{F4119CF8-03DA-734A-ACCF-1DC0731452D1}" presName="radial" presStyleCnt="0">
        <dgm:presLayoutVars>
          <dgm:animLvl val="ctr"/>
        </dgm:presLayoutVars>
      </dgm:prSet>
      <dgm:spPr/>
    </dgm:pt>
    <dgm:pt modelId="{19860282-64E5-FA49-9558-F4E6325C441E}" type="pres">
      <dgm:prSet presAssocID="{133F266F-78C1-0043-BAB0-1965B178521A}" presName="centerShape" presStyleLbl="vennNode1" presStyleIdx="0" presStyleCnt="3" custScaleX="131773"/>
      <dgm:spPr/>
      <dgm:t>
        <a:bodyPr/>
        <a:lstStyle/>
        <a:p>
          <a:endParaRPr lang="fr-FR"/>
        </a:p>
      </dgm:t>
    </dgm:pt>
    <dgm:pt modelId="{638C21C6-01BD-594D-91A8-E4A45A6BBBC4}" type="pres">
      <dgm:prSet presAssocID="{A5CF6EBE-54A9-B94A-9A82-E05D26C30C14}" presName="node" presStyleLbl="vennNode1" presStyleIdx="1" presStyleCnt="3" custScaleX="16877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866653D-1949-B240-8771-DC10DE6559D1}" type="pres">
      <dgm:prSet presAssocID="{613E8AB3-A277-AD41-A2B9-4B318DCA1E90}" presName="node" presStyleLbl="vennNode1" presStyleIdx="2" presStyleCnt="3" custScaleX="16877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D48F2E6-D690-E74D-9504-6C0ADAE4A452}" type="presOf" srcId="{A5CF6EBE-54A9-B94A-9A82-E05D26C30C14}" destId="{638C21C6-01BD-594D-91A8-E4A45A6BBBC4}" srcOrd="0" destOrd="0" presId="urn:microsoft.com/office/officeart/2005/8/layout/radial3"/>
    <dgm:cxn modelId="{468A669E-BE01-D04C-9B62-27AA307D624C}" type="presOf" srcId="{133F266F-78C1-0043-BAB0-1965B178521A}" destId="{19860282-64E5-FA49-9558-F4E6325C441E}" srcOrd="0" destOrd="0" presId="urn:microsoft.com/office/officeart/2005/8/layout/radial3"/>
    <dgm:cxn modelId="{2DEC6B18-8603-6B49-923D-1A0248A517C9}" type="presOf" srcId="{613E8AB3-A277-AD41-A2B9-4B318DCA1E90}" destId="{7866653D-1949-B240-8771-DC10DE6559D1}" srcOrd="0" destOrd="0" presId="urn:microsoft.com/office/officeart/2005/8/layout/radial3"/>
    <dgm:cxn modelId="{7854E94F-0623-574D-8112-478FD350225C}" srcId="{133F266F-78C1-0043-BAB0-1965B178521A}" destId="{613E8AB3-A277-AD41-A2B9-4B318DCA1E90}" srcOrd="1" destOrd="0" parTransId="{333B20D5-ADB0-0246-B20D-3A7CEAD1A77C}" sibTransId="{81BC4250-46B3-8F41-A779-71E552DE48A2}"/>
    <dgm:cxn modelId="{6AC559FE-7177-BA4A-B6AE-0F17758EB615}" srcId="{F4119CF8-03DA-734A-ACCF-1DC0731452D1}" destId="{133F266F-78C1-0043-BAB0-1965B178521A}" srcOrd="0" destOrd="0" parTransId="{EA3621E1-60D1-3445-8C23-C3379B5C3B82}" sibTransId="{9CA25B15-8381-584F-9B86-C4AAB0380171}"/>
    <dgm:cxn modelId="{6C72A056-EB3E-5640-867D-C81E38E8D996}" srcId="{133F266F-78C1-0043-BAB0-1965B178521A}" destId="{A5CF6EBE-54A9-B94A-9A82-E05D26C30C14}" srcOrd="0" destOrd="0" parTransId="{D0C59D56-F44C-F546-9A26-A57F1FCD4BB3}" sibTransId="{D7C71DEF-E34D-C245-BE23-CFE46F89876C}"/>
    <dgm:cxn modelId="{FFC1F7DA-071A-8B4D-9366-331986AFF846}" type="presOf" srcId="{F4119CF8-03DA-734A-ACCF-1DC0731452D1}" destId="{C5E3525B-1D0E-8F44-B605-1FD42430858D}" srcOrd="0" destOrd="0" presId="urn:microsoft.com/office/officeart/2005/8/layout/radial3"/>
    <dgm:cxn modelId="{3A1D4C00-C901-1643-BC1E-271CD85A56C3}" type="presParOf" srcId="{C5E3525B-1D0E-8F44-B605-1FD42430858D}" destId="{2FCD14DC-D891-EA4A-82AA-8342DB69FAA3}" srcOrd="0" destOrd="0" presId="urn:microsoft.com/office/officeart/2005/8/layout/radial3"/>
    <dgm:cxn modelId="{2BF9E348-3C52-6043-BA68-536A6F3A35E2}" type="presParOf" srcId="{2FCD14DC-D891-EA4A-82AA-8342DB69FAA3}" destId="{19860282-64E5-FA49-9558-F4E6325C441E}" srcOrd="0" destOrd="0" presId="urn:microsoft.com/office/officeart/2005/8/layout/radial3"/>
    <dgm:cxn modelId="{CCF86959-CC09-9940-8A98-F34A0E40AD30}" type="presParOf" srcId="{2FCD14DC-D891-EA4A-82AA-8342DB69FAA3}" destId="{638C21C6-01BD-594D-91A8-E4A45A6BBBC4}" srcOrd="1" destOrd="0" presId="urn:microsoft.com/office/officeart/2005/8/layout/radial3"/>
    <dgm:cxn modelId="{71D5FCA3-16B6-0141-9346-772DCCE2F295}" type="presParOf" srcId="{2FCD14DC-D891-EA4A-82AA-8342DB69FAA3}" destId="{7866653D-1949-B240-8771-DC10DE6559D1}" srcOrd="2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860282-64E5-FA49-9558-F4E6325C441E}">
      <dsp:nvSpPr>
        <dsp:cNvPr id="0" name=""/>
        <dsp:cNvSpPr/>
      </dsp:nvSpPr>
      <dsp:spPr>
        <a:xfrm>
          <a:off x="1578200" y="636594"/>
          <a:ext cx="2089791" cy="1585902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u="sng" kern="1200" dirty="0" smtClean="0">
              <a:solidFill>
                <a:srgbClr val="FF0000"/>
              </a:solidFill>
            </a:rPr>
            <a:t>Métabolisme Territorial</a:t>
          </a:r>
          <a:r>
            <a:rPr lang="fr-FR" sz="1400" b="1" kern="1200" dirty="0" smtClean="0">
              <a:solidFill>
                <a:srgbClr val="FF0000"/>
              </a:solidFill>
            </a:rPr>
            <a:t>: Analyse de flux de matières + Comment les acteurs s’y insèrent</a:t>
          </a:r>
          <a:endParaRPr lang="fr-FR" sz="1400" b="1" kern="1200" dirty="0">
            <a:solidFill>
              <a:srgbClr val="FF0000"/>
            </a:solidFill>
          </a:endParaRPr>
        </a:p>
      </dsp:txBody>
      <dsp:txXfrm>
        <a:off x="1884243" y="868844"/>
        <a:ext cx="1477705" cy="1121402"/>
      </dsp:txXfrm>
    </dsp:sp>
    <dsp:sp modelId="{638C21C6-01BD-594D-91A8-E4A45A6BBBC4}">
      <dsp:nvSpPr>
        <dsp:cNvPr id="0" name=""/>
        <dsp:cNvSpPr/>
      </dsp:nvSpPr>
      <dsp:spPr>
        <a:xfrm>
          <a:off x="1953944" y="283"/>
          <a:ext cx="1338303" cy="792951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5625133"/>
                <a:satOff val="-8440"/>
                <a:lumOff val="-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alpha val="50000"/>
                <a:hueOff val="5625133"/>
                <a:satOff val="-8440"/>
                <a:lumOff val="-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Déceler les capacités Physiques et sociales d’un territoire</a:t>
          </a:r>
          <a:endParaRPr lang="fr-FR" sz="900" kern="1200" dirty="0"/>
        </a:p>
      </dsp:txBody>
      <dsp:txXfrm>
        <a:off x="2149934" y="116408"/>
        <a:ext cx="946323" cy="560701"/>
      </dsp:txXfrm>
    </dsp:sp>
    <dsp:sp modelId="{7866653D-1949-B240-8771-DC10DE6559D1}">
      <dsp:nvSpPr>
        <dsp:cNvPr id="0" name=""/>
        <dsp:cNvSpPr/>
      </dsp:nvSpPr>
      <dsp:spPr>
        <a:xfrm>
          <a:off x="1953944" y="2065857"/>
          <a:ext cx="1338303" cy="792951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11250266"/>
                <a:satOff val="-16880"/>
                <a:lumOff val="-274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alpha val="50000"/>
                <a:hueOff val="11250266"/>
                <a:satOff val="-16880"/>
                <a:lumOff val="-274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Déceler les besoins Physiques et sociaux d’un territoire</a:t>
          </a:r>
          <a:endParaRPr lang="fr-FR" sz="900" kern="1200" dirty="0"/>
        </a:p>
      </dsp:txBody>
      <dsp:txXfrm>
        <a:off x="2149934" y="2181982"/>
        <a:ext cx="946323" cy="5607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95F5B-AD77-6449-9A64-A529E1DB123E}" type="datetimeFigureOut">
              <a:rPr lang="fr-FR" smtClean="0"/>
              <a:t>16/03/2015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64582-9C60-0348-BBD1-56312290CF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8555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Espace réservé des commentaires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smtClean="0"/>
          </a:p>
        </p:txBody>
      </p:sp>
      <p:sp>
        <p:nvSpPr>
          <p:cNvPr id="1331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defTabSz="914400"/>
            <a:fld id="{E383D210-3AB5-49B5-ACC1-DB1C26B7D1C2}" type="slidenum">
              <a:rPr lang="fr-FR" smtClean="0"/>
              <a:pPr defTabSz="914400"/>
              <a:t>11</a:t>
            </a:fld>
            <a:endParaRPr lang="fr-F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C688-4020-CB4B-A0AB-82C2E3BD574D}" type="datetimeFigureOut">
              <a:rPr lang="fr-FR" smtClean="0"/>
              <a:t>16/03/2015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AF62-5652-9543-8790-210FB11E70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8430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C688-4020-CB4B-A0AB-82C2E3BD574D}" type="datetimeFigureOut">
              <a:rPr lang="fr-FR" smtClean="0"/>
              <a:t>16/03/2015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AF62-5652-9543-8790-210FB11E70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751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C688-4020-CB4B-A0AB-82C2E3BD574D}" type="datetimeFigureOut">
              <a:rPr lang="fr-FR" smtClean="0"/>
              <a:t>16/03/2015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AF62-5652-9543-8790-210FB11E70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6778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C688-4020-CB4B-A0AB-82C2E3BD574D}" type="datetimeFigureOut">
              <a:rPr lang="fr-FR" smtClean="0"/>
              <a:t>16/03/2015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AF62-5652-9543-8790-210FB11E70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9266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C688-4020-CB4B-A0AB-82C2E3BD574D}" type="datetimeFigureOut">
              <a:rPr lang="fr-FR" smtClean="0"/>
              <a:t>16/03/2015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AF62-5652-9543-8790-210FB11E70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439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C688-4020-CB4B-A0AB-82C2E3BD574D}" type="datetimeFigureOut">
              <a:rPr lang="fr-FR" smtClean="0"/>
              <a:t>16/03/2015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AF62-5652-9543-8790-210FB11E70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0787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C688-4020-CB4B-A0AB-82C2E3BD574D}" type="datetimeFigureOut">
              <a:rPr lang="fr-FR" smtClean="0"/>
              <a:t>16/03/2015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AF62-5652-9543-8790-210FB11E70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689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C688-4020-CB4B-A0AB-82C2E3BD574D}" type="datetimeFigureOut">
              <a:rPr lang="fr-FR" smtClean="0"/>
              <a:t>16/03/2015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AF62-5652-9543-8790-210FB11E70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72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C688-4020-CB4B-A0AB-82C2E3BD574D}" type="datetimeFigureOut">
              <a:rPr lang="fr-FR" smtClean="0"/>
              <a:t>16/03/2015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AF62-5652-9543-8790-210FB11E70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5985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C688-4020-CB4B-A0AB-82C2E3BD574D}" type="datetimeFigureOut">
              <a:rPr lang="fr-FR" smtClean="0"/>
              <a:t>16/03/2015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AF62-5652-9543-8790-210FB11E70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2830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C688-4020-CB4B-A0AB-82C2E3BD574D}" type="datetimeFigureOut">
              <a:rPr lang="fr-FR" smtClean="0"/>
              <a:t>16/03/2015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AF62-5652-9543-8790-210FB11E70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9107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8C688-4020-CB4B-A0AB-82C2E3BD574D}" type="datetimeFigureOut">
              <a:rPr lang="fr-FR" smtClean="0"/>
              <a:t>16/03/2015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0AF62-5652-9543-8790-210FB11E70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49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37F771-F5CF-482E-A8B3-C6A9AFA34F78}" type="slidenum">
              <a:rPr lang="fr-FR" smtClean="0"/>
              <a:pPr/>
              <a:t>1</a:t>
            </a:fld>
            <a:endParaRPr lang="fr-FR" smtClean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3568" y="3356992"/>
            <a:ext cx="8136904" cy="1080566"/>
          </a:xfrm>
          <a:ln w="28575" cmpd="sng">
            <a:solidFill>
              <a:srgbClr val="000000"/>
            </a:solidFill>
          </a:ln>
        </p:spPr>
        <p:txBody>
          <a:bodyPr/>
          <a:lstStyle/>
          <a:p>
            <a:pPr>
              <a:defRPr/>
            </a:pPr>
            <a:r>
              <a:rPr lang="fr-FR" sz="1800" b="1" dirty="0" smtClean="0">
                <a:solidFill>
                  <a:srgbClr val="002060"/>
                </a:solidFill>
                <a:latin typeface="Comic Sans MS" pitchFamily="66" charset="0"/>
              </a:rPr>
              <a:t>Quels leviers de pérennisation des Démarches d’Écologie Industrielle</a:t>
            </a:r>
          </a:p>
          <a:p>
            <a:pPr>
              <a:defRPr/>
            </a:pPr>
            <a:r>
              <a:rPr lang="fr-FR" sz="1800" b="1" dirty="0" smtClean="0">
                <a:solidFill>
                  <a:srgbClr val="669900"/>
                </a:solidFill>
                <a:latin typeface="Comic Sans MS" pitchFamily="66" charset="0"/>
              </a:rPr>
              <a:t>Armel Chebbi</a:t>
            </a:r>
            <a:endParaRPr lang="fr-FR" sz="1800" b="1" dirty="0">
              <a:solidFill>
                <a:srgbClr val="669900"/>
              </a:solidFill>
              <a:latin typeface="Comic Sans MS" pitchFamily="66" charset="0"/>
            </a:endParaRPr>
          </a:p>
          <a:p>
            <a:pPr marL="450850" eaLnBrk="1" hangingPunct="1">
              <a:defRPr/>
            </a:pPr>
            <a:endParaRPr lang="fr-FR" b="1" dirty="0">
              <a:solidFill>
                <a:srgbClr val="669900"/>
              </a:solidFill>
              <a:latin typeface="Comic Sans MS" pitchFamily="66" charset="0"/>
            </a:endParaRPr>
          </a:p>
        </p:txBody>
      </p:sp>
      <p:pic>
        <p:nvPicPr>
          <p:cNvPr id="2053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260648"/>
            <a:ext cx="1535159" cy="938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Image 2" descr="1935080-arcelormittal-dunkerque-3-200-salaries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545" y="-99392"/>
            <a:ext cx="4978509" cy="3312368"/>
          </a:xfrm>
          <a:prstGeom prst="rect">
            <a:avLst/>
          </a:prstGeom>
          <a:ln w="28575" cmpd="sng">
            <a:solidFill>
              <a:schemeClr val="tx1"/>
            </a:solidFill>
          </a:ln>
        </p:spPr>
      </p:pic>
      <p:pic>
        <p:nvPicPr>
          <p:cNvPr id="4" name="Image 3" descr="la-biovallee-r-drome-adhere-a-une-demarche-globale-et-ambitieuse-de-projet-de-territoire-ecologique_articlelarge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4581128"/>
            <a:ext cx="3736299" cy="2420472"/>
          </a:xfrm>
          <a:prstGeom prst="rect">
            <a:avLst/>
          </a:prstGeom>
          <a:ln w="28575" cmpd="sng"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256364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Typo EI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6359" y="704279"/>
            <a:ext cx="2772113" cy="1967038"/>
          </a:xfrm>
          <a:prstGeom prst="rect">
            <a:avLst/>
          </a:prstGeom>
        </p:spPr>
      </p:pic>
      <p:sp>
        <p:nvSpPr>
          <p:cNvPr id="3" name="Ellipse 2"/>
          <p:cNvSpPr/>
          <p:nvPr/>
        </p:nvSpPr>
        <p:spPr>
          <a:xfrm>
            <a:off x="1476375" y="1936750"/>
            <a:ext cx="1674347" cy="1031875"/>
          </a:xfrm>
          <a:prstGeom prst="ellipse">
            <a:avLst/>
          </a:prstGeom>
          <a:noFill/>
          <a:ln w="28575" cmpd="sng">
            <a:solidFill>
              <a:srgbClr val="9BBB5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4762500" y="335164"/>
            <a:ext cx="4175125" cy="3416320"/>
          </a:xfrm>
          <a:prstGeom prst="rect">
            <a:avLst/>
          </a:prstGeom>
          <a:noFill/>
          <a:ln w="28575" cmpd="sng">
            <a:solidFill>
              <a:srgbClr val="9BBB59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fr-FR" b="1" u="sng" dirty="0" smtClean="0"/>
              <a:t>Tentative de définition: </a:t>
            </a:r>
            <a:r>
              <a:rPr lang="fr-FR" dirty="0" smtClean="0"/>
              <a:t>C’est un projet qui vise à </a:t>
            </a:r>
            <a:r>
              <a:rPr lang="fr-FR" dirty="0" smtClean="0">
                <a:solidFill>
                  <a:srgbClr val="FF0000"/>
                </a:solidFill>
              </a:rPr>
              <a:t>identifier les besoins</a:t>
            </a:r>
            <a:r>
              <a:rPr lang="fr-FR" dirty="0" smtClean="0"/>
              <a:t> d’un territoire et d’y répondre par le déploiement </a:t>
            </a:r>
            <a:r>
              <a:rPr lang="fr-FR" dirty="0" smtClean="0">
                <a:solidFill>
                  <a:srgbClr val="FF0000"/>
                </a:solidFill>
              </a:rPr>
              <a:t>d’une intelligence collective territoriale </a:t>
            </a:r>
            <a:r>
              <a:rPr lang="fr-FR" dirty="0" smtClean="0"/>
              <a:t>qui tiendrait compte et utiliserait l’environnement comme levier de développement</a:t>
            </a:r>
            <a:r>
              <a:rPr lang="fr-FR" dirty="0"/>
              <a:t> </a:t>
            </a:r>
            <a:r>
              <a:rPr lang="fr-FR" dirty="0" smtClean="0"/>
              <a:t>et s’inspirerait de certaines caractéristiques des écosystèmes: </a:t>
            </a:r>
            <a:r>
              <a:rPr lang="fr-FR" b="1" dirty="0" smtClean="0"/>
              <a:t>La Coopération, la création d’interdépendance, le changement graduel et le bouclage du système</a:t>
            </a:r>
          </a:p>
          <a:p>
            <a:pPr algn="just"/>
            <a:endParaRPr lang="fr-FR" dirty="0"/>
          </a:p>
        </p:txBody>
      </p:sp>
      <p:sp>
        <p:nvSpPr>
          <p:cNvPr id="5" name="Flèche droite à entaille 4"/>
          <p:cNvSpPr/>
          <p:nvPr/>
        </p:nvSpPr>
        <p:spPr>
          <a:xfrm>
            <a:off x="3333750" y="2181824"/>
            <a:ext cx="1222375" cy="432942"/>
          </a:xfrm>
          <a:prstGeom prst="notchedRightArrow">
            <a:avLst/>
          </a:prstGeom>
          <a:solidFill>
            <a:schemeClr val="accent3"/>
          </a:solidFill>
          <a:ln>
            <a:solidFill>
              <a:srgbClr val="9BBB5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èche droite à entaille 5"/>
          <p:cNvSpPr/>
          <p:nvPr/>
        </p:nvSpPr>
        <p:spPr>
          <a:xfrm rot="5400000">
            <a:off x="3333749" y="3066034"/>
            <a:ext cx="1222375" cy="432942"/>
          </a:xfrm>
          <a:prstGeom prst="notchedRightArrow">
            <a:avLst/>
          </a:prstGeom>
          <a:solidFill>
            <a:schemeClr val="accent3"/>
          </a:solidFill>
          <a:ln>
            <a:solidFill>
              <a:srgbClr val="9BBB5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2843742845"/>
              </p:ext>
            </p:extLst>
          </p:nvPr>
        </p:nvGraphicFramePr>
        <p:xfrm>
          <a:off x="1263879" y="3928413"/>
          <a:ext cx="5246193" cy="2859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9201572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Graphic spid="8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ce réservé du numéro de diapositive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4DA27D8-4F8F-48FE-917E-8642F797F19D}" type="slidenum">
              <a:rPr lang="en-GB" altLang="en-US" smtClean="0"/>
              <a:pPr/>
              <a:t>11</a:t>
            </a:fld>
            <a:endParaRPr lang="en-GB" altLang="en-US" smtClean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154283"/>
              </p:ext>
            </p:extLst>
          </p:nvPr>
        </p:nvGraphicFramePr>
        <p:xfrm>
          <a:off x="107505" y="325608"/>
          <a:ext cx="9036495" cy="63175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34271"/>
                <a:gridCol w="2656877"/>
                <a:gridCol w="3745347"/>
              </a:tblGrid>
              <a:tr h="5489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u="sng" dirty="0" smtClean="0">
                          <a:solidFill>
                            <a:srgbClr val="002060"/>
                          </a:solidFill>
                          <a:effectLst/>
                          <a:latin typeface="Comic Sans MS" panose="030F0702030302020204" pitchFamily="66" charset="0"/>
                        </a:rPr>
                        <a:t>Ecosystème naturel</a:t>
                      </a:r>
                      <a:endParaRPr lang="fr-FR" sz="1800" b="1" u="sng" dirty="0">
                        <a:solidFill>
                          <a:srgbClr val="002060"/>
                        </a:solidFill>
                        <a:effectLst/>
                        <a:latin typeface="Comic Sans MS" panose="030F0702030302020204" pitchFamily="66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u="sng" dirty="0" smtClean="0">
                          <a:solidFill>
                            <a:srgbClr val="002060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DEI</a:t>
                      </a:r>
                      <a:endParaRPr lang="fr-FR" sz="1800" b="1" u="sng" dirty="0">
                        <a:solidFill>
                          <a:srgbClr val="002060"/>
                        </a:solidFill>
                        <a:effectLst/>
                        <a:latin typeface="Comic Sans MS" panose="030F0702030302020204" pitchFamily="66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106737">
                <a:tc>
                  <a:txBody>
                    <a:bodyPr/>
                    <a:lstStyle/>
                    <a:p>
                      <a:pPr marL="209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Coopération</a:t>
                      </a:r>
                      <a:endParaRPr lang="fr-FR" sz="1800" b="1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 smtClean="0">
                          <a:solidFill>
                            <a:srgbClr val="002060"/>
                          </a:solidFill>
                          <a:effectLst/>
                          <a:latin typeface="Comic Sans MS" panose="030F0702030302020204" pitchFamily="66" charset="0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fr-FR" sz="1400" b="1" baseline="0" dirty="0" smtClean="0">
                          <a:solidFill>
                            <a:srgbClr val="002060"/>
                          </a:solidFill>
                          <a:effectLst/>
                          <a:latin typeface="Comic Sans MS" panose="030F0702030302020204" pitchFamily="66" charset="0"/>
                          <a:ea typeface="Calibri"/>
                          <a:cs typeface="Times New Roman"/>
                        </a:rPr>
                        <a:t> travers la notion de mutualisme ou de symbiose.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 baseline="0" dirty="0" smtClean="0">
                          <a:solidFill>
                            <a:srgbClr val="002060"/>
                          </a:solidFill>
                          <a:effectLst/>
                          <a:latin typeface="Comic Sans MS" panose="030F0702030302020204" pitchFamily="66" charset="0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fr-FR" sz="1400" b="1" baseline="0" dirty="0" err="1" smtClean="0">
                          <a:solidFill>
                            <a:srgbClr val="002060"/>
                          </a:solidFill>
                          <a:effectLst/>
                          <a:latin typeface="Comic Sans MS" panose="030F0702030302020204" pitchFamily="66" charset="0"/>
                          <a:ea typeface="Calibri"/>
                          <a:cs typeface="Times New Roman"/>
                        </a:rPr>
                        <a:t>Goudard</a:t>
                      </a:r>
                      <a:r>
                        <a:rPr lang="fr-FR" sz="1400" b="1" baseline="0" dirty="0" smtClean="0">
                          <a:solidFill>
                            <a:srgbClr val="002060"/>
                          </a:solidFill>
                          <a:effectLst/>
                          <a:latin typeface="Comic Sans MS" panose="030F0702030302020204" pitchFamily="66" charset="0"/>
                          <a:ea typeface="Calibri"/>
                          <a:cs typeface="Times New Roman"/>
                        </a:rPr>
                        <a:t>, 2007) </a:t>
                      </a:r>
                      <a:endParaRPr lang="fr-FR" sz="1400" b="1" dirty="0">
                        <a:solidFill>
                          <a:srgbClr val="002060"/>
                        </a:solidFill>
                        <a:effectLst/>
                        <a:latin typeface="Comic Sans MS" panose="030F0702030302020204" pitchFamily="66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 smtClean="0">
                          <a:solidFill>
                            <a:srgbClr val="002060"/>
                          </a:solidFill>
                          <a:effectLst/>
                          <a:latin typeface="Comic Sans MS" panose="030F0702030302020204" pitchFamily="66" charset="0"/>
                          <a:ea typeface="Calibri"/>
                          <a:cs typeface="Times New Roman"/>
                        </a:rPr>
                        <a:t>La</a:t>
                      </a:r>
                      <a:r>
                        <a:rPr lang="fr-FR" sz="1400" b="1" baseline="0" dirty="0" smtClean="0">
                          <a:solidFill>
                            <a:srgbClr val="002060"/>
                          </a:solidFill>
                          <a:effectLst/>
                          <a:latin typeface="Comic Sans MS" panose="030F0702030302020204" pitchFamily="66" charset="0"/>
                          <a:ea typeface="Calibri"/>
                          <a:cs typeface="Times New Roman"/>
                        </a:rPr>
                        <a:t> coopération se construit, la confiance est un maillon essentiel (</a:t>
                      </a:r>
                      <a:r>
                        <a:rPr lang="fr-FR" sz="1400" b="1" baseline="0" dirty="0" err="1" smtClean="0">
                          <a:solidFill>
                            <a:srgbClr val="002060"/>
                          </a:solidFill>
                          <a:effectLst/>
                          <a:latin typeface="Comic Sans MS" panose="030F0702030302020204" pitchFamily="66" charset="0"/>
                          <a:ea typeface="Calibri"/>
                          <a:cs typeface="Times New Roman"/>
                        </a:rPr>
                        <a:t>Abitbol</a:t>
                      </a:r>
                      <a:r>
                        <a:rPr lang="fr-FR" sz="1400" b="1" baseline="0" dirty="0" smtClean="0">
                          <a:solidFill>
                            <a:srgbClr val="002060"/>
                          </a:solidFill>
                          <a:effectLst/>
                          <a:latin typeface="Comic Sans MS" panose="030F0702030302020204" pitchFamily="66" charset="0"/>
                          <a:ea typeface="Calibri"/>
                          <a:cs typeface="Times New Roman"/>
                        </a:rPr>
                        <a:t>, 2012). Un acteurs tiers (</a:t>
                      </a:r>
                      <a:r>
                        <a:rPr lang="fr-FR" sz="1400" b="1" baseline="0" dirty="0" err="1" smtClean="0">
                          <a:solidFill>
                            <a:srgbClr val="002060"/>
                          </a:solidFill>
                          <a:effectLst/>
                          <a:latin typeface="Comic Sans MS" panose="030F0702030302020204" pitchFamily="66" charset="0"/>
                          <a:ea typeface="Calibri"/>
                          <a:cs typeface="Times New Roman"/>
                        </a:rPr>
                        <a:t>Zaoual</a:t>
                      </a:r>
                      <a:r>
                        <a:rPr lang="fr-FR" sz="1400" b="1" baseline="0" dirty="0" smtClean="0">
                          <a:solidFill>
                            <a:srgbClr val="002060"/>
                          </a:solidFill>
                          <a:effectLst/>
                          <a:latin typeface="Comic Sans MS" panose="030F0702030302020204" pitchFamily="66" charset="0"/>
                          <a:ea typeface="Calibri"/>
                          <a:cs typeface="Times New Roman"/>
                        </a:rPr>
                        <a:t>, 2013) peut être initiateur de cette coopération.</a:t>
                      </a:r>
                      <a:endParaRPr lang="fr-FR" sz="1400" b="1" dirty="0">
                        <a:solidFill>
                          <a:srgbClr val="002060"/>
                        </a:solidFill>
                        <a:effectLst/>
                        <a:latin typeface="Comic Sans MS" panose="030F0702030302020204" pitchFamily="66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952635">
                <a:tc>
                  <a:txBody>
                    <a:bodyPr/>
                    <a:lstStyle/>
                    <a:p>
                      <a:pPr marL="209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solidFill>
                            <a:srgbClr val="002060"/>
                          </a:solidFill>
                          <a:effectLst/>
                          <a:latin typeface="Comic Sans MS" panose="030F0702030302020204" pitchFamily="66" charset="0"/>
                        </a:rPr>
                        <a:t>Interdépendance</a:t>
                      </a:r>
                      <a:endParaRPr lang="fr-FR" sz="1800" b="1" dirty="0">
                        <a:solidFill>
                          <a:srgbClr val="002060"/>
                        </a:solidFill>
                        <a:effectLst/>
                        <a:latin typeface="Comic Sans MS" panose="030F0702030302020204" pitchFamily="66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 smtClean="0">
                          <a:solidFill>
                            <a:srgbClr val="002060"/>
                          </a:solidFill>
                          <a:effectLst/>
                          <a:latin typeface="Comic Sans MS" panose="030F0702030302020204" pitchFamily="66" charset="0"/>
                          <a:ea typeface="Calibri"/>
                          <a:cs typeface="Times New Roman"/>
                        </a:rPr>
                        <a:t>La</a:t>
                      </a:r>
                      <a:r>
                        <a:rPr lang="fr-FR" sz="1400" b="1" baseline="0" dirty="0" smtClean="0">
                          <a:solidFill>
                            <a:srgbClr val="002060"/>
                          </a:solidFill>
                          <a:effectLst/>
                          <a:latin typeface="Comic Sans MS" panose="030F0702030302020204" pitchFamily="66" charset="0"/>
                          <a:ea typeface="Calibri"/>
                          <a:cs typeface="Times New Roman"/>
                        </a:rPr>
                        <a:t> biodiversité permet le maintient de la structure de l’écosystème  (Convention de la diversité biologique, sommet de Rio de Janeiro, 1992). </a:t>
                      </a:r>
                      <a:endParaRPr lang="fr-FR" sz="1400" b="1" dirty="0">
                        <a:solidFill>
                          <a:srgbClr val="002060"/>
                        </a:solidFill>
                        <a:effectLst/>
                        <a:latin typeface="Comic Sans MS" panose="030F0702030302020204" pitchFamily="66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 smtClean="0">
                          <a:solidFill>
                            <a:srgbClr val="002060"/>
                          </a:solidFill>
                          <a:effectLst/>
                          <a:latin typeface="Comic Sans MS" panose="030F0702030302020204" pitchFamily="66" charset="0"/>
                          <a:ea typeface="Calibri"/>
                          <a:cs typeface="Times New Roman"/>
                        </a:rPr>
                        <a:t>La proximité</a:t>
                      </a:r>
                      <a:r>
                        <a:rPr lang="fr-FR" sz="1400" b="1" baseline="0" dirty="0" smtClean="0">
                          <a:solidFill>
                            <a:srgbClr val="002060"/>
                          </a:solidFill>
                          <a:effectLst/>
                          <a:latin typeface="Comic Sans MS" panose="030F0702030302020204" pitchFamily="66" charset="0"/>
                          <a:ea typeface="Calibri"/>
                          <a:cs typeface="Times New Roman"/>
                        </a:rPr>
                        <a:t> géographique des acteurs (</a:t>
                      </a:r>
                      <a:r>
                        <a:rPr lang="fr-FR" sz="1400" b="1" baseline="0" dirty="0" err="1" smtClean="0">
                          <a:solidFill>
                            <a:srgbClr val="002060"/>
                          </a:solidFill>
                          <a:effectLst/>
                          <a:latin typeface="Comic Sans MS" panose="030F0702030302020204" pitchFamily="66" charset="0"/>
                          <a:ea typeface="Calibri"/>
                          <a:cs typeface="Times New Roman"/>
                        </a:rPr>
                        <a:t>Beaurain</a:t>
                      </a:r>
                      <a:r>
                        <a:rPr lang="fr-FR" sz="1400" b="1" baseline="0" dirty="0" smtClean="0">
                          <a:solidFill>
                            <a:srgbClr val="002060"/>
                          </a:solidFill>
                          <a:effectLst/>
                          <a:latin typeface="Comic Sans MS" panose="030F0702030302020204" pitchFamily="66" charset="0"/>
                          <a:ea typeface="Calibri"/>
                          <a:cs typeface="Times New Roman"/>
                        </a:rPr>
                        <a:t> &amp; </a:t>
                      </a:r>
                      <a:r>
                        <a:rPr lang="fr-FR" sz="1400" b="1" baseline="0" dirty="0" err="1" smtClean="0">
                          <a:solidFill>
                            <a:srgbClr val="002060"/>
                          </a:solidFill>
                          <a:effectLst/>
                          <a:latin typeface="Comic Sans MS" panose="030F0702030302020204" pitchFamily="66" charset="0"/>
                          <a:ea typeface="Calibri"/>
                          <a:cs typeface="Times New Roman"/>
                        </a:rPr>
                        <a:t>Brullot</a:t>
                      </a:r>
                      <a:r>
                        <a:rPr lang="fr-FR" sz="1400" b="1" baseline="0" dirty="0" smtClean="0">
                          <a:solidFill>
                            <a:srgbClr val="002060"/>
                          </a:solidFill>
                          <a:effectLst/>
                          <a:latin typeface="Comic Sans MS" panose="030F0702030302020204" pitchFamily="66" charset="0"/>
                          <a:ea typeface="Calibri"/>
                          <a:cs typeface="Times New Roman"/>
                        </a:rPr>
                        <a:t>, 2011) et l’utilisation de ressources locales en remplacement des ressources importées favorisent la création d’interdépendance entre des acteurs hétérogènes.(</a:t>
                      </a:r>
                      <a:r>
                        <a:rPr lang="fr-FR" sz="1400" b="1" baseline="0" dirty="0" err="1" smtClean="0">
                          <a:solidFill>
                            <a:srgbClr val="002060"/>
                          </a:solidFill>
                          <a:effectLst/>
                          <a:latin typeface="Comic Sans MS" panose="030F0702030302020204" pitchFamily="66" charset="0"/>
                          <a:ea typeface="Calibri"/>
                          <a:cs typeface="Times New Roman"/>
                        </a:rPr>
                        <a:t>Korhonen</a:t>
                      </a:r>
                      <a:r>
                        <a:rPr lang="fr-FR" sz="1400" b="1" baseline="0" dirty="0" smtClean="0">
                          <a:solidFill>
                            <a:srgbClr val="002060"/>
                          </a:solidFill>
                          <a:effectLst/>
                          <a:latin typeface="Comic Sans MS" panose="030F0702030302020204" pitchFamily="66" charset="0"/>
                          <a:ea typeface="Calibri"/>
                          <a:cs typeface="Times New Roman"/>
                        </a:rPr>
                        <a:t>, 2000).</a:t>
                      </a:r>
                      <a:endParaRPr lang="fr-FR" sz="1400" b="1" dirty="0">
                        <a:solidFill>
                          <a:srgbClr val="002060"/>
                        </a:solidFill>
                        <a:effectLst/>
                        <a:latin typeface="Comic Sans MS" panose="030F0702030302020204" pitchFamily="66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079239">
                <a:tc>
                  <a:txBody>
                    <a:bodyPr/>
                    <a:lstStyle/>
                    <a:p>
                      <a:pPr marL="209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Changement graduel</a:t>
                      </a:r>
                      <a:endParaRPr lang="fr-FR" sz="1800" b="1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 smtClean="0">
                          <a:solidFill>
                            <a:srgbClr val="002060"/>
                          </a:solidFill>
                          <a:effectLst/>
                          <a:latin typeface="Comic Sans MS" panose="030F0702030302020204" pitchFamily="66" charset="0"/>
                          <a:ea typeface="Calibri"/>
                          <a:cs typeface="Times New Roman"/>
                        </a:rPr>
                        <a:t>Changement</a:t>
                      </a:r>
                      <a:r>
                        <a:rPr lang="fr-FR" sz="1400" b="1" baseline="0" dirty="0" smtClean="0">
                          <a:solidFill>
                            <a:srgbClr val="002060"/>
                          </a:solidFill>
                          <a:effectLst/>
                          <a:latin typeface="Comic Sans MS" panose="030F0702030302020204" pitchFamily="66" charset="0"/>
                          <a:ea typeface="Calibri"/>
                          <a:cs typeface="Times New Roman"/>
                        </a:rPr>
                        <a:t> lent- Le gène comme moyen de stockage de l’information. L’évolution se fait à travers la reproduction (</a:t>
                      </a:r>
                      <a:r>
                        <a:rPr lang="fr-FR" sz="1400" b="1" baseline="0" dirty="0" err="1" smtClean="0">
                          <a:solidFill>
                            <a:srgbClr val="002060"/>
                          </a:solidFill>
                          <a:effectLst/>
                          <a:latin typeface="Comic Sans MS" panose="030F0702030302020204" pitchFamily="66" charset="0"/>
                          <a:ea typeface="Calibri"/>
                          <a:cs typeface="Times New Roman"/>
                        </a:rPr>
                        <a:t>Korhonen</a:t>
                      </a:r>
                      <a:r>
                        <a:rPr lang="fr-FR" sz="1400" b="1" baseline="0" dirty="0" smtClean="0">
                          <a:solidFill>
                            <a:srgbClr val="002060"/>
                          </a:solidFill>
                          <a:effectLst/>
                          <a:latin typeface="Comic Sans MS" panose="030F0702030302020204" pitchFamily="66" charset="0"/>
                          <a:ea typeface="Calibri"/>
                          <a:cs typeface="Times New Roman"/>
                        </a:rPr>
                        <a:t>, 2OOO).</a:t>
                      </a:r>
                      <a:endParaRPr lang="fr-FR" sz="1400" b="1" dirty="0">
                        <a:solidFill>
                          <a:srgbClr val="002060"/>
                        </a:solidFill>
                        <a:effectLst/>
                        <a:latin typeface="Comic Sans MS" panose="030F0702030302020204" pitchFamily="66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 smtClean="0">
                          <a:solidFill>
                            <a:srgbClr val="002060"/>
                          </a:solidFill>
                          <a:effectLst/>
                          <a:latin typeface="Comic Sans MS" panose="030F0702030302020204" pitchFamily="66" charset="0"/>
                          <a:ea typeface="Calibri"/>
                          <a:cs typeface="Times New Roman"/>
                        </a:rPr>
                        <a:t>Utiliser</a:t>
                      </a:r>
                      <a:r>
                        <a:rPr lang="fr-FR" sz="1400" b="1" baseline="0" dirty="0" smtClean="0">
                          <a:solidFill>
                            <a:srgbClr val="002060"/>
                          </a:solidFill>
                          <a:effectLst/>
                          <a:latin typeface="Comic Sans MS" panose="030F0702030302020204" pitchFamily="66" charset="0"/>
                          <a:ea typeface="Calibri"/>
                          <a:cs typeface="Times New Roman"/>
                        </a:rPr>
                        <a:t> les ressources naturelles à un rythme permettant leurs renouvellement.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 baseline="0" dirty="0" smtClean="0">
                          <a:solidFill>
                            <a:srgbClr val="002060"/>
                          </a:solidFill>
                          <a:effectLst/>
                          <a:latin typeface="Comic Sans MS" panose="030F0702030302020204" pitchFamily="66" charset="0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fr-FR" sz="1400" b="1" baseline="0" dirty="0" err="1" smtClean="0">
                          <a:solidFill>
                            <a:srgbClr val="002060"/>
                          </a:solidFill>
                          <a:effectLst/>
                          <a:latin typeface="Comic Sans MS" panose="030F0702030302020204" pitchFamily="66" charset="0"/>
                          <a:ea typeface="Calibri"/>
                          <a:cs typeface="Times New Roman"/>
                        </a:rPr>
                        <a:t>Ostrom</a:t>
                      </a:r>
                      <a:r>
                        <a:rPr lang="fr-FR" sz="1400" b="1" baseline="0" dirty="0" smtClean="0">
                          <a:solidFill>
                            <a:srgbClr val="002060"/>
                          </a:solidFill>
                          <a:effectLst/>
                          <a:latin typeface="Comic Sans MS" panose="030F0702030302020204" pitchFamily="66" charset="0"/>
                          <a:ea typeface="Calibri"/>
                          <a:cs typeface="Times New Roman"/>
                        </a:rPr>
                        <a:t>, 1990; Sachs,1980)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400" b="1" dirty="0">
                        <a:solidFill>
                          <a:srgbClr val="002060"/>
                        </a:solidFill>
                        <a:effectLst/>
                        <a:latin typeface="Comic Sans MS" panose="030F0702030302020204" pitchFamily="66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989354">
                <a:tc>
                  <a:txBody>
                    <a:bodyPr/>
                    <a:lstStyle/>
                    <a:p>
                      <a:pPr marL="20955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smtClean="0">
                          <a:solidFill>
                            <a:srgbClr val="002060"/>
                          </a:solidFill>
                          <a:effectLst/>
                          <a:latin typeface="Comic Sans MS" panose="030F0702030302020204" pitchFamily="66" charset="0"/>
                        </a:rPr>
                        <a:t>Système bouclé mais ouvert</a:t>
                      </a:r>
                      <a:endParaRPr lang="fr-FR" sz="1800" b="1" dirty="0" smtClean="0">
                        <a:solidFill>
                          <a:srgbClr val="002060"/>
                        </a:solidFill>
                        <a:effectLst/>
                        <a:latin typeface="Comic Sans MS" panose="030F0702030302020204" pitchFamily="66" charset="0"/>
                        <a:ea typeface="Calibri"/>
                        <a:cs typeface="Times New Roman"/>
                      </a:endParaRPr>
                    </a:p>
                    <a:p>
                      <a:pPr marL="209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800" b="1" dirty="0">
                        <a:solidFill>
                          <a:srgbClr val="002060"/>
                        </a:solidFill>
                        <a:effectLst/>
                        <a:latin typeface="Comic Sans MS" panose="030F0702030302020204" pitchFamily="66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 smtClean="0">
                          <a:solidFill>
                            <a:srgbClr val="002060"/>
                          </a:solidFill>
                          <a:effectLst/>
                          <a:latin typeface="Comic Sans MS" panose="030F0702030302020204" pitchFamily="66" charset="0"/>
                          <a:ea typeface="Calibri"/>
                          <a:cs typeface="Times New Roman"/>
                        </a:rPr>
                        <a:t>Ecosystème utilise</a:t>
                      </a:r>
                      <a:r>
                        <a:rPr lang="fr-FR" sz="1400" b="1" baseline="0" dirty="0" smtClean="0">
                          <a:solidFill>
                            <a:srgbClr val="002060"/>
                          </a:solidFill>
                          <a:effectLst/>
                          <a:latin typeface="Comic Sans MS" panose="030F0702030302020204" pitchFamily="66" charset="0"/>
                          <a:ea typeface="Calibri"/>
                          <a:cs typeface="Times New Roman"/>
                        </a:rPr>
                        <a:t> l’énergie du soleil pour son fonctionnement. Les déchets d’un organisme son réutilisés par un autre ( </a:t>
                      </a:r>
                      <a:r>
                        <a:rPr lang="fr-FR" sz="1400" b="1" baseline="0" dirty="0" err="1" smtClean="0">
                          <a:solidFill>
                            <a:srgbClr val="002060"/>
                          </a:solidFill>
                          <a:effectLst/>
                          <a:latin typeface="Comic Sans MS" panose="030F0702030302020204" pitchFamily="66" charset="0"/>
                          <a:ea typeface="Calibri"/>
                          <a:cs typeface="Times New Roman"/>
                        </a:rPr>
                        <a:t>Abbadie</a:t>
                      </a:r>
                      <a:r>
                        <a:rPr lang="fr-FR" sz="1400" b="1" baseline="0" dirty="0" smtClean="0">
                          <a:solidFill>
                            <a:srgbClr val="002060"/>
                          </a:solidFill>
                          <a:effectLst/>
                          <a:latin typeface="Comic Sans MS" panose="030F0702030302020204" pitchFamily="66" charset="0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fr-FR" sz="1400" b="1" baseline="0" dirty="0" err="1" smtClean="0">
                          <a:solidFill>
                            <a:srgbClr val="002060"/>
                          </a:solidFill>
                          <a:effectLst/>
                          <a:latin typeface="Comic Sans MS" panose="030F0702030302020204" pitchFamily="66" charset="0"/>
                          <a:ea typeface="Calibri"/>
                          <a:cs typeface="Times New Roman"/>
                        </a:rPr>
                        <a:t>Universalis</a:t>
                      </a:r>
                      <a:r>
                        <a:rPr lang="fr-FR" sz="1400" b="1" baseline="0" dirty="0" smtClean="0">
                          <a:solidFill>
                            <a:srgbClr val="002060"/>
                          </a:solidFill>
                          <a:effectLst/>
                          <a:latin typeface="Comic Sans MS" panose="030F0702030302020204" pitchFamily="66" charset="0"/>
                          <a:ea typeface="Calibri"/>
                          <a:cs typeface="Times New Roman"/>
                        </a:rPr>
                        <a:t>, 2015).</a:t>
                      </a:r>
                      <a:endParaRPr lang="fr-FR" sz="1400" b="1" dirty="0">
                        <a:solidFill>
                          <a:srgbClr val="002060"/>
                        </a:solidFill>
                        <a:effectLst/>
                        <a:latin typeface="Comic Sans MS" panose="030F0702030302020204" pitchFamily="66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 smtClean="0">
                          <a:solidFill>
                            <a:srgbClr val="002060"/>
                          </a:solidFill>
                          <a:effectLst/>
                          <a:latin typeface="Comic Sans MS" panose="030F0702030302020204" pitchFamily="66" charset="0"/>
                          <a:ea typeface="Calibri"/>
                          <a:cs typeface="Times New Roman"/>
                        </a:rPr>
                        <a:t>Une</a:t>
                      </a:r>
                      <a:r>
                        <a:rPr lang="fr-FR" sz="1400" b="1" baseline="0" dirty="0" smtClean="0">
                          <a:solidFill>
                            <a:srgbClr val="002060"/>
                          </a:solidFill>
                          <a:effectLst/>
                          <a:latin typeface="Comic Sans MS" panose="030F0702030302020204" pitchFamily="66" charset="0"/>
                          <a:ea typeface="Calibri"/>
                          <a:cs typeface="Times New Roman"/>
                        </a:rPr>
                        <a:t> DEI doit permettre la réutilisation des sous produit d’une activité afin de permettre d’économiser l’énergie et les ressources naturelles (Erkman,2004).  Favoriser l’utilisation d’ENR pour le fonctionnement des activités industrielle  (Korhonen,2000). </a:t>
                      </a:r>
                      <a:endParaRPr lang="fr-FR" sz="1400" b="1" dirty="0">
                        <a:solidFill>
                          <a:srgbClr val="002060"/>
                        </a:solidFill>
                        <a:effectLst/>
                        <a:latin typeface="Comic Sans MS" panose="030F0702030302020204" pitchFamily="66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1310" name="Rectangle 1"/>
          <p:cNvSpPr>
            <a:spLocks noChangeArrowheads="1"/>
          </p:cNvSpPr>
          <p:nvPr/>
        </p:nvSpPr>
        <p:spPr bwMode="auto">
          <a:xfrm>
            <a:off x="1379538" y="2320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fr-FR"/>
              <a:t/>
            </a:r>
            <a:br>
              <a:rPr lang="fr-FR"/>
            </a:b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397368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37F771-F5CF-482E-A8B3-C6A9AFA34F78}" type="slidenum">
              <a:rPr lang="fr-FR" smtClean="0"/>
              <a:pPr/>
              <a:t>12</a:t>
            </a:fld>
            <a:endParaRPr lang="fr-FR" smtClean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9896" y="3176888"/>
            <a:ext cx="8136904" cy="2736304"/>
          </a:xfrm>
        </p:spPr>
        <p:txBody>
          <a:bodyPr/>
          <a:lstStyle/>
          <a:p>
            <a:pPr>
              <a:defRPr/>
            </a:pPr>
            <a:r>
              <a:rPr lang="fr-FR" b="1" dirty="0" smtClean="0">
                <a:solidFill>
                  <a:srgbClr val="002060"/>
                </a:solidFill>
                <a:latin typeface="Comic Sans MS" pitchFamily="66" charset="0"/>
              </a:rPr>
              <a:t> Premières pistes de pérennisation de Démarches d’Écologie Industrielle</a:t>
            </a:r>
            <a:endParaRPr lang="fr-FR" b="1" dirty="0">
              <a:solidFill>
                <a:srgbClr val="6699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10974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23528" y="1499394"/>
            <a:ext cx="8617466" cy="4154983"/>
          </a:xfrm>
          <a:prstGeom prst="rect">
            <a:avLst/>
          </a:prstGeom>
          <a:noFill/>
          <a:ln w="28575" cmpd="sng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sz="2400" dirty="0" smtClean="0"/>
              <a:t> pérennisation =  partage des valeurs autours d’un projet </a:t>
            </a:r>
          </a:p>
          <a:p>
            <a:r>
              <a:rPr lang="fr-FR" sz="2400" dirty="0"/>
              <a:t> </a:t>
            </a:r>
            <a:r>
              <a:rPr lang="fr-FR" sz="2400" dirty="0" smtClean="0"/>
              <a:t>     -La finalité: Social </a:t>
            </a:r>
          </a:p>
          <a:p>
            <a:r>
              <a:rPr lang="fr-FR" sz="2400" dirty="0" smtClean="0"/>
              <a:t>      -Moyen: Economique</a:t>
            </a:r>
          </a:p>
          <a:p>
            <a:r>
              <a:rPr lang="fr-FR" sz="2400" dirty="0"/>
              <a:t> </a:t>
            </a:r>
            <a:r>
              <a:rPr lang="fr-FR" sz="2400" dirty="0" smtClean="0"/>
              <a:t>     -Contrainte: Environnement</a:t>
            </a:r>
          </a:p>
          <a:p>
            <a:endParaRPr lang="fr-FR" sz="2400" dirty="0" smtClean="0"/>
          </a:p>
          <a:p>
            <a:pPr marL="285750" indent="-285750">
              <a:buFont typeface="Arial"/>
              <a:buChar char="•"/>
            </a:pPr>
            <a:r>
              <a:rPr lang="fr-FR" sz="2400" dirty="0" smtClean="0"/>
              <a:t>Rôle prépondérant des collectivités territoriales</a:t>
            </a:r>
          </a:p>
          <a:p>
            <a:pPr marL="285750" indent="-285750">
              <a:buFont typeface="Arial"/>
              <a:buChar char="•"/>
            </a:pPr>
            <a:endParaRPr lang="fr-FR" sz="2400" dirty="0"/>
          </a:p>
          <a:p>
            <a:endParaRPr lang="fr-FR" sz="2400" dirty="0" smtClean="0"/>
          </a:p>
          <a:p>
            <a:pPr marL="285750" indent="-285750">
              <a:buFont typeface="Arial"/>
              <a:buChar char="•"/>
            </a:pPr>
            <a:r>
              <a:rPr lang="fr-FR" sz="2400" dirty="0" smtClean="0"/>
              <a:t> Se doter d’un cadre législatif ( Statut des déchets et des matériaux de constructions…)</a:t>
            </a:r>
          </a:p>
          <a:p>
            <a:endParaRPr lang="fr-FR" sz="2400" dirty="0"/>
          </a:p>
        </p:txBody>
      </p:sp>
      <p:sp>
        <p:nvSpPr>
          <p:cNvPr id="5" name="ZoneTexte 4"/>
          <p:cNvSpPr txBox="1"/>
          <p:nvPr/>
        </p:nvSpPr>
        <p:spPr>
          <a:xfrm>
            <a:off x="323528" y="404664"/>
            <a:ext cx="5233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Premières pistes ( à creuser) de pérennisation de DEI</a:t>
            </a:r>
            <a:endParaRPr lang="fr-FR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78349597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23528" y="404664"/>
            <a:ext cx="741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Plan</a:t>
            </a:r>
            <a:endParaRPr lang="fr-FR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852100" y="1591426"/>
            <a:ext cx="78779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/>
              <a:t>Problématique:</a:t>
            </a:r>
            <a:r>
              <a:rPr lang="fr-FR" b="1" dirty="0" smtClean="0"/>
              <a:t> Quels leviers pour pérenniser des Démarches D’Écologie Industrielle?</a:t>
            </a:r>
          </a:p>
          <a:p>
            <a:endParaRPr lang="fr-FR" b="1" dirty="0"/>
          </a:p>
          <a:p>
            <a:endParaRPr lang="fr-FR" b="1" dirty="0" smtClean="0"/>
          </a:p>
          <a:p>
            <a:endParaRPr lang="fr-FR" b="1" dirty="0"/>
          </a:p>
          <a:p>
            <a:pPr marL="285750" indent="-285750">
              <a:buFontTx/>
              <a:buChar char="-"/>
            </a:pPr>
            <a:r>
              <a:rPr lang="fr-FR" dirty="0" smtClean="0"/>
              <a:t>La démarche d’écologie industrielle du bassin Dunkerquois, une démarche pérenne?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Tentatives de redéfinition de l’écologie industrielle: première étape de pérennisation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Premières pistes de pérennisation de démarches d’écologie industrielle…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9577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37F771-F5CF-482E-A8B3-C6A9AFA34F78}" type="slidenum">
              <a:rPr lang="fr-FR" smtClean="0"/>
              <a:pPr/>
              <a:t>3</a:t>
            </a:fld>
            <a:endParaRPr lang="fr-FR" smtClean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7544" y="2276872"/>
            <a:ext cx="8136904" cy="2736304"/>
          </a:xfrm>
        </p:spPr>
        <p:txBody>
          <a:bodyPr/>
          <a:lstStyle/>
          <a:p>
            <a:pPr>
              <a:defRPr/>
            </a:pPr>
            <a:r>
              <a:rPr lang="fr-FR" b="1" dirty="0" smtClean="0">
                <a:solidFill>
                  <a:srgbClr val="002060"/>
                </a:solidFill>
                <a:latin typeface="Comic Sans MS" pitchFamily="66" charset="0"/>
              </a:rPr>
              <a:t>La démarche d’écologie industrielle du bassin Dunkerquois, une démarche pérenne?</a:t>
            </a:r>
            <a:endParaRPr lang="fr-FR" b="1" dirty="0">
              <a:solidFill>
                <a:srgbClr val="6699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47396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21547" y="1527126"/>
            <a:ext cx="845669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/>
              <a:t>Pourquoi la DEI du bassin dunkerquois?</a:t>
            </a:r>
          </a:p>
          <a:p>
            <a:endParaRPr lang="fr-FR" dirty="0"/>
          </a:p>
          <a:p>
            <a:r>
              <a:rPr lang="fr-FR" dirty="0" smtClean="0"/>
              <a:t>-Première Démarche d’Écologie industrielle mise en place en France</a:t>
            </a:r>
          </a:p>
          <a:p>
            <a:endParaRPr lang="fr-FR" dirty="0"/>
          </a:p>
          <a:p>
            <a:r>
              <a:rPr lang="fr-FR" dirty="0" smtClean="0"/>
              <a:t>-De part sa longévité, elle est considérée comme pérenne</a:t>
            </a:r>
          </a:p>
          <a:p>
            <a:endParaRPr lang="fr-FR" dirty="0"/>
          </a:p>
          <a:p>
            <a:r>
              <a:rPr lang="fr-FR" b="1" u="sng" dirty="0" smtClean="0"/>
              <a:t>Comment analyser sa pérennité: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En contextualisant la mise en place de cette démarche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En analysant la démarche en elle-même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r>
              <a:rPr lang="fr-FR" dirty="0" smtClean="0"/>
              <a:t>              De nous interroger sur la pertinence ou non de parler de démarche pérenne</a:t>
            </a:r>
            <a:endParaRPr lang="fr-FR" dirty="0"/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434089" y="5047552"/>
            <a:ext cx="64309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203112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323528" y="404664"/>
            <a:ext cx="610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D’Usinor à ECOPAL: vers une démarche d’écologie industrielle</a:t>
            </a:r>
          </a:p>
        </p:txBody>
      </p:sp>
      <p:cxnSp>
        <p:nvCxnSpPr>
          <p:cNvPr id="8" name="Connecteur droit 7"/>
          <p:cNvCxnSpPr/>
          <p:nvPr/>
        </p:nvCxnSpPr>
        <p:spPr>
          <a:xfrm>
            <a:off x="0" y="925115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flipV="1">
            <a:off x="4572000" y="909461"/>
            <a:ext cx="0" cy="79279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4688808" y="972007"/>
            <a:ext cx="674140" cy="376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1950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 flipV="1">
            <a:off x="4572000" y="1348325"/>
            <a:ext cx="1244415" cy="39214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4329770" y="1582210"/>
            <a:ext cx="484460" cy="484460"/>
          </a:xfrm>
          <a:prstGeom prst="ellipse">
            <a:avLst/>
          </a:prstGeom>
          <a:solidFill>
            <a:schemeClr val="accent3"/>
          </a:solidFill>
          <a:ln>
            <a:solidFill>
              <a:srgbClr val="9BBB5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à coins arrondis 18"/>
          <p:cNvSpPr/>
          <p:nvPr/>
        </p:nvSpPr>
        <p:spPr>
          <a:xfrm>
            <a:off x="5816415" y="925115"/>
            <a:ext cx="2790625" cy="1010693"/>
          </a:xfrm>
          <a:prstGeom prst="roundRect">
            <a:avLst/>
          </a:prstGeom>
          <a:solidFill>
            <a:schemeClr val="bg1"/>
          </a:solidFill>
          <a:ln w="28575" cmpd="sng">
            <a:solidFill>
              <a:srgbClr val="9BBB59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Installation d’USINOR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1" name="Connecteur droit 20"/>
          <p:cNvCxnSpPr>
            <a:stCxn id="13" idx="4"/>
          </p:cNvCxnSpPr>
          <p:nvPr/>
        </p:nvCxnSpPr>
        <p:spPr>
          <a:xfrm>
            <a:off x="4572000" y="2066670"/>
            <a:ext cx="0" cy="115328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H="1" flipV="1">
            <a:off x="3452942" y="3048965"/>
            <a:ext cx="1119058" cy="46258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à coins arrondis 11"/>
          <p:cNvSpPr/>
          <p:nvPr/>
        </p:nvSpPr>
        <p:spPr>
          <a:xfrm>
            <a:off x="768193" y="2543618"/>
            <a:ext cx="2790625" cy="1010693"/>
          </a:xfrm>
          <a:prstGeom prst="roundRect">
            <a:avLst/>
          </a:prstGeom>
          <a:solidFill>
            <a:schemeClr val="bg1"/>
          </a:solidFill>
          <a:ln w="28575" cmpd="sng">
            <a:solidFill>
              <a:srgbClr val="9BBB59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</a:rPr>
              <a:t>Premières politiques en vue de redynamiser le territoire avec un double objectif: création d’emploi tout en respectant l’environnement</a:t>
            </a:r>
            <a:endParaRPr lang="fr-FR" sz="1400" dirty="0">
              <a:solidFill>
                <a:srgbClr val="00000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698122" y="2672647"/>
            <a:ext cx="674140" cy="376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1970</a:t>
            </a:r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4304887" y="3219952"/>
            <a:ext cx="484460" cy="484460"/>
          </a:xfrm>
          <a:prstGeom prst="ellipse">
            <a:avLst/>
          </a:prstGeom>
          <a:solidFill>
            <a:srgbClr val="9BBB59"/>
          </a:solidFill>
          <a:ln>
            <a:solidFill>
              <a:srgbClr val="9BBB5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/>
          <p:cNvCxnSpPr/>
          <p:nvPr/>
        </p:nvCxnSpPr>
        <p:spPr>
          <a:xfrm>
            <a:off x="4572000" y="3704412"/>
            <a:ext cx="0" cy="115328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4740740" y="4519801"/>
            <a:ext cx="1244415" cy="39214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à coins arrondis 21"/>
          <p:cNvSpPr/>
          <p:nvPr/>
        </p:nvSpPr>
        <p:spPr>
          <a:xfrm>
            <a:off x="5968815" y="4014454"/>
            <a:ext cx="2790625" cy="1010693"/>
          </a:xfrm>
          <a:prstGeom prst="roundRect">
            <a:avLst/>
          </a:prstGeom>
          <a:solidFill>
            <a:srgbClr val="FFFFFF"/>
          </a:solidFill>
          <a:ln w="28575" cmpd="sng">
            <a:solidFill>
              <a:srgbClr val="9BBB59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Premier système de mesure de la qualité de l’air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4814230" y="4014457"/>
            <a:ext cx="674140" cy="376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1977</a:t>
            </a:r>
            <a:endParaRPr lang="fr-FR" dirty="0"/>
          </a:p>
        </p:txBody>
      </p:sp>
      <p:sp>
        <p:nvSpPr>
          <p:cNvPr id="18" name="Ellipse 17"/>
          <p:cNvSpPr/>
          <p:nvPr/>
        </p:nvSpPr>
        <p:spPr>
          <a:xfrm>
            <a:off x="4329770" y="4715874"/>
            <a:ext cx="484460" cy="484460"/>
          </a:xfrm>
          <a:prstGeom prst="ellipse">
            <a:avLst/>
          </a:prstGeom>
          <a:solidFill>
            <a:srgbClr val="9BBB59"/>
          </a:solidFill>
          <a:ln>
            <a:solidFill>
              <a:srgbClr val="9BBB5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5870523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3" grpId="0" animBg="1"/>
      <p:bldP spid="19" grpId="0" animBg="1"/>
      <p:bldP spid="12" grpId="0" animBg="1"/>
      <p:bldP spid="15" grpId="0"/>
      <p:bldP spid="10" grpId="0" animBg="1"/>
      <p:bldP spid="22" grpId="0" animBg="1"/>
      <p:bldP spid="23" grpId="0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cteur droit 7"/>
          <p:cNvCxnSpPr/>
          <p:nvPr/>
        </p:nvCxnSpPr>
        <p:spPr>
          <a:xfrm>
            <a:off x="0" y="925115"/>
            <a:ext cx="4572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flipV="1">
            <a:off x="4572000" y="909461"/>
            <a:ext cx="0" cy="79279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4688808" y="972007"/>
            <a:ext cx="674140" cy="376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1950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 flipV="1">
            <a:off x="4572000" y="1348325"/>
            <a:ext cx="1244415" cy="39214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4329770" y="1582210"/>
            <a:ext cx="484460" cy="484460"/>
          </a:xfrm>
          <a:prstGeom prst="ellipse">
            <a:avLst/>
          </a:prstGeom>
          <a:solidFill>
            <a:schemeClr val="accent3"/>
          </a:solidFill>
          <a:ln>
            <a:solidFill>
              <a:srgbClr val="9BBB5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à coins arrondis 18"/>
          <p:cNvSpPr/>
          <p:nvPr/>
        </p:nvSpPr>
        <p:spPr>
          <a:xfrm>
            <a:off x="5816415" y="925115"/>
            <a:ext cx="2790625" cy="1010693"/>
          </a:xfrm>
          <a:prstGeom prst="roundRect">
            <a:avLst/>
          </a:prstGeom>
          <a:solidFill>
            <a:srgbClr val="FFFFFF"/>
          </a:solidFill>
          <a:ln w="28575" cmpd="sng">
            <a:solidFill>
              <a:srgbClr val="9BBB59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Implantation d’USINOR</a:t>
            </a:r>
            <a:endParaRPr lang="fr-FR" dirty="0">
              <a:solidFill>
                <a:srgbClr val="000000"/>
              </a:solidFill>
            </a:endParaRPr>
          </a:p>
        </p:txBody>
      </p:sp>
      <p:cxnSp>
        <p:nvCxnSpPr>
          <p:cNvPr id="21" name="Connecteur droit 20"/>
          <p:cNvCxnSpPr>
            <a:stCxn id="13" idx="4"/>
          </p:cNvCxnSpPr>
          <p:nvPr/>
        </p:nvCxnSpPr>
        <p:spPr>
          <a:xfrm>
            <a:off x="4572000" y="2066670"/>
            <a:ext cx="0" cy="115328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H="1" flipV="1">
            <a:off x="3452942" y="3048965"/>
            <a:ext cx="1119058" cy="46258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à coins arrondis 11"/>
          <p:cNvSpPr/>
          <p:nvPr/>
        </p:nvSpPr>
        <p:spPr>
          <a:xfrm>
            <a:off x="768193" y="2543618"/>
            <a:ext cx="2790625" cy="1010693"/>
          </a:xfrm>
          <a:prstGeom prst="roundRect">
            <a:avLst/>
          </a:prstGeom>
          <a:solidFill>
            <a:schemeClr val="bg1"/>
          </a:solidFill>
          <a:ln w="28575" cmpd="sng">
            <a:solidFill>
              <a:srgbClr val="9BBB59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</a:rPr>
              <a:t>Première politique en vue de redynamiser le territoire avec un double objectif: création d’emploi tout en respectant l’environnement</a:t>
            </a:r>
            <a:endParaRPr lang="fr-FR" sz="1400" dirty="0">
              <a:solidFill>
                <a:srgbClr val="00000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698122" y="2672647"/>
            <a:ext cx="674140" cy="376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1970</a:t>
            </a:r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4304887" y="3219952"/>
            <a:ext cx="484460" cy="484460"/>
          </a:xfrm>
          <a:prstGeom prst="ellipse">
            <a:avLst/>
          </a:prstGeom>
          <a:solidFill>
            <a:srgbClr val="9BBB59"/>
          </a:solidFill>
          <a:ln>
            <a:solidFill>
              <a:srgbClr val="9BBB5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/>
          <p:cNvCxnSpPr/>
          <p:nvPr/>
        </p:nvCxnSpPr>
        <p:spPr>
          <a:xfrm>
            <a:off x="4572000" y="3704412"/>
            <a:ext cx="0" cy="115328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4740740" y="4519801"/>
            <a:ext cx="1244415" cy="39214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à coins arrondis 21"/>
          <p:cNvSpPr/>
          <p:nvPr/>
        </p:nvSpPr>
        <p:spPr>
          <a:xfrm>
            <a:off x="5968815" y="4014454"/>
            <a:ext cx="2790625" cy="1010693"/>
          </a:xfrm>
          <a:prstGeom prst="roundRect">
            <a:avLst/>
          </a:prstGeom>
          <a:solidFill>
            <a:srgbClr val="FFFFFF"/>
          </a:solidFill>
          <a:ln w="28575" cmpd="sng">
            <a:solidFill>
              <a:srgbClr val="9BBB59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Premier système de mesure de la qualité de l’air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4814230" y="4014457"/>
            <a:ext cx="674140" cy="376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1977</a:t>
            </a:r>
            <a:endParaRPr lang="fr-FR" dirty="0"/>
          </a:p>
        </p:txBody>
      </p:sp>
      <p:cxnSp>
        <p:nvCxnSpPr>
          <p:cNvPr id="24" name="Connecteur droit 23"/>
          <p:cNvCxnSpPr/>
          <p:nvPr/>
        </p:nvCxnSpPr>
        <p:spPr>
          <a:xfrm>
            <a:off x="4572000" y="5025147"/>
            <a:ext cx="0" cy="183285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4329770" y="4715874"/>
            <a:ext cx="484460" cy="484460"/>
          </a:xfrm>
          <a:prstGeom prst="ellipse">
            <a:avLst/>
          </a:prstGeom>
          <a:solidFill>
            <a:schemeClr val="accent3"/>
          </a:solidFill>
          <a:ln>
            <a:solidFill>
              <a:srgbClr val="9BBB5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323528" y="404664"/>
            <a:ext cx="610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D’Usinor à ECOPAL: vers une démarche d’écologie industrielle</a:t>
            </a:r>
            <a:endParaRPr lang="fr-FR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93127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xmlns:p14="http://schemas.microsoft.com/office/powerpoint/2010/main" spd="slow" advTm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4572000" y="970016"/>
            <a:ext cx="0" cy="115328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V="1">
            <a:off x="4740740" y="1927225"/>
            <a:ext cx="1244415" cy="39214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à coins arrondis 7"/>
          <p:cNvSpPr/>
          <p:nvPr/>
        </p:nvSpPr>
        <p:spPr>
          <a:xfrm>
            <a:off x="5968815" y="1421878"/>
            <a:ext cx="2790625" cy="1010693"/>
          </a:xfrm>
          <a:prstGeom prst="roundRect">
            <a:avLst/>
          </a:prstGeom>
          <a:solidFill>
            <a:srgbClr val="FFFFFF"/>
          </a:solidFill>
          <a:ln w="28575" cmpd="sng">
            <a:solidFill>
              <a:srgbClr val="77933C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Création du SPPPI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814230" y="1421881"/>
            <a:ext cx="674140" cy="376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1990</a:t>
            </a:r>
            <a:endParaRPr lang="fr-FR" dirty="0"/>
          </a:p>
        </p:txBody>
      </p:sp>
      <p:cxnSp>
        <p:nvCxnSpPr>
          <p:cNvPr id="11" name="Connecteur droit 10"/>
          <p:cNvCxnSpPr/>
          <p:nvPr/>
        </p:nvCxnSpPr>
        <p:spPr>
          <a:xfrm>
            <a:off x="4585614" y="2275718"/>
            <a:ext cx="0" cy="115328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>
            <a:off x="4329770" y="2123298"/>
            <a:ext cx="484460" cy="48446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/>
          <p:nvPr/>
        </p:nvCxnSpPr>
        <p:spPr>
          <a:xfrm flipH="1">
            <a:off x="4536579" y="3429000"/>
            <a:ext cx="4607421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3499724" y="3444470"/>
            <a:ext cx="1036855" cy="60925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à coins arrondis 18"/>
          <p:cNvSpPr/>
          <p:nvPr/>
        </p:nvSpPr>
        <p:spPr>
          <a:xfrm>
            <a:off x="758134" y="3579065"/>
            <a:ext cx="2790625" cy="1010693"/>
          </a:xfrm>
          <a:prstGeom prst="roundRect">
            <a:avLst/>
          </a:prstGeom>
          <a:solidFill>
            <a:srgbClr val="FFFFFF"/>
          </a:solidFill>
          <a:ln w="28575" cmpd="sng">
            <a:solidFill>
              <a:srgbClr val="9BBB59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Établissement d’un Schéma d’Environnement Industriel (SEI)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3537610" y="3286998"/>
            <a:ext cx="674140" cy="376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1993</a:t>
            </a:r>
            <a:endParaRPr lang="fr-FR" dirty="0"/>
          </a:p>
        </p:txBody>
      </p:sp>
      <p:sp>
        <p:nvSpPr>
          <p:cNvPr id="22" name="Ellipse 21"/>
          <p:cNvSpPr/>
          <p:nvPr/>
        </p:nvSpPr>
        <p:spPr>
          <a:xfrm>
            <a:off x="8759440" y="3178856"/>
            <a:ext cx="484460" cy="484460"/>
          </a:xfrm>
          <a:prstGeom prst="ellipse">
            <a:avLst/>
          </a:prstGeom>
          <a:solidFill>
            <a:srgbClr val="9BBB59"/>
          </a:solidFill>
          <a:ln>
            <a:solidFill>
              <a:srgbClr val="9BBB5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4331358" y="3186770"/>
            <a:ext cx="484460" cy="484460"/>
          </a:xfrm>
          <a:prstGeom prst="ellipse">
            <a:avLst/>
          </a:prstGeom>
          <a:solidFill>
            <a:srgbClr val="9BBB59"/>
          </a:solidFill>
          <a:ln>
            <a:solidFill>
              <a:srgbClr val="9BBB5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 droit 22"/>
          <p:cNvCxnSpPr/>
          <p:nvPr/>
        </p:nvCxnSpPr>
        <p:spPr>
          <a:xfrm flipV="1">
            <a:off x="7825798" y="3579065"/>
            <a:ext cx="1036855" cy="60925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à coins arrondis 23"/>
          <p:cNvSpPr/>
          <p:nvPr/>
        </p:nvSpPr>
        <p:spPr>
          <a:xfrm>
            <a:off x="5035173" y="3579065"/>
            <a:ext cx="2790625" cy="1010693"/>
          </a:xfrm>
          <a:prstGeom prst="roundRect">
            <a:avLst/>
          </a:prstGeom>
          <a:solidFill>
            <a:schemeClr val="bg1"/>
          </a:solidFill>
          <a:ln w="28575" cmpd="sng">
            <a:solidFill>
              <a:srgbClr val="9BBB59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Création d’ECOPAL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8422370" y="4000161"/>
            <a:ext cx="674140" cy="376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2000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323528" y="404664"/>
            <a:ext cx="610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D’Usinor à ECOPAL: vers une démarche d’écologie industrielle</a:t>
            </a:r>
            <a:endParaRPr lang="fr-FR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650986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9" grpId="0" animBg="1"/>
      <p:bldP spid="21" grpId="0"/>
      <p:bldP spid="22" grpId="0" animBg="1"/>
      <p:bldP spid="12" grpId="0" animBg="1"/>
      <p:bldP spid="24" grpId="0" animBg="1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r 5"/>
          <p:cNvGrpSpPr/>
          <p:nvPr/>
        </p:nvGrpSpPr>
        <p:grpSpPr>
          <a:xfrm>
            <a:off x="330510" y="1531403"/>
            <a:ext cx="4241490" cy="2027936"/>
            <a:chOff x="376264" y="407678"/>
            <a:chExt cx="3935095" cy="2399025"/>
          </a:xfrm>
        </p:grpSpPr>
        <p:sp>
          <p:nvSpPr>
            <p:cNvPr id="2" name="Signalisation droite 1"/>
            <p:cNvSpPr/>
            <p:nvPr/>
          </p:nvSpPr>
          <p:spPr>
            <a:xfrm>
              <a:off x="376264" y="823176"/>
              <a:ext cx="1976953" cy="666415"/>
            </a:xfrm>
            <a:prstGeom prst="homePlat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/>
                <a:t>Créer des apprentissages collectifs</a:t>
              </a:r>
              <a:endParaRPr lang="fr-FR" sz="1400" dirty="0"/>
            </a:p>
          </p:txBody>
        </p:sp>
        <p:sp>
          <p:nvSpPr>
            <p:cNvPr id="3" name="Signalisation droite 2"/>
            <p:cNvSpPr/>
            <p:nvPr/>
          </p:nvSpPr>
          <p:spPr>
            <a:xfrm>
              <a:off x="1202803" y="1489591"/>
              <a:ext cx="1928353" cy="658556"/>
            </a:xfrm>
            <a:prstGeom prst="homePlat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/>
                <a:t>Inventaire des flux de matières</a:t>
              </a:r>
              <a:endParaRPr lang="fr-FR" sz="1400" dirty="0"/>
            </a:p>
          </p:txBody>
        </p:sp>
        <p:sp>
          <p:nvSpPr>
            <p:cNvPr id="4" name="Signalisation droite 3"/>
            <p:cNvSpPr/>
            <p:nvPr/>
          </p:nvSpPr>
          <p:spPr>
            <a:xfrm>
              <a:off x="1794179" y="2148147"/>
              <a:ext cx="1928353" cy="658556"/>
            </a:xfrm>
            <a:prstGeom prst="homePlat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/>
                <a:t>Mise en place des synergies</a:t>
              </a:r>
              <a:endParaRPr lang="fr-FR" sz="1400" dirty="0"/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376264" y="407678"/>
              <a:ext cx="393509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u="sng" dirty="0" smtClean="0"/>
                <a:t>Une mise en place en 3 temps</a:t>
              </a:r>
              <a:endParaRPr lang="fr-FR" b="1" u="sng" dirty="0"/>
            </a:p>
          </p:txBody>
        </p:sp>
      </p:grpSp>
      <p:sp>
        <p:nvSpPr>
          <p:cNvPr id="7" name="ZoneTexte 6"/>
          <p:cNvSpPr txBox="1"/>
          <p:nvPr/>
        </p:nvSpPr>
        <p:spPr>
          <a:xfrm>
            <a:off x="323528" y="404664"/>
            <a:ext cx="4021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La démarche ECOPAL, une DEI pérenne? </a:t>
            </a:r>
            <a:endParaRPr lang="fr-FR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8" name="Image 7" descr="ECOPA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369" y="1114256"/>
            <a:ext cx="4728341" cy="2750328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323528" y="4138311"/>
            <a:ext cx="8328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/>
              <a:t>Quelles leçons en tirer?</a:t>
            </a:r>
            <a:endParaRPr lang="fr-FR" b="1" u="sng" dirty="0"/>
          </a:p>
        </p:txBody>
      </p:sp>
      <p:sp>
        <p:nvSpPr>
          <p:cNvPr id="12" name="ZoneTexte 11"/>
          <p:cNvSpPr txBox="1"/>
          <p:nvPr/>
        </p:nvSpPr>
        <p:spPr>
          <a:xfrm>
            <a:off x="330510" y="5240405"/>
            <a:ext cx="336942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sz="1400" dirty="0" smtClean="0"/>
              <a:t>Reproduction du schéma de développement économique de la crise des années 70</a:t>
            </a:r>
          </a:p>
          <a:p>
            <a:pPr marL="285750" indent="-285750">
              <a:buFont typeface="Arial"/>
              <a:buChar char="•"/>
            </a:pPr>
            <a:r>
              <a:rPr lang="fr-FR" sz="1400" dirty="0" smtClean="0"/>
              <a:t>Une </a:t>
            </a:r>
            <a:r>
              <a:rPr lang="fr-FR" sz="1400" dirty="0"/>
              <a:t>démarche avant tout </a:t>
            </a:r>
            <a:r>
              <a:rPr lang="fr-FR" sz="1400" dirty="0" smtClean="0"/>
              <a:t>économique</a:t>
            </a:r>
            <a:r>
              <a:rPr lang="fr-FR" sz="1400" dirty="0"/>
              <a:t>:</a:t>
            </a:r>
            <a:r>
              <a:rPr lang="fr-FR" sz="1400" dirty="0" smtClean="0"/>
              <a:t> La croissance permettrai de résoudre la problématique environnementale</a:t>
            </a:r>
            <a:endParaRPr lang="fr-FR" sz="1400" dirty="0"/>
          </a:p>
          <a:p>
            <a:pPr marL="285750" indent="-285750">
              <a:buFont typeface="Arial"/>
              <a:buChar char="•"/>
            </a:pPr>
            <a:endParaRPr lang="fr-FR" sz="1400" dirty="0"/>
          </a:p>
        </p:txBody>
      </p:sp>
      <p:sp>
        <p:nvSpPr>
          <p:cNvPr id="14" name="Flèche vers la droite 13"/>
          <p:cNvSpPr/>
          <p:nvPr/>
        </p:nvSpPr>
        <p:spPr>
          <a:xfrm>
            <a:off x="4220082" y="6175771"/>
            <a:ext cx="672085" cy="16549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5534217" y="5086516"/>
            <a:ext cx="2743592" cy="1754327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n w="19050" cmpd="sng">
                  <a:noFill/>
                </a:ln>
              </a:rPr>
              <a:t>La pérennité de la démarche remise en cause:</a:t>
            </a:r>
          </a:p>
          <a:p>
            <a:pPr algn="ctr"/>
            <a:r>
              <a:rPr lang="fr-FR" dirty="0" smtClean="0">
                <a:ln w="19050" cmpd="sng">
                  <a:noFill/>
                </a:ln>
              </a:rPr>
              <a:t>Ne remet pas en cause le fonctionnement de la Société Industriel Moderne (Cloud, 1977)</a:t>
            </a:r>
            <a:endParaRPr lang="fr-FR" dirty="0">
              <a:ln w="19050" cmpd="sng"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782324823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37F771-F5CF-482E-A8B3-C6A9AFA34F78}" type="slidenum">
              <a:rPr lang="fr-FR" smtClean="0"/>
              <a:pPr/>
              <a:t>9</a:t>
            </a:fld>
            <a:endParaRPr lang="fr-FR" smtClean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7544" y="2276872"/>
            <a:ext cx="8136904" cy="2736304"/>
          </a:xfrm>
        </p:spPr>
        <p:txBody>
          <a:bodyPr/>
          <a:lstStyle/>
          <a:p>
            <a:pPr>
              <a:defRPr/>
            </a:pPr>
            <a:r>
              <a:rPr lang="fr-FR" b="1" dirty="0" smtClean="0">
                <a:solidFill>
                  <a:srgbClr val="002060"/>
                </a:solidFill>
                <a:latin typeface="Comic Sans MS" pitchFamily="66" charset="0"/>
              </a:rPr>
              <a:t> Tentative de redéfinition de l’Écologie Industrielle: première étape de pérennisation de telles démarches</a:t>
            </a:r>
            <a:endParaRPr lang="fr-FR" b="1" dirty="0">
              <a:solidFill>
                <a:srgbClr val="6699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15340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1430</TotalTime>
  <Words>733</Words>
  <Application>Microsoft Macintosh PowerPoint</Application>
  <PresentationFormat>Présentation à l'écran (4:3)</PresentationFormat>
  <Paragraphs>97</Paragraphs>
  <Slides>13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Chebbi Armel</dc:creator>
  <cp:lastModifiedBy>Chebbi Armel</cp:lastModifiedBy>
  <cp:revision>58</cp:revision>
  <dcterms:created xsi:type="dcterms:W3CDTF">2015-03-05T11:09:11Z</dcterms:created>
  <dcterms:modified xsi:type="dcterms:W3CDTF">2015-03-16T12:37:24Z</dcterms:modified>
</cp:coreProperties>
</file>