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73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10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1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55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3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1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06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FDD6-6CE3-4E85-9211-835344E7AF03}" type="datetimeFigureOut">
              <a:rPr lang="fr-FR" smtClean="0"/>
              <a:t>07/06/2014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2BCC-6C7A-4C4C-A51E-23C9F4166B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5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486137" y="2222339"/>
            <a:ext cx="11321802" cy="1080000"/>
            <a:chOff x="486137" y="2222339"/>
            <a:chExt cx="11321802" cy="1080000"/>
          </a:xfrm>
        </p:grpSpPr>
        <p:sp>
          <p:nvSpPr>
            <p:cNvPr id="4" name="ZoneTexte 3"/>
            <p:cNvSpPr txBox="1"/>
            <p:nvPr/>
          </p:nvSpPr>
          <p:spPr>
            <a:xfrm>
              <a:off x="486137" y="2222339"/>
              <a:ext cx="288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fr-FR" sz="3200" dirty="0" smtClean="0"/>
                <a:t>Agglomération</a:t>
              </a:r>
              <a:endParaRPr lang="fr-FR" sz="3200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4707038" y="2222339"/>
              <a:ext cx="2880000" cy="1080000"/>
            </a:xfrm>
            <a:prstGeom prst="rect">
              <a:avLst/>
            </a:prstGeom>
            <a:gradFill flip="none" rotWithShape="1">
              <a:gsLst>
                <a:gs pos="3000">
                  <a:schemeClr val="accent6">
                    <a:lumMod val="60000"/>
                    <a:lumOff val="40000"/>
                    <a:alpha val="62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50000">
                  <a:srgbClr val="FF0000">
                    <a:alpha val="51000"/>
                  </a:srgb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fr-FR" sz="3200" dirty="0" smtClean="0"/>
                <a:t>Spécialisation</a:t>
              </a:r>
              <a:endParaRPr lang="fr-FR" sz="32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8927939" y="2222339"/>
              <a:ext cx="2880000" cy="1080000"/>
            </a:xfrm>
            <a:prstGeom prst="rect">
              <a:avLst/>
            </a:prstGeom>
            <a:gradFill>
              <a:gsLst>
                <a:gs pos="31000">
                  <a:schemeClr val="accent6">
                    <a:lumMod val="60000"/>
                    <a:lumOff val="40000"/>
                    <a:alpha val="51000"/>
                  </a:schemeClr>
                </a:gs>
                <a:gs pos="78000">
                  <a:schemeClr val="accent5">
                    <a:lumMod val="60000"/>
                    <a:lumOff val="40000"/>
                    <a:alpha val="51000"/>
                  </a:schemeClr>
                </a:gs>
                <a:gs pos="62000">
                  <a:srgbClr val="FF0000">
                    <a:alpha val="51000"/>
                  </a:srgbClr>
                </a:gs>
              </a:gsLst>
              <a:lin ang="0" scaled="1"/>
            </a:gradFill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fr-FR" sz="3200" dirty="0" smtClean="0"/>
                <a:t>Spécification</a:t>
              </a:r>
              <a:endParaRPr lang="fr-FR" sz="3200" dirty="0"/>
            </a:p>
          </p:txBody>
        </p:sp>
      </p:grpSp>
      <p:sp>
        <p:nvSpPr>
          <p:cNvPr id="8" name="Flèche droite 7"/>
          <p:cNvSpPr/>
          <p:nvPr/>
        </p:nvSpPr>
        <p:spPr>
          <a:xfrm>
            <a:off x="1400536" y="1737707"/>
            <a:ext cx="4294207" cy="484632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6286982" y="1737707"/>
            <a:ext cx="4294207" cy="484632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400536" y="1388962"/>
            <a:ext cx="40048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Le territoire peut se spécialisé soit par la révélation d’une ressource spécifique ou la volonté forte des pouvoirs publics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6602" y="1258615"/>
            <a:ext cx="399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Mise en place d’une structure de coordination efficace permettant une diversité des activités présentes sur le territoire.</a:t>
            </a:r>
            <a:endParaRPr lang="fr-FR" sz="1200" dirty="0"/>
          </a:p>
        </p:txBody>
      </p:sp>
      <p:sp>
        <p:nvSpPr>
          <p:cNvPr id="13" name="Flèche droite 12"/>
          <p:cNvSpPr/>
          <p:nvPr/>
        </p:nvSpPr>
        <p:spPr>
          <a:xfrm>
            <a:off x="1504709" y="613458"/>
            <a:ext cx="9076480" cy="474562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527858" y="308962"/>
            <a:ext cx="87504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Passage d’une logique d’agglomération à spécification si diversification des activités et mise en place d’une coordination efficace se fait simultanément. Un tel passage est très rare.</a:t>
            </a:r>
            <a:endParaRPr lang="fr-FR" dirty="0"/>
          </a:p>
        </p:txBody>
      </p:sp>
      <p:sp>
        <p:nvSpPr>
          <p:cNvPr id="15" name="Flèche droite 14"/>
          <p:cNvSpPr/>
          <p:nvPr/>
        </p:nvSpPr>
        <p:spPr>
          <a:xfrm rot="10800000">
            <a:off x="6286982" y="3507129"/>
            <a:ext cx="4294207" cy="520861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0800000">
            <a:off x="1400535" y="3507129"/>
            <a:ext cx="4294207" cy="520861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609144" y="3996821"/>
            <a:ext cx="3972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Perte de l’efficacité des structures organisationnelles et institutionnelles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701478" y="4027991"/>
            <a:ext cx="399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Crise de l’activité qui caractérisait le territoire. Passage à une logique individuelle.</a:t>
            </a:r>
            <a:endParaRPr lang="fr-FR" sz="1200" dirty="0"/>
          </a:p>
        </p:txBody>
      </p:sp>
      <p:sp>
        <p:nvSpPr>
          <p:cNvPr id="19" name="Flèche droite 18"/>
          <p:cNvSpPr/>
          <p:nvPr/>
        </p:nvSpPr>
        <p:spPr>
          <a:xfrm rot="10800000">
            <a:off x="1400533" y="4458486"/>
            <a:ext cx="9180655" cy="474562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701478" y="4933049"/>
            <a:ext cx="887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Le passage d’une logique de spécification à une logique d’agglomération peut être du à un fort choc exogène entrainant une perte de la coordination et un affaiblissement des structures institutionnelles.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219919" y="5761123"/>
            <a:ext cx="405114" cy="231493"/>
          </a:xfrm>
          <a:prstGeom prst="rect">
            <a:avLst/>
          </a:prstGeom>
          <a:solidFill>
            <a:schemeClr val="accent6">
              <a:lumMod val="40000"/>
              <a:lumOff val="60000"/>
              <a:alpha val="5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59756" y="5741355"/>
            <a:ext cx="2083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Dimension matérielle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219919" y="6135150"/>
            <a:ext cx="405114" cy="231493"/>
          </a:xfrm>
          <a:prstGeom prst="rect">
            <a:avLst/>
          </a:prstGeom>
          <a:solidFill>
            <a:srgbClr val="FF0000">
              <a:alpha val="51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9756" y="5995772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Dimension organisationnelle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219919" y="6504087"/>
            <a:ext cx="405114" cy="231493"/>
          </a:xfrm>
          <a:prstGeom prst="rect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9756" y="6389000"/>
            <a:ext cx="128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Dimension identitaire</a:t>
            </a:r>
            <a:endParaRPr lang="fr-FR" sz="1200" dirty="0"/>
          </a:p>
        </p:txBody>
      </p:sp>
      <p:sp>
        <p:nvSpPr>
          <p:cNvPr id="27" name="Flèche droite 26"/>
          <p:cNvSpPr/>
          <p:nvPr/>
        </p:nvSpPr>
        <p:spPr>
          <a:xfrm>
            <a:off x="2511706" y="5702001"/>
            <a:ext cx="717631" cy="349735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 rot="10800000">
            <a:off x="2476981" y="6329219"/>
            <a:ext cx="717631" cy="349735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366137" y="5650903"/>
            <a:ext cx="177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Logique de construction territoriale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366137" y="6180920"/>
            <a:ext cx="17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Logique de déconstruction territoriale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075129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135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armel.chebbi@gmail.com</dc:creator>
  <cp:lastModifiedBy>armel.chebbi@gmail.com</cp:lastModifiedBy>
  <cp:revision>7</cp:revision>
  <dcterms:created xsi:type="dcterms:W3CDTF">2014-06-07T13:35:40Z</dcterms:created>
  <dcterms:modified xsi:type="dcterms:W3CDTF">2014-06-07T14:21:55Z</dcterms:modified>
</cp:coreProperties>
</file>