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59" r:id="rId4"/>
    <p:sldId id="275" r:id="rId5"/>
    <p:sldId id="260" r:id="rId6"/>
    <p:sldId id="264" r:id="rId7"/>
    <p:sldId id="261" r:id="rId8"/>
    <p:sldId id="262" r:id="rId9"/>
    <p:sldId id="263" r:id="rId10"/>
    <p:sldId id="265" r:id="rId11"/>
    <p:sldId id="269" r:id="rId12"/>
    <p:sldId id="272" r:id="rId13"/>
    <p:sldId id="266" r:id="rId14"/>
    <p:sldId id="273" r:id="rId15"/>
    <p:sldId id="274"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96305-98EC-43C1-993E-7151E63865A9}" type="datetimeFigureOut">
              <a:rPr lang="fr-FR" smtClean="0"/>
              <a:t>20/06/2014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F67AF-BAE6-4DA9-8C02-407370A790CE}" type="slidenum">
              <a:rPr lang="fr-FR" smtClean="0"/>
              <a:t>‹N°›</a:t>
            </a:fld>
            <a:endParaRPr lang="fr-FR"/>
          </a:p>
        </p:txBody>
      </p:sp>
    </p:spTree>
    <p:extLst>
      <p:ext uri="{BB962C8B-B14F-4D97-AF65-F5344CB8AC3E}">
        <p14:creationId xmlns:p14="http://schemas.microsoft.com/office/powerpoint/2010/main" val="3015154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4DF67AF-BAE6-4DA9-8C02-407370A790CE}" type="slidenum">
              <a:rPr lang="fr-FR" smtClean="0"/>
              <a:t>1</a:t>
            </a:fld>
            <a:endParaRPr lang="fr-FR"/>
          </a:p>
        </p:txBody>
      </p:sp>
    </p:spTree>
    <p:extLst>
      <p:ext uri="{BB962C8B-B14F-4D97-AF65-F5344CB8AC3E}">
        <p14:creationId xmlns:p14="http://schemas.microsoft.com/office/powerpoint/2010/main" val="114491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7E75826-16E6-4DD5-B5B7-7DC9D764BAAE}" type="datetime1">
              <a:rPr lang="fr-FR" smtClean="0"/>
              <a:t>20/06/2014</a:t>
            </a:fld>
            <a:endParaRPr lang="fr-FR"/>
          </a:p>
        </p:txBody>
      </p:sp>
      <p:sp>
        <p:nvSpPr>
          <p:cNvPr id="5" name="Footer Placeholder 4"/>
          <p:cNvSpPr>
            <a:spLocks noGrp="1"/>
          </p:cNvSpPr>
          <p:nvPr>
            <p:ph type="ftr" sz="quarter" idx="11"/>
          </p:nvPr>
        </p:nvSpPr>
        <p:spPr>
          <a:xfrm>
            <a:off x="2692397" y="5037663"/>
            <a:ext cx="5214635" cy="279400"/>
          </a:xfrm>
        </p:spPr>
        <p:txBody>
          <a:bodyPr/>
          <a:lstStyle/>
          <a:p>
            <a:endParaRPr lang="fr-FR"/>
          </a:p>
        </p:txBody>
      </p:sp>
      <p:sp>
        <p:nvSpPr>
          <p:cNvPr id="6" name="Slide Number Placeholder 5"/>
          <p:cNvSpPr>
            <a:spLocks noGrp="1"/>
          </p:cNvSpPr>
          <p:nvPr>
            <p:ph type="sldNum" sz="quarter" idx="12"/>
          </p:nvPr>
        </p:nvSpPr>
        <p:spPr>
          <a:xfrm>
            <a:off x="8956900" y="5037663"/>
            <a:ext cx="551167" cy="279400"/>
          </a:xfrm>
        </p:spPr>
        <p:txBody>
          <a:bodyPr/>
          <a:lstStyle/>
          <a:p>
            <a:fld id="{512652F0-306A-4A70-A062-033C8869D321}" type="slidenum">
              <a:rPr lang="fr-FR" smtClean="0"/>
              <a:t>‹N°›</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254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6069182-F0BC-408D-8A3A-7DEC239EFF76}" type="datetime1">
              <a:rPr lang="fr-FR" smtClean="0"/>
              <a:t>20/06/2014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12652F0-306A-4A70-A062-033C8869D321}" type="slidenum">
              <a:rPr lang="fr-FR" smtClean="0"/>
              <a:t>‹N°›</a:t>
            </a:fld>
            <a:endParaRPr lang="fr-FR"/>
          </a:p>
        </p:txBody>
      </p:sp>
    </p:spTree>
    <p:extLst>
      <p:ext uri="{BB962C8B-B14F-4D97-AF65-F5344CB8AC3E}">
        <p14:creationId xmlns:p14="http://schemas.microsoft.com/office/powerpoint/2010/main" val="234074447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6069182-F0BC-408D-8A3A-7DEC239EFF76}" type="datetime1">
              <a:rPr lang="fr-FR" smtClean="0"/>
              <a:t>20/06/2014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2652F0-306A-4A70-A062-033C8869D321}" type="slidenum">
              <a:rPr lang="fr-FR" smtClean="0"/>
              <a:t>‹N°›</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924737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6069182-F0BC-408D-8A3A-7DEC239EFF76}" type="datetime1">
              <a:rPr lang="fr-FR" smtClean="0"/>
              <a:t>20/06/2014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2652F0-306A-4A70-A062-033C8869D321}" type="slidenum">
              <a:rPr lang="fr-FR" smtClean="0"/>
              <a:t>‹N°›</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789265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6069182-F0BC-408D-8A3A-7DEC239EFF76}" type="datetime1">
              <a:rPr lang="fr-FR" smtClean="0"/>
              <a:t>20/06/2014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2652F0-306A-4A70-A062-033C8869D321}" type="slidenum">
              <a:rPr lang="fr-FR" smtClean="0"/>
              <a:t>‹N°›</a:t>
            </a:fld>
            <a:endParaRPr lang="fr-FR"/>
          </a:p>
        </p:txBody>
      </p:sp>
    </p:spTree>
    <p:extLst>
      <p:ext uri="{BB962C8B-B14F-4D97-AF65-F5344CB8AC3E}">
        <p14:creationId xmlns:p14="http://schemas.microsoft.com/office/powerpoint/2010/main" val="31075281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6069182-F0BC-408D-8A3A-7DEC239EFF76}" type="datetime1">
              <a:rPr lang="fr-FR" smtClean="0"/>
              <a:t>20/06/2014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2652F0-306A-4A70-A062-033C8869D321}" type="slidenum">
              <a:rPr lang="fr-FR" smtClean="0"/>
              <a:t>‹N°›</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334463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6069182-F0BC-408D-8A3A-7DEC239EFF76}" type="datetime1">
              <a:rPr lang="fr-FR" smtClean="0"/>
              <a:t>20/06/2014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2652F0-306A-4A70-A062-033C8869D321}" type="slidenum">
              <a:rPr lang="fr-FR" smtClean="0"/>
              <a:t>‹N°›</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517649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56C3CA3-A7CC-4E0A-BB45-AF869EED7F4E}" type="datetime1">
              <a:rPr lang="fr-FR" smtClean="0"/>
              <a:t>20/06/2014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2652F0-306A-4A70-A062-033C8869D321}"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3007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1B5A06A-DAA0-4A17-9889-9D705673A806}" type="datetime1">
              <a:rPr lang="fr-FR" smtClean="0"/>
              <a:t>20/06/2014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2652F0-306A-4A70-A062-033C8869D321}" type="slidenum">
              <a:rPr lang="fr-FR" smtClean="0"/>
              <a:t>‹N°›</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2565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FAB5F66-0A37-4873-BDDD-CBB987490197}" type="datetime1">
              <a:rPr lang="fr-FR" smtClean="0"/>
              <a:t>20/06/2014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2652F0-306A-4A70-A062-033C8869D321}" type="slidenum">
              <a:rPr lang="fr-FR" smtClean="0"/>
              <a:t>‹N°›</a:t>
            </a:fld>
            <a:endParaRPr lang="fr-FR"/>
          </a:p>
        </p:txBody>
      </p:sp>
    </p:spTree>
    <p:extLst>
      <p:ext uri="{BB962C8B-B14F-4D97-AF65-F5344CB8AC3E}">
        <p14:creationId xmlns:p14="http://schemas.microsoft.com/office/powerpoint/2010/main" val="1782909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1E087A6-5E1F-4A14-8148-4EF8AC2B5BB3}" type="datetime1">
              <a:rPr lang="fr-FR" smtClean="0"/>
              <a:t>20/06/2014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2652F0-306A-4A70-A062-033C8869D321}" type="slidenum">
              <a:rPr lang="fr-FR" smtClean="0"/>
              <a:t>‹N°›</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22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F9A70E13-8ED9-46D9-8AC1-2422D08A87A6}" type="datetime1">
              <a:rPr lang="fr-FR" smtClean="0"/>
              <a:t>20/06/2014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12652F0-306A-4A70-A062-033C8869D321}" type="slidenum">
              <a:rPr lang="fr-FR" smtClean="0"/>
              <a:t>‹N°›</a:t>
            </a:fld>
            <a:endParaRPr lang="fr-FR"/>
          </a:p>
        </p:txBody>
      </p:sp>
    </p:spTree>
    <p:extLst>
      <p:ext uri="{BB962C8B-B14F-4D97-AF65-F5344CB8AC3E}">
        <p14:creationId xmlns:p14="http://schemas.microsoft.com/office/powerpoint/2010/main" val="394610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6BFEA20-DDC1-4F41-A7F9-4B16AB4153C7}" type="datetime1">
              <a:rPr lang="fr-FR" smtClean="0"/>
              <a:t>20/06/2014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12652F0-306A-4A70-A062-033C8869D321}" type="slidenum">
              <a:rPr lang="fr-FR" smtClean="0"/>
              <a:t>‹N°›</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9500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34301651-FBA8-41DA-BFAB-9E834B1DBB51}" type="datetime1">
              <a:rPr lang="fr-FR" smtClean="0"/>
              <a:t>20/06/2014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12652F0-306A-4A70-A062-033C8869D321}"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2918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E5FCD-B6AF-4B28-B167-3373632E5163}" type="datetime1">
              <a:rPr lang="fr-FR" smtClean="0"/>
              <a:t>20/06/2014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12652F0-306A-4A70-A062-033C8869D321}" type="slidenum">
              <a:rPr lang="fr-FR" smtClean="0"/>
              <a:t>‹N°›</a:t>
            </a:fld>
            <a:endParaRPr lang="fr-FR"/>
          </a:p>
        </p:txBody>
      </p:sp>
    </p:spTree>
    <p:extLst>
      <p:ext uri="{BB962C8B-B14F-4D97-AF65-F5344CB8AC3E}">
        <p14:creationId xmlns:p14="http://schemas.microsoft.com/office/powerpoint/2010/main" val="148161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7E9AF41-7F9D-4FE1-91F2-BF7E53D1BA9D}" type="datetime1">
              <a:rPr lang="fr-FR" smtClean="0"/>
              <a:t>20/06/2014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12652F0-306A-4A70-A062-033C8869D321}" type="slidenum">
              <a:rPr lang="fr-FR" smtClean="0"/>
              <a:t>‹N°›</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4095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EDF0F66-220B-4FB2-9015-25B536955244}" type="datetime1">
              <a:rPr lang="fr-FR" smtClean="0"/>
              <a:t>20/06/2014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12652F0-306A-4A70-A062-033C8869D321}" type="slidenum">
              <a:rPr lang="fr-FR" smtClean="0"/>
              <a:t>‹N°›</a:t>
            </a:fld>
            <a:endParaRPr lang="fr-FR"/>
          </a:p>
        </p:txBody>
      </p:sp>
    </p:spTree>
    <p:extLst>
      <p:ext uri="{BB962C8B-B14F-4D97-AF65-F5344CB8AC3E}">
        <p14:creationId xmlns:p14="http://schemas.microsoft.com/office/powerpoint/2010/main" val="1950383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6069182-F0BC-408D-8A3A-7DEC239EFF76}" type="datetime1">
              <a:rPr lang="fr-FR" smtClean="0"/>
              <a:t>20/06/2014</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2652F0-306A-4A70-A062-033C8869D321}" type="slidenum">
              <a:rPr lang="fr-FR" smtClean="0"/>
              <a:t>‹N°›</a:t>
            </a:fld>
            <a:endParaRPr lang="fr-FR"/>
          </a:p>
        </p:txBody>
      </p:sp>
    </p:spTree>
    <p:extLst>
      <p:ext uri="{BB962C8B-B14F-4D97-AF65-F5344CB8AC3E}">
        <p14:creationId xmlns:p14="http://schemas.microsoft.com/office/powerpoint/2010/main" val="37749831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file:///C:\Users\chebbi%20armel\Desktop\L'analyse%20des%20acteurs.pptx" TargetMode="External"/><Relationship Id="rId2" Type="http://schemas.openxmlformats.org/officeDocument/2006/relationships/hyperlink" Target="file:///C:\Users\chebbi%20armel\Desktop\M&#233;tabolisme%20territorial.ppt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79764" y="592282"/>
            <a:ext cx="10515600" cy="5559135"/>
          </a:xfrm>
        </p:spPr>
        <p:txBody>
          <a:bodyPr>
            <a:normAutofit/>
          </a:bodyPr>
          <a:lstStyle/>
          <a:p>
            <a:pPr algn="ctr"/>
            <a:r>
              <a:rPr lang="fr-FR" sz="7200" b="1" dirty="0" smtClean="0"/>
              <a:t>De l’Ecologie Industrielle à l’Ecologie Industrielle territoriale: Le rôle du territoire</a:t>
            </a:r>
            <a:endParaRPr lang="fr-FR" sz="7200" b="1" dirty="0"/>
          </a:p>
        </p:txBody>
      </p:sp>
      <p:sp>
        <p:nvSpPr>
          <p:cNvPr id="5" name="Espace réservé du numéro de diapositive 4"/>
          <p:cNvSpPr>
            <a:spLocks noGrp="1"/>
          </p:cNvSpPr>
          <p:nvPr>
            <p:ph type="sldNum" sz="quarter" idx="12"/>
          </p:nvPr>
        </p:nvSpPr>
        <p:spPr/>
        <p:txBody>
          <a:bodyPr/>
          <a:lstStyle/>
          <a:p>
            <a:fld id="{512652F0-306A-4A70-A062-033C8869D321}" type="slidenum">
              <a:rPr lang="fr-FR" b="1" smtClean="0">
                <a:solidFill>
                  <a:schemeClr val="tx1"/>
                </a:solidFill>
              </a:rPr>
              <a:t>1</a:t>
            </a:fld>
            <a:endParaRPr lang="fr-FR" b="1" dirty="0">
              <a:solidFill>
                <a:schemeClr val="tx1"/>
              </a:solidFill>
            </a:endParaRPr>
          </a:p>
        </p:txBody>
      </p:sp>
    </p:spTree>
    <p:extLst>
      <p:ext uri="{BB962C8B-B14F-4D97-AF65-F5344CB8AC3E}">
        <p14:creationId xmlns:p14="http://schemas.microsoft.com/office/powerpoint/2010/main" val="3868012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b="1" dirty="0" smtClean="0"/>
              <a:t>L’Ecologie Industrielle Territoriale: Une première typologie de travaux (1)</a:t>
            </a:r>
            <a:endParaRPr lang="fr-FR" sz="3200" b="1" dirty="0"/>
          </a:p>
        </p:txBody>
      </p:sp>
      <p:sp>
        <p:nvSpPr>
          <p:cNvPr id="3" name="Espace réservé du contenu 2"/>
          <p:cNvSpPr>
            <a:spLocks noGrp="1"/>
          </p:cNvSpPr>
          <p:nvPr>
            <p:ph idx="1"/>
          </p:nvPr>
        </p:nvSpPr>
        <p:spPr/>
        <p:txBody>
          <a:bodyPr>
            <a:normAutofit fontScale="85000" lnSpcReduction="10000"/>
          </a:bodyPr>
          <a:lstStyle/>
          <a:p>
            <a:r>
              <a:rPr lang="fr-FR" b="1" u="sng" dirty="0" smtClean="0"/>
              <a:t>mise en place d’une démarche d’Ecologie Industrielle (DEI) semble délimiter un territoire à part entière:</a:t>
            </a:r>
          </a:p>
          <a:p>
            <a:pPr>
              <a:buFontTx/>
              <a:buChar char="-"/>
            </a:pPr>
            <a:r>
              <a:rPr lang="fr-FR" dirty="0" smtClean="0"/>
              <a:t>La localisation des activités permet de favoriser un processus de coopération et de coordination.</a:t>
            </a:r>
          </a:p>
          <a:p>
            <a:pPr>
              <a:buFontTx/>
              <a:buChar char="-"/>
            </a:pPr>
            <a:r>
              <a:rPr lang="fr-FR" dirty="0" smtClean="0"/>
              <a:t>La mise en place d’une coopération particulière permet la structuration de « système d’acteurs territorialisés »</a:t>
            </a:r>
          </a:p>
          <a:p>
            <a:pPr>
              <a:buFontTx/>
              <a:buChar char="-"/>
            </a:pPr>
            <a:r>
              <a:rPr lang="fr-FR" dirty="0" smtClean="0"/>
              <a:t>Ce système d’acteurs territorialisés permet la mise en place de synergies inter-entreprises, qui peuvent permettre de faire émerger une valeur commune </a:t>
            </a:r>
            <a:r>
              <a:rPr lang="fr-FR" b="1" dirty="0" smtClean="0"/>
              <a:t>la durabilité</a:t>
            </a:r>
            <a:endParaRPr lang="fr-FR" dirty="0"/>
          </a:p>
          <a:p>
            <a:pPr>
              <a:buFontTx/>
              <a:buChar char="-"/>
            </a:pPr>
            <a:r>
              <a:rPr lang="fr-FR" dirty="0" smtClean="0"/>
              <a:t>C’est le périmètre de partage de cette valeur commune qui délimite le territoire</a:t>
            </a:r>
          </a:p>
          <a:p>
            <a:pPr>
              <a:buFontTx/>
              <a:buChar char="-"/>
            </a:pPr>
            <a:endParaRPr lang="fr-FR" dirty="0"/>
          </a:p>
        </p:txBody>
      </p:sp>
      <p:sp>
        <p:nvSpPr>
          <p:cNvPr id="4" name="Espace réservé du numéro de diapositive 3"/>
          <p:cNvSpPr>
            <a:spLocks noGrp="1"/>
          </p:cNvSpPr>
          <p:nvPr>
            <p:ph type="sldNum" sz="quarter" idx="12"/>
          </p:nvPr>
        </p:nvSpPr>
        <p:spPr/>
        <p:txBody>
          <a:bodyPr/>
          <a:lstStyle/>
          <a:p>
            <a:fld id="{512652F0-306A-4A70-A062-033C8869D321}" type="slidenum">
              <a:rPr lang="fr-FR" b="1" smtClean="0">
                <a:solidFill>
                  <a:schemeClr val="tx1"/>
                </a:solidFill>
              </a:rPr>
              <a:t>10</a:t>
            </a:fld>
            <a:endParaRPr lang="fr-FR" b="1" dirty="0">
              <a:solidFill>
                <a:schemeClr val="tx1"/>
              </a:solidFill>
            </a:endParaRPr>
          </a:p>
        </p:txBody>
      </p:sp>
    </p:spTree>
    <p:extLst>
      <p:ext uri="{BB962C8B-B14F-4D97-AF65-F5344CB8AC3E}">
        <p14:creationId xmlns:p14="http://schemas.microsoft.com/office/powerpoint/2010/main" val="1492765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b="1" dirty="0" smtClean="0"/>
              <a:t>L’Ecologie Industrielle Territoriale: Une première typologie de travaux (2)</a:t>
            </a:r>
            <a:endParaRPr lang="fr-FR" sz="3200" dirty="0"/>
          </a:p>
        </p:txBody>
      </p:sp>
      <p:sp>
        <p:nvSpPr>
          <p:cNvPr id="3" name="Espace réservé du contenu 2"/>
          <p:cNvSpPr>
            <a:spLocks noGrp="1"/>
          </p:cNvSpPr>
          <p:nvPr>
            <p:ph idx="1"/>
          </p:nvPr>
        </p:nvSpPr>
        <p:spPr/>
        <p:txBody>
          <a:bodyPr/>
          <a:lstStyle/>
          <a:p>
            <a:r>
              <a:rPr lang="fr-FR" b="1" u="sng" dirty="0" smtClean="0"/>
              <a:t>Deux catégorie de travaux qui correspondent à deux démarches bien distinctes</a:t>
            </a:r>
            <a:r>
              <a:rPr lang="fr-FR" dirty="0" smtClean="0"/>
              <a:t>:</a:t>
            </a:r>
          </a:p>
          <a:p>
            <a:pPr>
              <a:buFontTx/>
              <a:buChar char="-"/>
            </a:pPr>
            <a:r>
              <a:rPr lang="fr-FR" dirty="0" smtClean="0"/>
              <a:t>Une première catégorie de travaux qui vise à opérationnaliser l’EIT à travers l’étude du </a:t>
            </a:r>
            <a:r>
              <a:rPr lang="fr-FR" dirty="0" smtClean="0">
                <a:hlinkClick r:id="rId2" action="ppaction://hlinkpres?slideindex=1&amp;slidetitle="/>
              </a:rPr>
              <a:t>métabolisme territorial</a:t>
            </a:r>
            <a:endParaRPr lang="fr-FR" dirty="0" smtClean="0"/>
          </a:p>
          <a:p>
            <a:pPr>
              <a:buFontTx/>
              <a:buChar char="-"/>
            </a:pPr>
            <a:r>
              <a:rPr lang="fr-FR" dirty="0"/>
              <a:t> </a:t>
            </a:r>
            <a:r>
              <a:rPr lang="fr-FR" dirty="0" smtClean="0"/>
              <a:t>Une seconde catégorie de travaux qui tentent d’expliquer les facteurs clés de succès des DEIT par une </a:t>
            </a:r>
            <a:r>
              <a:rPr lang="fr-FR" dirty="0" smtClean="0">
                <a:hlinkClick r:id="rId3" action="ppaction://hlinkpres?slideindex=1&amp;slidetitle="/>
              </a:rPr>
              <a:t>analyse des acteurs</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512652F0-306A-4A70-A062-033C8869D321}" type="slidenum">
              <a:rPr lang="fr-FR" b="1" smtClean="0">
                <a:solidFill>
                  <a:schemeClr val="tx1"/>
                </a:solidFill>
              </a:rPr>
              <a:t>11</a:t>
            </a:fld>
            <a:endParaRPr lang="fr-FR" b="1" dirty="0">
              <a:solidFill>
                <a:schemeClr val="tx1"/>
              </a:solidFill>
            </a:endParaRPr>
          </a:p>
        </p:txBody>
      </p:sp>
    </p:spTree>
    <p:extLst>
      <p:ext uri="{BB962C8B-B14F-4D97-AF65-F5344CB8AC3E}">
        <p14:creationId xmlns:p14="http://schemas.microsoft.com/office/powerpoint/2010/main" val="519385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1181102" y="589960"/>
            <a:ext cx="9601196" cy="1303867"/>
          </a:xfrm>
        </p:spPr>
        <p:txBody>
          <a:bodyPr>
            <a:normAutofit/>
          </a:bodyPr>
          <a:lstStyle/>
          <a:p>
            <a:pPr algn="ctr"/>
            <a:r>
              <a:rPr lang="fr-FR" sz="3200" b="1" dirty="0" smtClean="0"/>
              <a:t>Une Typologie des travaux</a:t>
            </a:r>
            <a:endParaRPr lang="fr-FR" sz="3200" b="1" dirty="0"/>
          </a:p>
        </p:txBody>
      </p:sp>
      <p:sp>
        <p:nvSpPr>
          <p:cNvPr id="8" name="Espace réservé du numéro de diapositive 7"/>
          <p:cNvSpPr>
            <a:spLocks noGrp="1"/>
          </p:cNvSpPr>
          <p:nvPr>
            <p:ph type="sldNum" sz="quarter" idx="12"/>
          </p:nvPr>
        </p:nvSpPr>
        <p:spPr/>
        <p:txBody>
          <a:bodyPr/>
          <a:lstStyle/>
          <a:p>
            <a:fld id="{512652F0-306A-4A70-A062-033C8869D321}" type="slidenum">
              <a:rPr lang="fr-FR" b="1" smtClean="0">
                <a:solidFill>
                  <a:schemeClr val="tx1"/>
                </a:solidFill>
              </a:rPr>
              <a:t>12</a:t>
            </a:fld>
            <a:endParaRPr lang="fr-FR" b="1" dirty="0">
              <a:solidFill>
                <a:schemeClr val="tx1"/>
              </a:solidFill>
            </a:endParaRPr>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264" y="1657999"/>
            <a:ext cx="7443355" cy="4186887"/>
          </a:xfrm>
          <a:prstGeom prst="rect">
            <a:avLst/>
          </a:prstGeom>
        </p:spPr>
      </p:pic>
    </p:spTree>
    <p:extLst>
      <p:ext uri="{BB962C8B-B14F-4D97-AF65-F5344CB8AC3E}">
        <p14:creationId xmlns:p14="http://schemas.microsoft.com/office/powerpoint/2010/main" val="4066017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b="1" dirty="0" smtClean="0"/>
              <a:t>L’Ecologie Industrielle Territoriale: Une première typologie de travaux (3)</a:t>
            </a:r>
            <a:endParaRPr lang="fr-FR" sz="3200" dirty="0"/>
          </a:p>
        </p:txBody>
      </p:sp>
      <p:sp>
        <p:nvSpPr>
          <p:cNvPr id="3" name="Espace réservé du contenu 2"/>
          <p:cNvSpPr>
            <a:spLocks noGrp="1"/>
          </p:cNvSpPr>
          <p:nvPr>
            <p:ph idx="1"/>
          </p:nvPr>
        </p:nvSpPr>
        <p:spPr/>
        <p:txBody>
          <a:bodyPr/>
          <a:lstStyle/>
          <a:p>
            <a:r>
              <a:rPr lang="fr-FR" b="1" dirty="0" smtClean="0"/>
              <a:t>Premiers jalons vers une définition de l’Ecologie Industrielle Territoriale:</a:t>
            </a:r>
          </a:p>
          <a:p>
            <a:pPr marL="0" indent="0">
              <a:buNone/>
            </a:pPr>
            <a:r>
              <a:rPr lang="fr-FR" dirty="0" smtClean="0"/>
              <a:t>Le terme d’EIT renvoi à la notion de territoire, ce dernier doit en être le socle de base. </a:t>
            </a:r>
          </a:p>
          <a:p>
            <a:pPr marL="0" indent="0">
              <a:buNone/>
            </a:pPr>
            <a:r>
              <a:rPr lang="fr-FR" dirty="0" smtClean="0"/>
              <a:t>De ce fait l’étude du métabolisme territorial en constitue une prérogative. Cependant la seule étude du métabolisme territorial ne peut permettre le maintien d’un système durable elle doit donc être complété par une étude approfondie des acteurs.</a:t>
            </a:r>
          </a:p>
        </p:txBody>
      </p:sp>
      <p:sp>
        <p:nvSpPr>
          <p:cNvPr id="4" name="Espace réservé du numéro de diapositive 3"/>
          <p:cNvSpPr>
            <a:spLocks noGrp="1"/>
          </p:cNvSpPr>
          <p:nvPr>
            <p:ph type="sldNum" sz="quarter" idx="12"/>
          </p:nvPr>
        </p:nvSpPr>
        <p:spPr/>
        <p:txBody>
          <a:bodyPr/>
          <a:lstStyle/>
          <a:p>
            <a:fld id="{512652F0-306A-4A70-A062-033C8869D321}" type="slidenum">
              <a:rPr lang="fr-FR" b="1" smtClean="0">
                <a:solidFill>
                  <a:schemeClr val="tx1"/>
                </a:solidFill>
              </a:rPr>
              <a:t>13</a:t>
            </a:fld>
            <a:endParaRPr lang="fr-FR" b="1" dirty="0">
              <a:solidFill>
                <a:schemeClr val="tx1"/>
              </a:solidFill>
            </a:endParaRPr>
          </a:p>
        </p:txBody>
      </p:sp>
    </p:spTree>
    <p:extLst>
      <p:ext uri="{BB962C8B-B14F-4D97-AF65-F5344CB8AC3E}">
        <p14:creationId xmlns:p14="http://schemas.microsoft.com/office/powerpoint/2010/main" val="159774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Evaluation de ce travail</a:t>
            </a:r>
            <a:endParaRPr lang="fr-FR" b="1" dirty="0"/>
          </a:p>
        </p:txBody>
      </p:sp>
      <p:sp>
        <p:nvSpPr>
          <p:cNvPr id="3" name="Espace réservé du contenu 2"/>
          <p:cNvSpPr>
            <a:spLocks noGrp="1"/>
          </p:cNvSpPr>
          <p:nvPr>
            <p:ph idx="1"/>
          </p:nvPr>
        </p:nvSpPr>
        <p:spPr/>
        <p:txBody>
          <a:bodyPr>
            <a:normAutofit/>
          </a:bodyPr>
          <a:lstStyle/>
          <a:p>
            <a:pPr marL="0" indent="0">
              <a:buNone/>
            </a:pPr>
            <a:endParaRPr lang="fr-FR" b="1" u="sng" dirty="0"/>
          </a:p>
          <a:p>
            <a:r>
              <a:rPr lang="fr-FR" dirty="0" smtClean="0"/>
              <a:t>Mémoire rédigé trop vite – Des fautes-</a:t>
            </a:r>
          </a:p>
          <a:p>
            <a:r>
              <a:rPr lang="fr-FR" dirty="0" smtClean="0"/>
              <a:t>Certaines articulations ne sont pas assez précisées</a:t>
            </a:r>
          </a:p>
          <a:p>
            <a:r>
              <a:rPr lang="fr-FR" dirty="0" smtClean="0"/>
              <a:t>Des points qui mériteraient d’être approfondis</a:t>
            </a:r>
          </a:p>
          <a:p>
            <a:r>
              <a:rPr lang="fr-FR" b="1" dirty="0" smtClean="0"/>
              <a:t>Un sentiment de frustration (stage et comparaison mémoire de M1)</a:t>
            </a:r>
          </a:p>
          <a:p>
            <a:endParaRPr lang="fr-FR" b="1" dirty="0" smtClean="0"/>
          </a:p>
          <a:p>
            <a:pPr marL="0" indent="0">
              <a:buNone/>
            </a:pPr>
            <a:endParaRPr lang="fr-FR" b="1" u="sng" dirty="0" smtClean="0"/>
          </a:p>
          <a:p>
            <a:pPr marL="0" indent="0">
              <a:buNone/>
            </a:pPr>
            <a:endParaRPr lang="fr-FR" b="1" u="sng" dirty="0"/>
          </a:p>
          <a:p>
            <a:pPr marL="0" indent="0">
              <a:buNone/>
            </a:pPr>
            <a:endParaRPr lang="fr-FR" b="1" u="sng" dirty="0" smtClean="0"/>
          </a:p>
          <a:p>
            <a:endParaRPr lang="fr-FR" b="1" u="sng" dirty="0"/>
          </a:p>
          <a:p>
            <a:endParaRPr lang="fr-FR" b="1" u="sng" dirty="0"/>
          </a:p>
        </p:txBody>
      </p:sp>
      <p:sp>
        <p:nvSpPr>
          <p:cNvPr id="4" name="Espace réservé du numéro de diapositive 3"/>
          <p:cNvSpPr>
            <a:spLocks noGrp="1"/>
          </p:cNvSpPr>
          <p:nvPr>
            <p:ph type="sldNum" sz="quarter" idx="12"/>
          </p:nvPr>
        </p:nvSpPr>
        <p:spPr/>
        <p:txBody>
          <a:bodyPr/>
          <a:lstStyle/>
          <a:p>
            <a:fld id="{512652F0-306A-4A70-A062-033C8869D321}" type="slidenum">
              <a:rPr lang="fr-FR" smtClean="0"/>
              <a:t>14</a:t>
            </a:fld>
            <a:endParaRPr lang="fr-FR"/>
          </a:p>
        </p:txBody>
      </p:sp>
    </p:spTree>
    <p:extLst>
      <p:ext uri="{BB962C8B-B14F-4D97-AF65-F5344CB8AC3E}">
        <p14:creationId xmlns:p14="http://schemas.microsoft.com/office/powerpoint/2010/main" val="1626938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dirty="0" smtClean="0"/>
              <a:t>Merci de m’avoir écouté</a:t>
            </a:r>
            <a:endParaRPr lang="fr-FR" dirty="0"/>
          </a:p>
        </p:txBody>
      </p:sp>
      <p:sp>
        <p:nvSpPr>
          <p:cNvPr id="3" name="Espace réservé du texte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12652F0-306A-4A70-A062-033C8869D321}" type="slidenum">
              <a:rPr lang="fr-FR" smtClean="0"/>
              <a:t>15</a:t>
            </a:fld>
            <a:endParaRPr lang="fr-FR"/>
          </a:p>
        </p:txBody>
      </p:sp>
    </p:spTree>
    <p:extLst>
      <p:ext uri="{BB962C8B-B14F-4D97-AF65-F5344CB8AC3E}">
        <p14:creationId xmlns:p14="http://schemas.microsoft.com/office/powerpoint/2010/main" val="2269348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Construction du mémoire</a:t>
            </a:r>
            <a:endParaRPr lang="fr-FR" b="1" dirty="0"/>
          </a:p>
        </p:txBody>
      </p:sp>
      <p:sp>
        <p:nvSpPr>
          <p:cNvPr id="3" name="Espace réservé du contenu 2"/>
          <p:cNvSpPr>
            <a:spLocks noGrp="1"/>
          </p:cNvSpPr>
          <p:nvPr>
            <p:ph idx="1"/>
          </p:nvPr>
        </p:nvSpPr>
        <p:spPr/>
        <p:txBody>
          <a:bodyPr>
            <a:normAutofit fontScale="92500" lnSpcReduction="20000"/>
          </a:bodyPr>
          <a:lstStyle/>
          <a:p>
            <a:pPr marL="0" indent="0">
              <a:buNone/>
            </a:pPr>
            <a:r>
              <a:rPr lang="fr-FR" b="1" u="sng" dirty="0" smtClean="0"/>
              <a:t>1/ L’année de M1:</a:t>
            </a:r>
          </a:p>
          <a:p>
            <a:r>
              <a:rPr lang="fr-FR" dirty="0" smtClean="0"/>
              <a:t>Une première appropriation de l’Ecologie Industrielle</a:t>
            </a:r>
          </a:p>
          <a:p>
            <a:r>
              <a:rPr lang="fr-FR" dirty="0" smtClean="0"/>
              <a:t>La découverte des sciences territoriales</a:t>
            </a:r>
          </a:p>
          <a:p>
            <a:r>
              <a:rPr lang="fr-FR" dirty="0" smtClean="0"/>
              <a:t>L’envie de recouper la notion de territoire et l’Ecologie Industrielle pour la réalisation du mémoire de M1</a:t>
            </a:r>
          </a:p>
          <a:p>
            <a:pPr marL="0" indent="0">
              <a:buNone/>
            </a:pPr>
            <a:r>
              <a:rPr lang="fr-FR" b="1" u="sng" dirty="0" smtClean="0"/>
              <a:t>2/ L’année de M2:</a:t>
            </a:r>
          </a:p>
          <a:p>
            <a:r>
              <a:rPr lang="fr-FR" dirty="0" smtClean="0"/>
              <a:t>Continuer le travail entamer en M1</a:t>
            </a:r>
          </a:p>
          <a:p>
            <a:r>
              <a:rPr lang="fr-FR" dirty="0" smtClean="0"/>
              <a:t>Se doter d’outil méthodologique dans la perspective de la réalisation d’une thèse</a:t>
            </a:r>
          </a:p>
          <a:p>
            <a:endParaRPr lang="fr-FR" dirty="0" smtClean="0"/>
          </a:p>
          <a:p>
            <a:endParaRPr lang="fr-FR" dirty="0"/>
          </a:p>
        </p:txBody>
      </p:sp>
      <p:sp>
        <p:nvSpPr>
          <p:cNvPr id="5" name="Espace réservé du numéro de diapositive 4"/>
          <p:cNvSpPr>
            <a:spLocks noGrp="1"/>
          </p:cNvSpPr>
          <p:nvPr>
            <p:ph type="sldNum" sz="quarter" idx="12"/>
          </p:nvPr>
        </p:nvSpPr>
        <p:spPr/>
        <p:txBody>
          <a:bodyPr/>
          <a:lstStyle/>
          <a:p>
            <a:fld id="{512652F0-306A-4A70-A062-033C8869D321}" type="slidenum">
              <a:rPr lang="fr-FR" b="1" smtClean="0">
                <a:solidFill>
                  <a:schemeClr val="tx1"/>
                </a:solidFill>
              </a:rPr>
              <a:t>2</a:t>
            </a:fld>
            <a:endParaRPr lang="fr-FR" b="1" dirty="0">
              <a:solidFill>
                <a:schemeClr val="tx1"/>
              </a:solidFill>
            </a:endParaRPr>
          </a:p>
        </p:txBody>
      </p:sp>
    </p:spTree>
    <p:extLst>
      <p:ext uri="{BB962C8B-B14F-4D97-AF65-F5344CB8AC3E}">
        <p14:creationId xmlns:p14="http://schemas.microsoft.com/office/powerpoint/2010/main" val="3645060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Le Développement durable</a:t>
            </a:r>
            <a:endParaRPr lang="fr-FR" b="1" dirty="0"/>
          </a:p>
        </p:txBody>
      </p:sp>
      <p:sp>
        <p:nvSpPr>
          <p:cNvPr id="3" name="Espace réservé du contenu 2"/>
          <p:cNvSpPr>
            <a:spLocks noGrp="1"/>
          </p:cNvSpPr>
          <p:nvPr>
            <p:ph idx="1"/>
          </p:nvPr>
        </p:nvSpPr>
        <p:spPr/>
        <p:txBody>
          <a:bodyPr/>
          <a:lstStyle/>
          <a:p>
            <a:r>
              <a:rPr lang="fr-FR" dirty="0" smtClean="0"/>
              <a:t>Le développement durable est « </a:t>
            </a:r>
            <a:r>
              <a:rPr lang="fr-FR" i="1" dirty="0" smtClean="0"/>
              <a:t>un développement qui répond aux besoins du présent sans compromettre la capacité des générations futures à répondre à leurs propres besoins</a:t>
            </a:r>
            <a:r>
              <a:rPr lang="fr-FR" dirty="0" smtClean="0"/>
              <a:t> »(CMED,1987) mais…</a:t>
            </a:r>
          </a:p>
          <a:p>
            <a:pPr marL="0" indent="0">
              <a:buNone/>
            </a:pPr>
            <a:endParaRPr lang="fr-FR" dirty="0" smtClean="0"/>
          </a:p>
          <a:p>
            <a:r>
              <a:rPr lang="fr-FR" dirty="0" smtClean="0"/>
              <a:t>Les trois sphères doivent être fonctionnalisé et  hiérarchisé: L’objectif est social, la contrainte est environnementale, l’économie fournit les moyens.</a:t>
            </a:r>
            <a:endParaRPr lang="fr-FR" dirty="0"/>
          </a:p>
        </p:txBody>
      </p:sp>
      <p:sp>
        <p:nvSpPr>
          <p:cNvPr id="4" name="Espace réservé du numéro de diapositive 3"/>
          <p:cNvSpPr>
            <a:spLocks noGrp="1"/>
          </p:cNvSpPr>
          <p:nvPr>
            <p:ph type="sldNum" sz="quarter" idx="12"/>
          </p:nvPr>
        </p:nvSpPr>
        <p:spPr/>
        <p:txBody>
          <a:bodyPr/>
          <a:lstStyle/>
          <a:p>
            <a:fld id="{512652F0-306A-4A70-A062-033C8869D321}" type="slidenum">
              <a:rPr lang="fr-FR" b="1" smtClean="0">
                <a:solidFill>
                  <a:schemeClr val="tx1"/>
                </a:solidFill>
              </a:rPr>
              <a:t>3</a:t>
            </a:fld>
            <a:endParaRPr lang="fr-FR" b="1" dirty="0">
              <a:solidFill>
                <a:schemeClr val="tx1"/>
              </a:solidFill>
            </a:endParaRPr>
          </a:p>
        </p:txBody>
      </p:sp>
    </p:spTree>
    <p:extLst>
      <p:ext uri="{BB962C8B-B14F-4D97-AF65-F5344CB8AC3E}">
        <p14:creationId xmlns:p14="http://schemas.microsoft.com/office/powerpoint/2010/main" val="2846531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1273" y="696191"/>
            <a:ext cx="10692245" cy="5179147"/>
          </a:xfrm>
        </p:spPr>
      </p:pic>
      <p:sp>
        <p:nvSpPr>
          <p:cNvPr id="4" name="Espace réservé du numéro de diapositive 3"/>
          <p:cNvSpPr>
            <a:spLocks noGrp="1"/>
          </p:cNvSpPr>
          <p:nvPr>
            <p:ph type="sldNum" sz="quarter" idx="12"/>
          </p:nvPr>
        </p:nvSpPr>
        <p:spPr/>
        <p:txBody>
          <a:bodyPr/>
          <a:lstStyle/>
          <a:p>
            <a:fld id="{512652F0-306A-4A70-A062-033C8869D321}" type="slidenum">
              <a:rPr lang="fr-FR" smtClean="0"/>
              <a:t>4</a:t>
            </a:fld>
            <a:endParaRPr lang="fr-FR"/>
          </a:p>
        </p:txBody>
      </p:sp>
    </p:spTree>
    <p:extLst>
      <p:ext uri="{BB962C8B-B14F-4D97-AF65-F5344CB8AC3E}">
        <p14:creationId xmlns:p14="http://schemas.microsoft.com/office/powerpoint/2010/main" val="1984533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Présentation du mémoire</a:t>
            </a:r>
            <a:endParaRPr lang="fr-FR" b="1" dirty="0"/>
          </a:p>
        </p:txBody>
      </p:sp>
      <p:sp>
        <p:nvSpPr>
          <p:cNvPr id="3" name="Espace réservé du contenu 2"/>
          <p:cNvSpPr>
            <a:spLocks noGrp="1"/>
          </p:cNvSpPr>
          <p:nvPr>
            <p:ph idx="1"/>
          </p:nvPr>
        </p:nvSpPr>
        <p:spPr/>
        <p:txBody>
          <a:bodyPr/>
          <a:lstStyle/>
          <a:p>
            <a:r>
              <a:rPr lang="fr-FR" dirty="0" smtClean="0"/>
              <a:t>L’objectif de ce mémoire est de se doter d’outils méthodologiques performants</a:t>
            </a:r>
          </a:p>
          <a:p>
            <a:endParaRPr lang="fr-FR" dirty="0"/>
          </a:p>
          <a:p>
            <a:r>
              <a:rPr lang="fr-FR" dirty="0" smtClean="0"/>
              <a:t>Construction d’une typologie des travaux en Ecologie Industrielle </a:t>
            </a:r>
            <a:r>
              <a:rPr lang="fr-FR" dirty="0" smtClean="0"/>
              <a:t>Territoriale (EIT)</a:t>
            </a:r>
            <a:endParaRPr lang="fr-FR" dirty="0" smtClean="0"/>
          </a:p>
          <a:p>
            <a:endParaRPr lang="fr-FR" dirty="0"/>
          </a:p>
          <a:p>
            <a:r>
              <a:rPr lang="fr-FR" dirty="0" smtClean="0"/>
              <a:t>Définition de l’Ecologie Industrielle Territoriale</a:t>
            </a:r>
            <a:endParaRPr lang="fr-FR" dirty="0"/>
          </a:p>
        </p:txBody>
      </p:sp>
      <p:sp>
        <p:nvSpPr>
          <p:cNvPr id="4" name="Espace réservé du numéro de diapositive 3"/>
          <p:cNvSpPr>
            <a:spLocks noGrp="1"/>
          </p:cNvSpPr>
          <p:nvPr>
            <p:ph type="sldNum" sz="quarter" idx="12"/>
          </p:nvPr>
        </p:nvSpPr>
        <p:spPr/>
        <p:txBody>
          <a:bodyPr/>
          <a:lstStyle/>
          <a:p>
            <a:fld id="{512652F0-306A-4A70-A062-033C8869D321}" type="slidenum">
              <a:rPr lang="fr-FR" b="1" smtClean="0">
                <a:solidFill>
                  <a:schemeClr val="tx1"/>
                </a:solidFill>
              </a:rPr>
              <a:t>5</a:t>
            </a:fld>
            <a:endParaRPr lang="fr-FR" b="1" dirty="0">
              <a:solidFill>
                <a:schemeClr val="tx1"/>
              </a:solidFill>
            </a:endParaRPr>
          </a:p>
        </p:txBody>
      </p:sp>
    </p:spTree>
    <p:extLst>
      <p:ext uri="{BB962C8B-B14F-4D97-AF65-F5344CB8AC3E}">
        <p14:creationId xmlns:p14="http://schemas.microsoft.com/office/powerpoint/2010/main" val="356362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12275" y="556105"/>
            <a:ext cx="9601196" cy="1303867"/>
          </a:xfrm>
        </p:spPr>
        <p:txBody>
          <a:bodyPr>
            <a:normAutofit/>
          </a:bodyPr>
          <a:lstStyle/>
          <a:p>
            <a:pPr algn="ctr"/>
            <a:r>
              <a:rPr lang="fr-FR" sz="3200" b="1" dirty="0" smtClean="0"/>
              <a:t>Plan du mémoire</a:t>
            </a:r>
            <a:endParaRPr lang="fr-FR" sz="3200" b="1" dirty="0"/>
          </a:p>
        </p:txBody>
      </p:sp>
      <p:sp>
        <p:nvSpPr>
          <p:cNvPr id="3" name="Espace réservé du contenu 2"/>
          <p:cNvSpPr>
            <a:spLocks noGrp="1"/>
          </p:cNvSpPr>
          <p:nvPr>
            <p:ph idx="1"/>
          </p:nvPr>
        </p:nvSpPr>
        <p:spPr>
          <a:xfrm>
            <a:off x="838200" y="1537855"/>
            <a:ext cx="10515600" cy="4894117"/>
          </a:xfrm>
        </p:spPr>
        <p:txBody>
          <a:bodyPr>
            <a:normAutofit lnSpcReduction="10000"/>
          </a:bodyPr>
          <a:lstStyle/>
          <a:p>
            <a:r>
              <a:rPr lang="fr-FR" b="1" u="sng" dirty="0" smtClean="0"/>
              <a:t>Chapitre 1:</a:t>
            </a:r>
            <a:r>
              <a:rPr lang="fr-FR" b="1" dirty="0" smtClean="0"/>
              <a:t> Le territoire comme articulation entre l’Ecologie Industrielle et l’Ecologie Industrielle Territoriale </a:t>
            </a:r>
          </a:p>
          <a:p>
            <a:pPr>
              <a:buFontTx/>
              <a:buChar char="-"/>
            </a:pPr>
            <a:r>
              <a:rPr lang="fr-FR" dirty="0" smtClean="0"/>
              <a:t>Section 1: Différentes catégories de travaux en Ecologie Industrielle</a:t>
            </a:r>
          </a:p>
          <a:p>
            <a:pPr>
              <a:buFontTx/>
              <a:buChar char="-"/>
            </a:pPr>
            <a:r>
              <a:rPr lang="fr-FR" dirty="0" smtClean="0"/>
              <a:t>Section 2: La notion de territoire, point de départ de l’Ecologie Industrielle territoriale</a:t>
            </a:r>
          </a:p>
          <a:p>
            <a:r>
              <a:rPr lang="fr-FR" b="1" u="sng" dirty="0" smtClean="0"/>
              <a:t>Chapitre 2:</a:t>
            </a:r>
            <a:r>
              <a:rPr lang="fr-FR" b="1" dirty="0" smtClean="0"/>
              <a:t> L’Ecologie Industrielle Territoriale: une première typologie de travaux</a:t>
            </a:r>
          </a:p>
          <a:p>
            <a:pPr>
              <a:buFontTx/>
              <a:buChar char="-"/>
            </a:pPr>
            <a:r>
              <a:rPr lang="fr-FR" dirty="0" smtClean="0"/>
              <a:t>Section 1: Le territoire comme socle de base des travaux en EIT</a:t>
            </a:r>
          </a:p>
          <a:p>
            <a:pPr>
              <a:buFontTx/>
              <a:buChar char="-"/>
            </a:pPr>
            <a:r>
              <a:rPr lang="fr-FR" dirty="0" smtClean="0"/>
              <a:t>Section 2: Le métabolisme territorial: Un outil pour l’EIT</a:t>
            </a:r>
          </a:p>
          <a:p>
            <a:pPr>
              <a:buFontTx/>
              <a:buChar char="-"/>
            </a:pPr>
            <a:r>
              <a:rPr lang="fr-FR" dirty="0" smtClean="0"/>
              <a:t>Section 3: L’étude des acteurs comme facteurs clés des DEIT</a:t>
            </a:r>
          </a:p>
          <a:p>
            <a:pPr>
              <a:buFontTx/>
              <a:buChar char="-"/>
            </a:pPr>
            <a:r>
              <a:rPr lang="fr-FR" dirty="0" smtClean="0"/>
              <a:t>Section 4: Premiers jalons vers une définition de l’EIT</a:t>
            </a:r>
            <a:endParaRPr lang="fr-FR" dirty="0"/>
          </a:p>
        </p:txBody>
      </p:sp>
      <p:sp>
        <p:nvSpPr>
          <p:cNvPr id="4" name="Espace réservé du numéro de diapositive 3"/>
          <p:cNvSpPr>
            <a:spLocks noGrp="1"/>
          </p:cNvSpPr>
          <p:nvPr>
            <p:ph type="sldNum" sz="quarter" idx="12"/>
          </p:nvPr>
        </p:nvSpPr>
        <p:spPr/>
        <p:txBody>
          <a:bodyPr/>
          <a:lstStyle/>
          <a:p>
            <a:fld id="{512652F0-306A-4A70-A062-033C8869D321}" type="slidenum">
              <a:rPr lang="fr-FR" b="1" smtClean="0">
                <a:solidFill>
                  <a:schemeClr val="tx1"/>
                </a:solidFill>
              </a:rPr>
              <a:t>6</a:t>
            </a:fld>
            <a:endParaRPr lang="fr-FR" b="1" dirty="0">
              <a:solidFill>
                <a:schemeClr val="tx1"/>
              </a:solidFill>
            </a:endParaRPr>
          </a:p>
        </p:txBody>
      </p:sp>
    </p:spTree>
    <p:extLst>
      <p:ext uri="{BB962C8B-B14F-4D97-AF65-F5344CB8AC3E}">
        <p14:creationId xmlns:p14="http://schemas.microsoft.com/office/powerpoint/2010/main" val="3255462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0936" y="530897"/>
            <a:ext cx="10515600" cy="1319646"/>
          </a:xfrm>
        </p:spPr>
        <p:txBody>
          <a:bodyPr>
            <a:noAutofit/>
          </a:bodyPr>
          <a:lstStyle/>
          <a:p>
            <a:pPr algn="ctr"/>
            <a:r>
              <a:rPr lang="fr-FR" sz="3200" b="1" dirty="0" smtClean="0"/>
              <a:t>Le territoire comme articulation entre l’Ecologie Industrielle et l’Ecologie Industrielle Territoriale (1)</a:t>
            </a:r>
            <a:endParaRPr lang="fr-FR" sz="3200" b="1" dirty="0"/>
          </a:p>
        </p:txBody>
      </p:sp>
      <p:sp>
        <p:nvSpPr>
          <p:cNvPr id="3" name="Espace réservé du contenu 2"/>
          <p:cNvSpPr>
            <a:spLocks noGrp="1"/>
          </p:cNvSpPr>
          <p:nvPr>
            <p:ph idx="1"/>
          </p:nvPr>
        </p:nvSpPr>
        <p:spPr>
          <a:xfrm>
            <a:off x="1368138" y="2515368"/>
            <a:ext cx="9601196" cy="3318936"/>
          </a:xfrm>
        </p:spPr>
        <p:txBody>
          <a:bodyPr>
            <a:normAutofit fontScale="92500" lnSpcReduction="20000"/>
          </a:bodyPr>
          <a:lstStyle/>
          <a:p>
            <a:r>
              <a:rPr lang="fr-FR" b="1" dirty="0" smtClean="0"/>
              <a:t>Différentes catégories de travaux en Ecologie Industrielle</a:t>
            </a:r>
          </a:p>
          <a:p>
            <a:endParaRPr lang="fr-FR" dirty="0"/>
          </a:p>
          <a:p>
            <a:endParaRPr lang="fr-FR" dirty="0" smtClean="0"/>
          </a:p>
          <a:p>
            <a:endParaRPr lang="fr-FR" dirty="0"/>
          </a:p>
          <a:p>
            <a:endParaRPr lang="fr-FR" dirty="0" smtClean="0"/>
          </a:p>
          <a:p>
            <a:endParaRPr lang="fr-FR" dirty="0"/>
          </a:p>
          <a:p>
            <a:pPr marL="0" indent="0">
              <a:buNone/>
            </a:pPr>
            <a:r>
              <a:rPr lang="fr-FR" dirty="0"/>
              <a:t>	</a:t>
            </a:r>
            <a:r>
              <a:rPr lang="fr-FR" dirty="0" smtClean="0"/>
              <a:t>	</a:t>
            </a:r>
          </a:p>
          <a:p>
            <a:pPr marL="0" indent="0">
              <a:buNone/>
            </a:pPr>
            <a:r>
              <a:rPr lang="fr-FR" sz="1400" u="sng" dirty="0" smtClean="0"/>
              <a:t>source:</a:t>
            </a:r>
            <a:r>
              <a:rPr lang="fr-FR" sz="1400" dirty="0" smtClean="0"/>
              <a:t> </a:t>
            </a:r>
            <a:r>
              <a:rPr lang="fr-FR" sz="1400" dirty="0" err="1" smtClean="0"/>
              <a:t>Metereau</a:t>
            </a:r>
            <a:r>
              <a:rPr lang="fr-FR" sz="1400" dirty="0" smtClean="0"/>
              <a:t> &amp; Figuière, 2014</a:t>
            </a:r>
            <a:endParaRPr lang="fr-FR" dirty="0" smtClean="0"/>
          </a:p>
          <a:p>
            <a:pPr marL="0" indent="0">
              <a:buNone/>
            </a:pPr>
            <a:endParaRPr lang="fr-FR" dirty="0"/>
          </a:p>
        </p:txBody>
      </p:sp>
      <p:sp>
        <p:nvSpPr>
          <p:cNvPr id="5" name="Espace réservé du numéro de diapositive 4"/>
          <p:cNvSpPr>
            <a:spLocks noGrp="1"/>
          </p:cNvSpPr>
          <p:nvPr>
            <p:ph type="sldNum" sz="quarter" idx="12"/>
          </p:nvPr>
        </p:nvSpPr>
        <p:spPr/>
        <p:txBody>
          <a:bodyPr/>
          <a:lstStyle/>
          <a:p>
            <a:fld id="{512652F0-306A-4A70-A062-033C8869D321}" type="slidenum">
              <a:rPr lang="fr-FR" b="1" smtClean="0">
                <a:solidFill>
                  <a:schemeClr val="tx1"/>
                </a:solidFill>
              </a:rPr>
              <a:t>7</a:t>
            </a:fld>
            <a:endParaRPr lang="fr-FR" b="1" dirty="0">
              <a:solidFill>
                <a:schemeClr val="tx1"/>
              </a:solidFill>
            </a:endParaRPr>
          </a:p>
        </p:txBody>
      </p:sp>
      <p:pic>
        <p:nvPicPr>
          <p:cNvPr id="4" name="Image 3"/>
          <p:cNvPicPr>
            <a:picLocks noChangeAspect="1"/>
          </p:cNvPicPr>
          <p:nvPr/>
        </p:nvPicPr>
        <p:blipFill>
          <a:blip r:embed="rId2"/>
          <a:stretch>
            <a:fillRect/>
          </a:stretch>
        </p:blipFill>
        <p:spPr>
          <a:xfrm>
            <a:off x="3817596" y="2916287"/>
            <a:ext cx="4942484" cy="2819495"/>
          </a:xfrm>
          <a:prstGeom prst="rect">
            <a:avLst/>
          </a:prstGeom>
        </p:spPr>
      </p:pic>
    </p:spTree>
    <p:extLst>
      <p:ext uri="{BB962C8B-B14F-4D97-AF65-F5344CB8AC3E}">
        <p14:creationId xmlns:p14="http://schemas.microsoft.com/office/powerpoint/2010/main" val="3721488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b="1" dirty="0">
                <a:solidFill>
                  <a:prstClr val="black"/>
                </a:solidFill>
              </a:rPr>
              <a:t>Le territoire comme articulation entre l’Ecologie Industrielle et l’Ecologie Industrielle Territoriale </a:t>
            </a:r>
            <a:r>
              <a:rPr lang="fr-FR" sz="3200" b="1" dirty="0" smtClean="0">
                <a:solidFill>
                  <a:prstClr val="black"/>
                </a:solidFill>
              </a:rPr>
              <a:t>(2)</a:t>
            </a:r>
            <a:endParaRPr lang="fr-FR" sz="3200" dirty="0"/>
          </a:p>
        </p:txBody>
      </p:sp>
      <p:sp>
        <p:nvSpPr>
          <p:cNvPr id="3" name="Espace réservé du contenu 2"/>
          <p:cNvSpPr>
            <a:spLocks noGrp="1"/>
          </p:cNvSpPr>
          <p:nvPr>
            <p:ph idx="1"/>
          </p:nvPr>
        </p:nvSpPr>
        <p:spPr/>
        <p:txBody>
          <a:bodyPr>
            <a:normAutofit fontScale="85000" lnSpcReduction="20000"/>
          </a:bodyPr>
          <a:lstStyle/>
          <a:p>
            <a:r>
              <a:rPr lang="fr-FR" u="sng" dirty="0" smtClean="0"/>
              <a:t>L’analogie entre les écosystèmes naturels et industriels comme fondement de la vision technique de l’Ecologie Industrielle:</a:t>
            </a:r>
          </a:p>
          <a:p>
            <a:pPr marL="0" indent="0">
              <a:buNone/>
            </a:pPr>
            <a:r>
              <a:rPr lang="fr-FR" dirty="0" smtClean="0"/>
              <a:t>Faire passer le système industriel d’un état juvénile à mature. Pour cela il faut: Valoriser les déchets, boucler les cycles de matières et freiner les émissions dissipatives, dématérialiser l’économie et </a:t>
            </a:r>
            <a:r>
              <a:rPr lang="fr-FR" dirty="0" err="1" smtClean="0"/>
              <a:t>décarboner</a:t>
            </a:r>
            <a:r>
              <a:rPr lang="fr-FR" dirty="0" smtClean="0"/>
              <a:t> l’énergie.</a:t>
            </a:r>
          </a:p>
          <a:p>
            <a:pPr marL="0" indent="0">
              <a:buNone/>
            </a:pPr>
            <a:r>
              <a:rPr lang="fr-FR" dirty="0" smtClean="0"/>
              <a:t>L’EI est ici une science de l’ingénieur fait par des ingénieurs à l’aide d’un outil: le métabolisme industriel</a:t>
            </a:r>
          </a:p>
          <a:p>
            <a:r>
              <a:rPr lang="fr-FR" u="sng" dirty="0" smtClean="0"/>
              <a:t>Deux appropriation de ce socle technique par les sciences économiques:</a:t>
            </a:r>
          </a:p>
          <a:p>
            <a:pPr marL="0" indent="0">
              <a:buNone/>
            </a:pPr>
            <a:r>
              <a:rPr lang="fr-FR" dirty="0" smtClean="0"/>
              <a:t>1/ Une approche libérale</a:t>
            </a:r>
          </a:p>
          <a:p>
            <a:pPr marL="0" indent="0">
              <a:buNone/>
            </a:pPr>
            <a:r>
              <a:rPr lang="fr-FR" dirty="0" smtClean="0"/>
              <a:t>2/Une économie politique de l’EI</a:t>
            </a:r>
            <a:endParaRPr lang="fr-FR" dirty="0"/>
          </a:p>
        </p:txBody>
      </p:sp>
      <p:sp>
        <p:nvSpPr>
          <p:cNvPr id="4" name="Espace réservé du numéro de diapositive 3"/>
          <p:cNvSpPr>
            <a:spLocks noGrp="1"/>
          </p:cNvSpPr>
          <p:nvPr>
            <p:ph type="sldNum" sz="quarter" idx="12"/>
          </p:nvPr>
        </p:nvSpPr>
        <p:spPr/>
        <p:txBody>
          <a:bodyPr/>
          <a:lstStyle/>
          <a:p>
            <a:fld id="{512652F0-306A-4A70-A062-033C8869D321}" type="slidenum">
              <a:rPr lang="fr-FR" b="1" smtClean="0">
                <a:solidFill>
                  <a:schemeClr val="tx1"/>
                </a:solidFill>
              </a:rPr>
              <a:t>8</a:t>
            </a:fld>
            <a:endParaRPr lang="fr-FR" b="1" dirty="0">
              <a:solidFill>
                <a:schemeClr val="tx1"/>
              </a:solidFill>
            </a:endParaRPr>
          </a:p>
        </p:txBody>
      </p:sp>
    </p:spTree>
    <p:extLst>
      <p:ext uri="{BB962C8B-B14F-4D97-AF65-F5344CB8AC3E}">
        <p14:creationId xmlns:p14="http://schemas.microsoft.com/office/powerpoint/2010/main" val="3187810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b="1" dirty="0" smtClean="0"/>
              <a:t>Le territoire comme articulation entre l’Ecologie Industrielle et l’Ecologie Industrielle Territoriale (3)</a:t>
            </a:r>
            <a:endParaRPr lang="fr-FR" sz="3200" dirty="0"/>
          </a:p>
        </p:txBody>
      </p:sp>
      <p:sp>
        <p:nvSpPr>
          <p:cNvPr id="3" name="Espace réservé du contenu 2"/>
          <p:cNvSpPr>
            <a:spLocks noGrp="1"/>
          </p:cNvSpPr>
          <p:nvPr>
            <p:ph idx="1"/>
          </p:nvPr>
        </p:nvSpPr>
        <p:spPr/>
        <p:txBody>
          <a:bodyPr/>
          <a:lstStyle/>
          <a:p>
            <a:pPr marL="0" indent="0">
              <a:buNone/>
            </a:pPr>
            <a:r>
              <a:rPr lang="fr-FR" b="1" u="sng" dirty="0" smtClean="0"/>
              <a:t>La notion de territoire point de départ de l’Ecologie Industrielle Territoriale:</a:t>
            </a:r>
          </a:p>
          <a:p>
            <a:pPr marL="0" indent="0">
              <a:buNone/>
            </a:pPr>
            <a:endParaRPr lang="fr-FR" dirty="0" smtClean="0"/>
          </a:p>
          <a:p>
            <a:pPr marL="0" indent="0">
              <a:buNone/>
            </a:pPr>
            <a:endParaRPr lang="fr-FR" b="1" u="sng" dirty="0"/>
          </a:p>
        </p:txBody>
      </p:sp>
      <p:sp>
        <p:nvSpPr>
          <p:cNvPr id="5" name="Espace réservé du numéro de diapositive 4"/>
          <p:cNvSpPr>
            <a:spLocks noGrp="1"/>
          </p:cNvSpPr>
          <p:nvPr>
            <p:ph type="sldNum" sz="quarter" idx="12"/>
          </p:nvPr>
        </p:nvSpPr>
        <p:spPr/>
        <p:txBody>
          <a:bodyPr/>
          <a:lstStyle/>
          <a:p>
            <a:fld id="{512652F0-306A-4A70-A062-033C8869D321}" type="slidenum">
              <a:rPr lang="fr-FR" b="1" smtClean="0">
                <a:solidFill>
                  <a:schemeClr val="tx1"/>
                </a:solidFill>
              </a:rPr>
              <a:t>9</a:t>
            </a:fld>
            <a:endParaRPr lang="fr-FR" b="1" dirty="0">
              <a:solidFill>
                <a:schemeClr val="tx1"/>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7827" y="3121386"/>
            <a:ext cx="5559136" cy="3127014"/>
          </a:xfrm>
          <a:prstGeom prst="rect">
            <a:avLst/>
          </a:prstGeom>
        </p:spPr>
      </p:pic>
    </p:spTree>
    <p:extLst>
      <p:ext uri="{BB962C8B-B14F-4D97-AF65-F5344CB8AC3E}">
        <p14:creationId xmlns:p14="http://schemas.microsoft.com/office/powerpoint/2010/main" val="10553246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760</TotalTime>
  <Words>626</Words>
  <Application>Microsoft Office PowerPoint</Application>
  <PresentationFormat>Grand écran</PresentationFormat>
  <Paragraphs>88</Paragraphs>
  <Slides>15</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Calibri</vt:lpstr>
      <vt:lpstr>Garamond</vt:lpstr>
      <vt:lpstr>Organique</vt:lpstr>
      <vt:lpstr>De l’Ecologie Industrielle à l’Ecologie Industrielle territoriale: Le rôle du territoire</vt:lpstr>
      <vt:lpstr>Construction du mémoire</vt:lpstr>
      <vt:lpstr>Le Développement durable</vt:lpstr>
      <vt:lpstr>Présentation PowerPoint</vt:lpstr>
      <vt:lpstr>Présentation du mémoire</vt:lpstr>
      <vt:lpstr>Plan du mémoire</vt:lpstr>
      <vt:lpstr>Le territoire comme articulation entre l’Ecologie Industrielle et l’Ecologie Industrielle Territoriale (1)</vt:lpstr>
      <vt:lpstr>Le territoire comme articulation entre l’Ecologie Industrielle et l’Ecologie Industrielle Territoriale (2)</vt:lpstr>
      <vt:lpstr>Le territoire comme articulation entre l’Ecologie Industrielle et l’Ecologie Industrielle Territoriale (3)</vt:lpstr>
      <vt:lpstr>L’Ecologie Industrielle Territoriale: Une première typologie de travaux (1)</vt:lpstr>
      <vt:lpstr>L’Ecologie Industrielle Territoriale: Une première typologie de travaux (2)</vt:lpstr>
      <vt:lpstr>Une Typologie des travaux</vt:lpstr>
      <vt:lpstr>L’Ecologie Industrielle Territoriale: Une première typologie de travaux (3)</vt:lpstr>
      <vt:lpstr>Evaluation de ce travail</vt:lpstr>
      <vt:lpstr>Merci de m’avoir écouté</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l’Ecologie Industrielle à l’Ecologie Industrielle territoriale: Le rôle du territoire</dc:title>
  <dc:creator>armel.chebbi@gmail.com</dc:creator>
  <cp:lastModifiedBy>armel.chebbi@gmail.com</cp:lastModifiedBy>
  <cp:revision>32</cp:revision>
  <dcterms:created xsi:type="dcterms:W3CDTF">2014-06-19T07:55:43Z</dcterms:created>
  <dcterms:modified xsi:type="dcterms:W3CDTF">2014-06-20T09:21:35Z</dcterms:modified>
</cp:coreProperties>
</file>