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834" autoAdjust="0"/>
  </p:normalViewPr>
  <p:slideViewPr>
    <p:cSldViewPr snapToGrid="0">
      <p:cViewPr varScale="1">
        <p:scale>
          <a:sx n="103" d="100"/>
          <a:sy n="103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mend\Desktop\Capstone%20Projects\Capstone%20Case%20Study%201\Consolidated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[Consolidated Data.xlsx]Turnover Analysis!PivotTable3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3661454408440088E-2"/>
          <c:y val="2.6413301643932151E-2"/>
          <c:w val="0.94021611814652206"/>
          <c:h val="0.94916233391103411"/>
        </c:manualLayout>
      </c:layout>
      <c:lineChart>
        <c:grouping val="standard"/>
        <c:varyColors val="0"/>
        <c:ser>
          <c:idx val="0"/>
          <c:order val="0"/>
          <c:tx>
            <c:strRef>
              <c:f>'Turnover Analysis'!$B$1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'Turnover Analysis'!$A$2:$A$61</c:f>
              <c:strCache>
                <c:ptCount val="59"/>
                <c:pt idx="0">
                  <c:v>2.6</c:v>
                </c:pt>
                <c:pt idx="1">
                  <c:v>2.7</c:v>
                </c:pt>
                <c:pt idx="2">
                  <c:v>2.8</c:v>
                </c:pt>
                <c:pt idx="3">
                  <c:v>2.9</c:v>
                </c:pt>
                <c:pt idx="4">
                  <c:v>3.0</c:v>
                </c:pt>
                <c:pt idx="5">
                  <c:v>3.1</c:v>
                </c:pt>
                <c:pt idx="6">
                  <c:v>3.2</c:v>
                </c:pt>
                <c:pt idx="7">
                  <c:v>3.3</c:v>
                </c:pt>
                <c:pt idx="8">
                  <c:v>3.4</c:v>
                </c:pt>
                <c:pt idx="9">
                  <c:v>3.5</c:v>
                </c:pt>
                <c:pt idx="10">
                  <c:v>3.6</c:v>
                </c:pt>
                <c:pt idx="11">
                  <c:v>3.7</c:v>
                </c:pt>
                <c:pt idx="12">
                  <c:v>3.8</c:v>
                </c:pt>
                <c:pt idx="13">
                  <c:v>3.9</c:v>
                </c:pt>
                <c:pt idx="14">
                  <c:v>4.0</c:v>
                </c:pt>
                <c:pt idx="15">
                  <c:v>4.1</c:v>
                </c:pt>
                <c:pt idx="16">
                  <c:v>4.2</c:v>
                </c:pt>
                <c:pt idx="17">
                  <c:v>4.3</c:v>
                </c:pt>
                <c:pt idx="18">
                  <c:v>4.4</c:v>
                </c:pt>
                <c:pt idx="19">
                  <c:v>4.5</c:v>
                </c:pt>
                <c:pt idx="20">
                  <c:v>4.6</c:v>
                </c:pt>
                <c:pt idx="21">
                  <c:v>4.7</c:v>
                </c:pt>
                <c:pt idx="22">
                  <c:v>4.8</c:v>
                </c:pt>
                <c:pt idx="23">
                  <c:v>4.9</c:v>
                </c:pt>
                <c:pt idx="24">
                  <c:v>5.0</c:v>
                </c:pt>
                <c:pt idx="25">
                  <c:v>5.1</c:v>
                </c:pt>
                <c:pt idx="26">
                  <c:v>5.2</c:v>
                </c:pt>
                <c:pt idx="27">
                  <c:v>5.3</c:v>
                </c:pt>
                <c:pt idx="28">
                  <c:v>5.4</c:v>
                </c:pt>
                <c:pt idx="29">
                  <c:v>5.5</c:v>
                </c:pt>
                <c:pt idx="30">
                  <c:v>5.6</c:v>
                </c:pt>
                <c:pt idx="31">
                  <c:v>5.7</c:v>
                </c:pt>
                <c:pt idx="32">
                  <c:v>5.8</c:v>
                </c:pt>
                <c:pt idx="33">
                  <c:v>5.9</c:v>
                </c:pt>
                <c:pt idx="34">
                  <c:v>6.0</c:v>
                </c:pt>
                <c:pt idx="35">
                  <c:v>6.1</c:v>
                </c:pt>
                <c:pt idx="36">
                  <c:v>6.2</c:v>
                </c:pt>
                <c:pt idx="37">
                  <c:v>6.3</c:v>
                </c:pt>
                <c:pt idx="38">
                  <c:v>6.4</c:v>
                </c:pt>
                <c:pt idx="39">
                  <c:v>6.5</c:v>
                </c:pt>
                <c:pt idx="40">
                  <c:v>6.6</c:v>
                </c:pt>
                <c:pt idx="41">
                  <c:v>6.8</c:v>
                </c:pt>
                <c:pt idx="42">
                  <c:v>6.9</c:v>
                </c:pt>
                <c:pt idx="43">
                  <c:v>7.0</c:v>
                </c:pt>
                <c:pt idx="44">
                  <c:v>7.2</c:v>
                </c:pt>
                <c:pt idx="45">
                  <c:v>7.3</c:v>
                </c:pt>
                <c:pt idx="46">
                  <c:v>7.4</c:v>
                </c:pt>
                <c:pt idx="47">
                  <c:v>7.6</c:v>
                </c:pt>
                <c:pt idx="48">
                  <c:v>7.8</c:v>
                </c:pt>
                <c:pt idx="49">
                  <c:v>7.9</c:v>
                </c:pt>
                <c:pt idx="50">
                  <c:v>8.1</c:v>
                </c:pt>
                <c:pt idx="51">
                  <c:v>8.3</c:v>
                </c:pt>
                <c:pt idx="52">
                  <c:v>8.5</c:v>
                </c:pt>
                <c:pt idx="53">
                  <c:v>8.7</c:v>
                </c:pt>
                <c:pt idx="54">
                  <c:v>8.9</c:v>
                </c:pt>
                <c:pt idx="55">
                  <c:v>9.1</c:v>
                </c:pt>
                <c:pt idx="56">
                  <c:v>9.4</c:v>
                </c:pt>
                <c:pt idx="57">
                  <c:v>9.6</c:v>
                </c:pt>
                <c:pt idx="58">
                  <c:v>11.1</c:v>
                </c:pt>
              </c:strCache>
            </c:strRef>
          </c:cat>
          <c:val>
            <c:numRef>
              <c:f>'Turnover Analysis'!$B$2:$B$61</c:f>
              <c:numCache>
                <c:formatCode>General</c:formatCode>
                <c:ptCount val="59"/>
                <c:pt idx="0">
                  <c:v>17674.12</c:v>
                </c:pt>
                <c:pt idx="1">
                  <c:v>11379.88</c:v>
                </c:pt>
                <c:pt idx="2">
                  <c:v>12071.506666666666</c:v>
                </c:pt>
                <c:pt idx="3">
                  <c:v>12300.380869565217</c:v>
                </c:pt>
                <c:pt idx="4">
                  <c:v>11212.242000000002</c:v>
                </c:pt>
                <c:pt idx="5">
                  <c:v>10552.641379310346</c:v>
                </c:pt>
                <c:pt idx="6">
                  <c:v>10439.020512820514</c:v>
                </c:pt>
                <c:pt idx="7">
                  <c:v>9500.3620618556743</c:v>
                </c:pt>
                <c:pt idx="8">
                  <c:v>9203.2606185567001</c:v>
                </c:pt>
                <c:pt idx="9">
                  <c:v>8618.5729292929263</c:v>
                </c:pt>
                <c:pt idx="10">
                  <c:v>8005.9487804878008</c:v>
                </c:pt>
                <c:pt idx="11">
                  <c:v>7704.528654970768</c:v>
                </c:pt>
                <c:pt idx="12">
                  <c:v>7122.4344086021492</c:v>
                </c:pt>
                <c:pt idx="13">
                  <c:v>6691.9658741258754</c:v>
                </c:pt>
                <c:pt idx="14">
                  <c:v>6458.2119148936135</c:v>
                </c:pt>
                <c:pt idx="15">
                  <c:v>6246.6703937007878</c:v>
                </c:pt>
                <c:pt idx="16">
                  <c:v>5811.4824581005596</c:v>
                </c:pt>
                <c:pt idx="17">
                  <c:v>5464.0718181818193</c:v>
                </c:pt>
                <c:pt idx="18">
                  <c:v>5164.0377777777776</c:v>
                </c:pt>
                <c:pt idx="19">
                  <c:v>4981.9615135135127</c:v>
                </c:pt>
                <c:pt idx="20">
                  <c:v>4693.8583886255929</c:v>
                </c:pt>
                <c:pt idx="21">
                  <c:v>4203.0663829787254</c:v>
                </c:pt>
                <c:pt idx="22">
                  <c:v>4192.2525000000014</c:v>
                </c:pt>
                <c:pt idx="23">
                  <c:v>3818.3539325842698</c:v>
                </c:pt>
                <c:pt idx="24">
                  <c:v>3615.8483720930235</c:v>
                </c:pt>
                <c:pt idx="25">
                  <c:v>3320.6566666666663</c:v>
                </c:pt>
                <c:pt idx="26">
                  <c:v>3174.7200000000007</c:v>
                </c:pt>
                <c:pt idx="27">
                  <c:v>3070.8136585365855</c:v>
                </c:pt>
                <c:pt idx="28">
                  <c:v>2774.3873809523816</c:v>
                </c:pt>
                <c:pt idx="29">
                  <c:v>2446.8972307692311</c:v>
                </c:pt>
                <c:pt idx="30">
                  <c:v>2100.9677192982458</c:v>
                </c:pt>
                <c:pt idx="31">
                  <c:v>1985.7053333333336</c:v>
                </c:pt>
                <c:pt idx="32">
                  <c:v>2461.5162962962959</c:v>
                </c:pt>
                <c:pt idx="33">
                  <c:v>1994.400740740741</c:v>
                </c:pt>
                <c:pt idx="34">
                  <c:v>1593.443773584906</c:v>
                </c:pt>
                <c:pt idx="35">
                  <c:v>1647.1263157894741</c:v>
                </c:pt>
                <c:pt idx="36">
                  <c:v>1247.9899999999998</c:v>
                </c:pt>
                <c:pt idx="37">
                  <c:v>1379.9225806451609</c:v>
                </c:pt>
                <c:pt idx="38">
                  <c:v>1165.8799999999997</c:v>
                </c:pt>
                <c:pt idx="39">
                  <c:v>927.56960000000004</c:v>
                </c:pt>
                <c:pt idx="40">
                  <c:v>982.70079999999984</c:v>
                </c:pt>
                <c:pt idx="41">
                  <c:v>523.35636363636365</c:v>
                </c:pt>
                <c:pt idx="42">
                  <c:v>263.98933333333326</c:v>
                </c:pt>
                <c:pt idx="43">
                  <c:v>153.02400000000006</c:v>
                </c:pt>
                <c:pt idx="44">
                  <c:v>-228.33473684210529</c:v>
                </c:pt>
                <c:pt idx="45">
                  <c:v>-394.54666666666674</c:v>
                </c:pt>
                <c:pt idx="46">
                  <c:v>109.51999999999991</c:v>
                </c:pt>
                <c:pt idx="47">
                  <c:v>-267.76000000000005</c:v>
                </c:pt>
                <c:pt idx="48">
                  <c:v>-925.23428571428587</c:v>
                </c:pt>
                <c:pt idx="49">
                  <c:v>-1569.3249999999998</c:v>
                </c:pt>
                <c:pt idx="50">
                  <c:v>-870.14000000000021</c:v>
                </c:pt>
                <c:pt idx="51">
                  <c:v>-1463.3440000000001</c:v>
                </c:pt>
                <c:pt idx="52">
                  <c:v>-1003.8933333333331</c:v>
                </c:pt>
                <c:pt idx="53">
                  <c:v>-1639.9257142857145</c:v>
                </c:pt>
                <c:pt idx="54">
                  <c:v>-920.36999999999944</c:v>
                </c:pt>
                <c:pt idx="55">
                  <c:v>-982.4639999999996</c:v>
                </c:pt>
                <c:pt idx="56">
                  <c:v>-3233.6533333333332</c:v>
                </c:pt>
                <c:pt idx="57">
                  <c:v>-1522.4066666666668</c:v>
                </c:pt>
                <c:pt idx="58">
                  <c:v>-2869.3199999999988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C8-43C5-8BC0-1745E81141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73259743"/>
        <c:axId val="1073260575"/>
      </c:lineChart>
      <c:catAx>
        <c:axId val="107325974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260575"/>
        <c:crosses val="autoZero"/>
        <c:auto val="1"/>
        <c:lblAlgn val="ctr"/>
        <c:lblOffset val="100"/>
        <c:tickMarkSkip val="1"/>
        <c:noMultiLvlLbl val="0"/>
      </c:catAx>
      <c:valAx>
        <c:axId val="1073260575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0732597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AE1209-0DCF-4D03-9002-76C79731291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A9EAA9-EDCD-47BF-BED2-239E95D7EA5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1. Maximize revenue by boosting key performance indicators (KPI’s)</a:t>
          </a:r>
        </a:p>
      </dgm:t>
    </dgm:pt>
    <dgm:pt modelId="{D1791BF2-3351-41E6-8846-B9A60E323BAF}" type="parTrans" cxnId="{3E2DC0B4-0C91-4138-B1B5-A46C8DDA18ED}">
      <dgm:prSet/>
      <dgm:spPr/>
      <dgm:t>
        <a:bodyPr/>
        <a:lstStyle/>
        <a:p>
          <a:endParaRPr lang="en-US"/>
        </a:p>
      </dgm:t>
    </dgm:pt>
    <dgm:pt modelId="{BA779E7E-E1F7-49FC-962D-84E7F015E26B}" type="sibTrans" cxnId="{3E2DC0B4-0C91-4138-B1B5-A46C8DDA18ED}">
      <dgm:prSet/>
      <dgm:spPr/>
      <dgm:t>
        <a:bodyPr/>
        <a:lstStyle/>
        <a:p>
          <a:endParaRPr lang="en-US"/>
        </a:p>
      </dgm:t>
    </dgm:pt>
    <dgm:pt modelId="{AEFF65AD-F6FD-4F1D-940A-9DF4F3CB2D4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2. Minimize costs by removing unprofitable cars</a:t>
          </a:r>
        </a:p>
      </dgm:t>
    </dgm:pt>
    <dgm:pt modelId="{619D268E-56FF-4612-8348-A4032DB61AA9}" type="parTrans" cxnId="{81341C80-C1A4-4F64-9D58-EE5458490F67}">
      <dgm:prSet/>
      <dgm:spPr/>
      <dgm:t>
        <a:bodyPr/>
        <a:lstStyle/>
        <a:p>
          <a:endParaRPr lang="en-US"/>
        </a:p>
      </dgm:t>
    </dgm:pt>
    <dgm:pt modelId="{50DF1EE3-8DC0-4A0E-BB76-E55CF9827763}" type="sibTrans" cxnId="{81341C80-C1A4-4F64-9D58-EE5458490F67}">
      <dgm:prSet/>
      <dgm:spPr/>
      <dgm:t>
        <a:bodyPr/>
        <a:lstStyle/>
        <a:p>
          <a:endParaRPr lang="en-US"/>
        </a:p>
      </dgm:t>
    </dgm:pt>
    <dgm:pt modelId="{24475D35-23D0-4365-9152-42CBFD0D7D37}" type="pres">
      <dgm:prSet presAssocID="{5EAE1209-0DCF-4D03-9002-76C79731291E}" presName="root" presStyleCnt="0">
        <dgm:presLayoutVars>
          <dgm:dir/>
          <dgm:resizeHandles val="exact"/>
        </dgm:presLayoutVars>
      </dgm:prSet>
      <dgm:spPr/>
    </dgm:pt>
    <dgm:pt modelId="{B4599CD5-1820-432E-9417-9A8E69F3F632}" type="pres">
      <dgm:prSet presAssocID="{92A9EAA9-EDCD-47BF-BED2-239E95D7EA52}" presName="compNode" presStyleCnt="0"/>
      <dgm:spPr/>
    </dgm:pt>
    <dgm:pt modelId="{6A148F70-D14E-4035-AA93-0F4A44108674}" type="pres">
      <dgm:prSet presAssocID="{92A9EAA9-EDCD-47BF-BED2-239E95D7EA5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D9B1E43-1447-4FFF-9978-5C52B66F4E66}" type="pres">
      <dgm:prSet presAssocID="{92A9EAA9-EDCD-47BF-BED2-239E95D7EA52}" presName="spaceRect" presStyleCnt="0"/>
      <dgm:spPr/>
    </dgm:pt>
    <dgm:pt modelId="{877DBB60-68DF-48A4-8A72-D76B2AE774DC}" type="pres">
      <dgm:prSet presAssocID="{92A9EAA9-EDCD-47BF-BED2-239E95D7EA52}" presName="textRect" presStyleLbl="revTx" presStyleIdx="0" presStyleCnt="2">
        <dgm:presLayoutVars>
          <dgm:chMax val="1"/>
          <dgm:chPref val="1"/>
        </dgm:presLayoutVars>
      </dgm:prSet>
      <dgm:spPr/>
    </dgm:pt>
    <dgm:pt modelId="{F54BEA94-1ADC-4AC1-9930-39CB4D9E1079}" type="pres">
      <dgm:prSet presAssocID="{BA779E7E-E1F7-49FC-962D-84E7F015E26B}" presName="sibTrans" presStyleCnt="0"/>
      <dgm:spPr/>
    </dgm:pt>
    <dgm:pt modelId="{9D84E268-810D-4A21-A0FB-DEF3C9A5EE11}" type="pres">
      <dgm:prSet presAssocID="{AEFF65AD-F6FD-4F1D-940A-9DF4F3CB2D44}" presName="compNode" presStyleCnt="0"/>
      <dgm:spPr/>
    </dgm:pt>
    <dgm:pt modelId="{D070ECFB-EA3E-46E4-A770-1534CED3D730}" type="pres">
      <dgm:prSet presAssocID="{AEFF65AD-F6FD-4F1D-940A-9DF4F3CB2D4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E41F2E98-991F-414E-A729-0DD92EF02056}" type="pres">
      <dgm:prSet presAssocID="{AEFF65AD-F6FD-4F1D-940A-9DF4F3CB2D44}" presName="spaceRect" presStyleCnt="0"/>
      <dgm:spPr/>
    </dgm:pt>
    <dgm:pt modelId="{3B437490-BC89-4D22-9C6B-B7180ABA62D9}" type="pres">
      <dgm:prSet presAssocID="{AEFF65AD-F6FD-4F1D-940A-9DF4F3CB2D4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F567D1D-F6A6-406B-86BD-24478A839367}" type="presOf" srcId="{5EAE1209-0DCF-4D03-9002-76C79731291E}" destId="{24475D35-23D0-4365-9152-42CBFD0D7D37}" srcOrd="0" destOrd="0" presId="urn:microsoft.com/office/officeart/2018/2/layout/IconLabelList"/>
    <dgm:cxn modelId="{81341C80-C1A4-4F64-9D58-EE5458490F67}" srcId="{5EAE1209-0DCF-4D03-9002-76C79731291E}" destId="{AEFF65AD-F6FD-4F1D-940A-9DF4F3CB2D44}" srcOrd="1" destOrd="0" parTransId="{619D268E-56FF-4612-8348-A4032DB61AA9}" sibTransId="{50DF1EE3-8DC0-4A0E-BB76-E55CF9827763}"/>
    <dgm:cxn modelId="{3E2DC0B4-0C91-4138-B1B5-A46C8DDA18ED}" srcId="{5EAE1209-0DCF-4D03-9002-76C79731291E}" destId="{92A9EAA9-EDCD-47BF-BED2-239E95D7EA52}" srcOrd="0" destOrd="0" parTransId="{D1791BF2-3351-41E6-8846-B9A60E323BAF}" sibTransId="{BA779E7E-E1F7-49FC-962D-84E7F015E26B}"/>
    <dgm:cxn modelId="{A82987DC-FA4A-402A-9D05-9F0864792A29}" type="presOf" srcId="{92A9EAA9-EDCD-47BF-BED2-239E95D7EA52}" destId="{877DBB60-68DF-48A4-8A72-D76B2AE774DC}" srcOrd="0" destOrd="0" presId="urn:microsoft.com/office/officeart/2018/2/layout/IconLabelList"/>
    <dgm:cxn modelId="{BFFAE2E6-EAF8-4E43-8D80-555886375024}" type="presOf" srcId="{AEFF65AD-F6FD-4F1D-940A-9DF4F3CB2D44}" destId="{3B437490-BC89-4D22-9C6B-B7180ABA62D9}" srcOrd="0" destOrd="0" presId="urn:microsoft.com/office/officeart/2018/2/layout/IconLabelList"/>
    <dgm:cxn modelId="{FECA7BFD-5103-4349-AC4B-45068D68CF5C}" type="presParOf" srcId="{24475D35-23D0-4365-9152-42CBFD0D7D37}" destId="{B4599CD5-1820-432E-9417-9A8E69F3F632}" srcOrd="0" destOrd="0" presId="urn:microsoft.com/office/officeart/2018/2/layout/IconLabelList"/>
    <dgm:cxn modelId="{6F3333A4-D888-4A81-A012-716DF444CA07}" type="presParOf" srcId="{B4599CD5-1820-432E-9417-9A8E69F3F632}" destId="{6A148F70-D14E-4035-AA93-0F4A44108674}" srcOrd="0" destOrd="0" presId="urn:microsoft.com/office/officeart/2018/2/layout/IconLabelList"/>
    <dgm:cxn modelId="{76391D6E-D2CF-40AA-93E0-ACF1988BC831}" type="presParOf" srcId="{B4599CD5-1820-432E-9417-9A8E69F3F632}" destId="{4D9B1E43-1447-4FFF-9978-5C52B66F4E66}" srcOrd="1" destOrd="0" presId="urn:microsoft.com/office/officeart/2018/2/layout/IconLabelList"/>
    <dgm:cxn modelId="{16074B8D-11CF-43A9-86F8-54D73A0DB975}" type="presParOf" srcId="{B4599CD5-1820-432E-9417-9A8E69F3F632}" destId="{877DBB60-68DF-48A4-8A72-D76B2AE774DC}" srcOrd="2" destOrd="0" presId="urn:microsoft.com/office/officeart/2018/2/layout/IconLabelList"/>
    <dgm:cxn modelId="{061ADDE0-ABAE-413C-B163-5DB3DA6DE7A9}" type="presParOf" srcId="{24475D35-23D0-4365-9152-42CBFD0D7D37}" destId="{F54BEA94-1ADC-4AC1-9930-39CB4D9E1079}" srcOrd="1" destOrd="0" presId="urn:microsoft.com/office/officeart/2018/2/layout/IconLabelList"/>
    <dgm:cxn modelId="{B78ED7F9-CC75-4998-B620-7FE021A9A447}" type="presParOf" srcId="{24475D35-23D0-4365-9152-42CBFD0D7D37}" destId="{9D84E268-810D-4A21-A0FB-DEF3C9A5EE11}" srcOrd="2" destOrd="0" presId="urn:microsoft.com/office/officeart/2018/2/layout/IconLabelList"/>
    <dgm:cxn modelId="{A377EEC3-58CF-44CD-977B-85033F2ACF68}" type="presParOf" srcId="{9D84E268-810D-4A21-A0FB-DEF3C9A5EE11}" destId="{D070ECFB-EA3E-46E4-A770-1534CED3D730}" srcOrd="0" destOrd="0" presId="urn:microsoft.com/office/officeart/2018/2/layout/IconLabelList"/>
    <dgm:cxn modelId="{EAC9DEDF-81C5-428D-9017-7D95ADD4158A}" type="presParOf" srcId="{9D84E268-810D-4A21-A0FB-DEF3C9A5EE11}" destId="{E41F2E98-991F-414E-A729-0DD92EF02056}" srcOrd="1" destOrd="0" presId="urn:microsoft.com/office/officeart/2018/2/layout/IconLabelList"/>
    <dgm:cxn modelId="{B8B530F3-1468-4FDE-9D39-4033E040AEEB}" type="presParOf" srcId="{9D84E268-810D-4A21-A0FB-DEF3C9A5EE11}" destId="{3B437490-BC89-4D22-9C6B-B7180ABA62D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FB19EB-0ED2-4518-B735-C95CD6F56BB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2E25E4-4AB1-4645-830F-3881862F35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Strategy 1B: Targeted Metrics &amp; Strategy 2B: Turnover rate</a:t>
          </a:r>
        </a:p>
      </dgm:t>
    </dgm:pt>
    <dgm:pt modelId="{1EC5002D-8CD3-4024-82D0-962C62BCF59D}" type="parTrans" cxnId="{D6A39F17-96AC-4D3D-BF45-A0F90248784F}">
      <dgm:prSet/>
      <dgm:spPr/>
      <dgm:t>
        <a:bodyPr/>
        <a:lstStyle/>
        <a:p>
          <a:endParaRPr lang="en-US"/>
        </a:p>
      </dgm:t>
    </dgm:pt>
    <dgm:pt modelId="{AD3EAD23-6B35-40BA-8BA8-A08E0ABE56C0}" type="sibTrans" cxnId="{D6A39F17-96AC-4D3D-BF45-A0F90248784F}">
      <dgm:prSet/>
      <dgm:spPr/>
      <dgm:t>
        <a:bodyPr/>
        <a:lstStyle/>
        <a:p>
          <a:endParaRPr lang="en-US"/>
        </a:p>
      </dgm:t>
    </dgm:pt>
    <dgm:pt modelId="{D4E665AE-AA93-4AEE-BCB1-3BDAF9C632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$750K increased profit</a:t>
          </a:r>
        </a:p>
      </dgm:t>
    </dgm:pt>
    <dgm:pt modelId="{311611A3-4301-4837-9181-6BB9D004CD3A}" type="parTrans" cxnId="{CE7901CC-112E-4902-B7AB-BFF9269D3BDE}">
      <dgm:prSet/>
      <dgm:spPr/>
      <dgm:t>
        <a:bodyPr/>
        <a:lstStyle/>
        <a:p>
          <a:endParaRPr lang="en-US"/>
        </a:p>
      </dgm:t>
    </dgm:pt>
    <dgm:pt modelId="{1F827712-A2FA-4C10-9A9B-0163F26E0954}" type="sibTrans" cxnId="{CE7901CC-112E-4902-B7AB-BFF9269D3BDE}">
      <dgm:prSet/>
      <dgm:spPr/>
      <dgm:t>
        <a:bodyPr/>
        <a:lstStyle/>
        <a:p>
          <a:endParaRPr lang="en-US"/>
        </a:p>
      </dgm:t>
    </dgm:pt>
    <dgm:pt modelId="{7C17CDB1-83B7-476F-8812-87AF46E6D7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Expand branches</a:t>
          </a:r>
        </a:p>
      </dgm:t>
    </dgm:pt>
    <dgm:pt modelId="{4ECB4B88-9B4E-407E-9E9B-9857C861D01E}" type="parTrans" cxnId="{F3A995DB-CA62-43D2-A550-94DA9C68C678}">
      <dgm:prSet/>
      <dgm:spPr/>
      <dgm:t>
        <a:bodyPr/>
        <a:lstStyle/>
        <a:p>
          <a:endParaRPr lang="en-US"/>
        </a:p>
      </dgm:t>
    </dgm:pt>
    <dgm:pt modelId="{BF8D89DE-F15B-404C-9701-EECEEFE634C3}" type="sibTrans" cxnId="{F3A995DB-CA62-43D2-A550-94DA9C68C678}">
      <dgm:prSet/>
      <dgm:spPr/>
      <dgm:t>
        <a:bodyPr/>
        <a:lstStyle/>
        <a:p>
          <a:endParaRPr lang="en-US"/>
        </a:p>
      </dgm:t>
    </dgm:pt>
    <dgm:pt modelId="{CD59CBD4-F20E-45FA-A1CC-015573A8FC7F}" type="pres">
      <dgm:prSet presAssocID="{B1FB19EB-0ED2-4518-B735-C95CD6F56BB3}" presName="root" presStyleCnt="0">
        <dgm:presLayoutVars>
          <dgm:dir/>
          <dgm:resizeHandles val="exact"/>
        </dgm:presLayoutVars>
      </dgm:prSet>
      <dgm:spPr/>
    </dgm:pt>
    <dgm:pt modelId="{F972F9B4-2962-4D94-A29B-184DAF00C791}" type="pres">
      <dgm:prSet presAssocID="{A52E25E4-4AB1-4645-830F-3881862F35B3}" presName="compNode" presStyleCnt="0"/>
      <dgm:spPr/>
    </dgm:pt>
    <dgm:pt modelId="{C47FDBB1-996F-4E67-932F-8C6B3E2EFFC3}" type="pres">
      <dgm:prSet presAssocID="{A52E25E4-4AB1-4645-830F-3881862F35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1FBBF21-70E7-4F07-928A-62A2335C768C}" type="pres">
      <dgm:prSet presAssocID="{A52E25E4-4AB1-4645-830F-3881862F35B3}" presName="spaceRect" presStyleCnt="0"/>
      <dgm:spPr/>
    </dgm:pt>
    <dgm:pt modelId="{78C4F10C-1641-415C-9FDD-211C41D5C869}" type="pres">
      <dgm:prSet presAssocID="{A52E25E4-4AB1-4645-830F-3881862F35B3}" presName="textRect" presStyleLbl="revTx" presStyleIdx="0" presStyleCnt="3" custScaleX="144497" custScaleY="140679">
        <dgm:presLayoutVars>
          <dgm:chMax val="1"/>
          <dgm:chPref val="1"/>
        </dgm:presLayoutVars>
      </dgm:prSet>
      <dgm:spPr/>
    </dgm:pt>
    <dgm:pt modelId="{1AB15E52-8809-4AAF-BC3A-8B9D82B97088}" type="pres">
      <dgm:prSet presAssocID="{AD3EAD23-6B35-40BA-8BA8-A08E0ABE56C0}" presName="sibTrans" presStyleCnt="0"/>
      <dgm:spPr/>
    </dgm:pt>
    <dgm:pt modelId="{A69E39B0-637E-4B7A-BA11-3DCA54F2D745}" type="pres">
      <dgm:prSet presAssocID="{D4E665AE-AA93-4AEE-BCB1-3BDAF9C632E1}" presName="compNode" presStyleCnt="0"/>
      <dgm:spPr/>
    </dgm:pt>
    <dgm:pt modelId="{4A019480-DEA4-40DC-ADF2-D90A2B50CEE1}" type="pres">
      <dgm:prSet presAssocID="{D4E665AE-AA93-4AEE-BCB1-3BDAF9C632E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C574499-D76C-4599-9626-853145809EF9}" type="pres">
      <dgm:prSet presAssocID="{D4E665AE-AA93-4AEE-BCB1-3BDAF9C632E1}" presName="spaceRect" presStyleCnt="0"/>
      <dgm:spPr/>
    </dgm:pt>
    <dgm:pt modelId="{9D1E72EE-8E7B-4249-A929-30931889F373}" type="pres">
      <dgm:prSet presAssocID="{D4E665AE-AA93-4AEE-BCB1-3BDAF9C632E1}" presName="textRect" presStyleLbl="revTx" presStyleIdx="1" presStyleCnt="3">
        <dgm:presLayoutVars>
          <dgm:chMax val="1"/>
          <dgm:chPref val="1"/>
        </dgm:presLayoutVars>
      </dgm:prSet>
      <dgm:spPr/>
    </dgm:pt>
    <dgm:pt modelId="{327E119A-9CE0-45AB-BFEA-AD3A5040BA5E}" type="pres">
      <dgm:prSet presAssocID="{1F827712-A2FA-4C10-9A9B-0163F26E0954}" presName="sibTrans" presStyleCnt="0"/>
      <dgm:spPr/>
    </dgm:pt>
    <dgm:pt modelId="{3076068E-5808-43B1-BEB3-A2D8829D3246}" type="pres">
      <dgm:prSet presAssocID="{7C17CDB1-83B7-476F-8812-87AF46E6D752}" presName="compNode" presStyleCnt="0"/>
      <dgm:spPr/>
    </dgm:pt>
    <dgm:pt modelId="{9FEBF132-D7E8-4DB6-950D-C160233AC31C}" type="pres">
      <dgm:prSet presAssocID="{7C17CDB1-83B7-476F-8812-87AF46E6D7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theringTree"/>
        </a:ext>
      </dgm:extLst>
    </dgm:pt>
    <dgm:pt modelId="{A37027B8-E997-400E-BC0F-071441AF8920}" type="pres">
      <dgm:prSet presAssocID="{7C17CDB1-83B7-476F-8812-87AF46E6D752}" presName="spaceRect" presStyleCnt="0"/>
      <dgm:spPr/>
    </dgm:pt>
    <dgm:pt modelId="{2903616C-F839-4126-AE73-8E10007C4749}" type="pres">
      <dgm:prSet presAssocID="{7C17CDB1-83B7-476F-8812-87AF46E6D75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6A39F17-96AC-4D3D-BF45-A0F90248784F}" srcId="{B1FB19EB-0ED2-4518-B735-C95CD6F56BB3}" destId="{A52E25E4-4AB1-4645-830F-3881862F35B3}" srcOrd="0" destOrd="0" parTransId="{1EC5002D-8CD3-4024-82D0-962C62BCF59D}" sibTransId="{AD3EAD23-6B35-40BA-8BA8-A08E0ABE56C0}"/>
    <dgm:cxn modelId="{19B7C259-31D4-4F3E-B05A-FB546A7C280E}" type="presOf" srcId="{7C17CDB1-83B7-476F-8812-87AF46E6D752}" destId="{2903616C-F839-4126-AE73-8E10007C4749}" srcOrd="0" destOrd="0" presId="urn:microsoft.com/office/officeart/2018/2/layout/IconLabelList"/>
    <dgm:cxn modelId="{7C09898F-D0EA-4E2B-BF46-DD2C01B25F1A}" type="presOf" srcId="{B1FB19EB-0ED2-4518-B735-C95CD6F56BB3}" destId="{CD59CBD4-F20E-45FA-A1CC-015573A8FC7F}" srcOrd="0" destOrd="0" presId="urn:microsoft.com/office/officeart/2018/2/layout/IconLabelList"/>
    <dgm:cxn modelId="{A55DB8B2-9823-4C44-96F4-32F45DD255E3}" type="presOf" srcId="{D4E665AE-AA93-4AEE-BCB1-3BDAF9C632E1}" destId="{9D1E72EE-8E7B-4249-A929-30931889F373}" srcOrd="0" destOrd="0" presId="urn:microsoft.com/office/officeart/2018/2/layout/IconLabelList"/>
    <dgm:cxn modelId="{CE7901CC-112E-4902-B7AB-BFF9269D3BDE}" srcId="{B1FB19EB-0ED2-4518-B735-C95CD6F56BB3}" destId="{D4E665AE-AA93-4AEE-BCB1-3BDAF9C632E1}" srcOrd="1" destOrd="0" parTransId="{311611A3-4301-4837-9181-6BB9D004CD3A}" sibTransId="{1F827712-A2FA-4C10-9A9B-0163F26E0954}"/>
    <dgm:cxn modelId="{F3A995DB-CA62-43D2-A550-94DA9C68C678}" srcId="{B1FB19EB-0ED2-4518-B735-C95CD6F56BB3}" destId="{7C17CDB1-83B7-476F-8812-87AF46E6D752}" srcOrd="2" destOrd="0" parTransId="{4ECB4B88-9B4E-407E-9E9B-9857C861D01E}" sibTransId="{BF8D89DE-F15B-404C-9701-EECEEFE634C3}"/>
    <dgm:cxn modelId="{23708AF4-F27A-42F6-9899-EB582595B581}" type="presOf" srcId="{A52E25E4-4AB1-4645-830F-3881862F35B3}" destId="{78C4F10C-1641-415C-9FDD-211C41D5C869}" srcOrd="0" destOrd="0" presId="urn:microsoft.com/office/officeart/2018/2/layout/IconLabelList"/>
    <dgm:cxn modelId="{BF579B2E-8AC4-49B7-9242-119F0B0C8793}" type="presParOf" srcId="{CD59CBD4-F20E-45FA-A1CC-015573A8FC7F}" destId="{F972F9B4-2962-4D94-A29B-184DAF00C791}" srcOrd="0" destOrd="0" presId="urn:microsoft.com/office/officeart/2018/2/layout/IconLabelList"/>
    <dgm:cxn modelId="{C7D735D4-F97D-4703-A4AD-53E8075E4011}" type="presParOf" srcId="{F972F9B4-2962-4D94-A29B-184DAF00C791}" destId="{C47FDBB1-996F-4E67-932F-8C6B3E2EFFC3}" srcOrd="0" destOrd="0" presId="urn:microsoft.com/office/officeart/2018/2/layout/IconLabelList"/>
    <dgm:cxn modelId="{9AFB720B-325F-4ABC-B065-E5A0A377BCAE}" type="presParOf" srcId="{F972F9B4-2962-4D94-A29B-184DAF00C791}" destId="{71FBBF21-70E7-4F07-928A-62A2335C768C}" srcOrd="1" destOrd="0" presId="urn:microsoft.com/office/officeart/2018/2/layout/IconLabelList"/>
    <dgm:cxn modelId="{A89C37DB-098D-42EA-818F-278A87B784E6}" type="presParOf" srcId="{F972F9B4-2962-4D94-A29B-184DAF00C791}" destId="{78C4F10C-1641-415C-9FDD-211C41D5C869}" srcOrd="2" destOrd="0" presId="urn:microsoft.com/office/officeart/2018/2/layout/IconLabelList"/>
    <dgm:cxn modelId="{45412808-C175-4F18-A3B5-EBA301486264}" type="presParOf" srcId="{CD59CBD4-F20E-45FA-A1CC-015573A8FC7F}" destId="{1AB15E52-8809-4AAF-BC3A-8B9D82B97088}" srcOrd="1" destOrd="0" presId="urn:microsoft.com/office/officeart/2018/2/layout/IconLabelList"/>
    <dgm:cxn modelId="{F2FB7199-83C9-483E-B0C2-181842E0A7C5}" type="presParOf" srcId="{CD59CBD4-F20E-45FA-A1CC-015573A8FC7F}" destId="{A69E39B0-637E-4B7A-BA11-3DCA54F2D745}" srcOrd="2" destOrd="0" presId="urn:microsoft.com/office/officeart/2018/2/layout/IconLabelList"/>
    <dgm:cxn modelId="{DF365B20-8C17-41C1-ABCC-CA38F3267091}" type="presParOf" srcId="{A69E39B0-637E-4B7A-BA11-3DCA54F2D745}" destId="{4A019480-DEA4-40DC-ADF2-D90A2B50CEE1}" srcOrd="0" destOrd="0" presId="urn:microsoft.com/office/officeart/2018/2/layout/IconLabelList"/>
    <dgm:cxn modelId="{7A42C72A-043F-462B-A1D4-F556CCCD7BD4}" type="presParOf" srcId="{A69E39B0-637E-4B7A-BA11-3DCA54F2D745}" destId="{3C574499-D76C-4599-9626-853145809EF9}" srcOrd="1" destOrd="0" presId="urn:microsoft.com/office/officeart/2018/2/layout/IconLabelList"/>
    <dgm:cxn modelId="{F39F2161-19D1-47BB-AD72-7B1D4BDE85B3}" type="presParOf" srcId="{A69E39B0-637E-4B7A-BA11-3DCA54F2D745}" destId="{9D1E72EE-8E7B-4249-A929-30931889F373}" srcOrd="2" destOrd="0" presId="urn:microsoft.com/office/officeart/2018/2/layout/IconLabelList"/>
    <dgm:cxn modelId="{445F2BF0-0E4A-40A3-8209-C8FB1B5D73CA}" type="presParOf" srcId="{CD59CBD4-F20E-45FA-A1CC-015573A8FC7F}" destId="{327E119A-9CE0-45AB-BFEA-AD3A5040BA5E}" srcOrd="3" destOrd="0" presId="urn:microsoft.com/office/officeart/2018/2/layout/IconLabelList"/>
    <dgm:cxn modelId="{09E1D9D8-1FD3-41D0-B60C-86B4ADA18AEA}" type="presParOf" srcId="{CD59CBD4-F20E-45FA-A1CC-015573A8FC7F}" destId="{3076068E-5808-43B1-BEB3-A2D8829D3246}" srcOrd="4" destOrd="0" presId="urn:microsoft.com/office/officeart/2018/2/layout/IconLabelList"/>
    <dgm:cxn modelId="{7AEF7C21-CB46-4F7A-805D-55F6BA486EA1}" type="presParOf" srcId="{3076068E-5808-43B1-BEB3-A2D8829D3246}" destId="{9FEBF132-D7E8-4DB6-950D-C160233AC31C}" srcOrd="0" destOrd="0" presId="urn:microsoft.com/office/officeart/2018/2/layout/IconLabelList"/>
    <dgm:cxn modelId="{2C5BFF2B-4D30-4F47-A08A-C6EA99BAE0CB}" type="presParOf" srcId="{3076068E-5808-43B1-BEB3-A2D8829D3246}" destId="{A37027B8-E997-400E-BC0F-071441AF8920}" srcOrd="1" destOrd="0" presId="urn:microsoft.com/office/officeart/2018/2/layout/IconLabelList"/>
    <dgm:cxn modelId="{4864CE56-97BB-4113-990C-A72E3B7D2F5D}" type="presParOf" srcId="{3076068E-5808-43B1-BEB3-A2D8829D3246}" destId="{2903616C-F839-4126-AE73-8E10007C474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148F70-D14E-4035-AA93-0F4A44108674}">
      <dsp:nvSpPr>
        <dsp:cNvPr id="0" name=""/>
        <dsp:cNvSpPr/>
      </dsp:nvSpPr>
      <dsp:spPr>
        <a:xfrm>
          <a:off x="855407" y="1427939"/>
          <a:ext cx="1341562" cy="134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DBB60-68DF-48A4-8A72-D76B2AE774DC}">
      <dsp:nvSpPr>
        <dsp:cNvPr id="0" name=""/>
        <dsp:cNvSpPr/>
      </dsp:nvSpPr>
      <dsp:spPr>
        <a:xfrm>
          <a:off x="35564" y="3173107"/>
          <a:ext cx="298125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1. Maximize revenue by boosting key performance indicators (KPI’s)</a:t>
          </a:r>
        </a:p>
      </dsp:txBody>
      <dsp:txXfrm>
        <a:off x="35564" y="3173107"/>
        <a:ext cx="2981250" cy="945000"/>
      </dsp:txXfrm>
    </dsp:sp>
    <dsp:sp modelId="{D070ECFB-EA3E-46E4-A770-1534CED3D730}">
      <dsp:nvSpPr>
        <dsp:cNvPr id="0" name=""/>
        <dsp:cNvSpPr/>
      </dsp:nvSpPr>
      <dsp:spPr>
        <a:xfrm>
          <a:off x="4358376" y="1427939"/>
          <a:ext cx="1341562" cy="134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37490-BC89-4D22-9C6B-B7180ABA62D9}">
      <dsp:nvSpPr>
        <dsp:cNvPr id="0" name=""/>
        <dsp:cNvSpPr/>
      </dsp:nvSpPr>
      <dsp:spPr>
        <a:xfrm>
          <a:off x="3538532" y="3173107"/>
          <a:ext cx="298125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2. Minimize costs by removing unprofitable cars</a:t>
          </a:r>
        </a:p>
      </dsp:txBody>
      <dsp:txXfrm>
        <a:off x="3538532" y="3173107"/>
        <a:ext cx="2981250" cy="94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7FDBB1-996F-4E67-932F-8C6B3E2EFFC3}">
      <dsp:nvSpPr>
        <dsp:cNvPr id="0" name=""/>
        <dsp:cNvSpPr/>
      </dsp:nvSpPr>
      <dsp:spPr>
        <a:xfrm>
          <a:off x="1179633" y="104633"/>
          <a:ext cx="666035" cy="6660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C4F10C-1641-415C-9FDD-211C41D5C869}">
      <dsp:nvSpPr>
        <dsp:cNvPr id="0" name=""/>
        <dsp:cNvSpPr/>
      </dsp:nvSpPr>
      <dsp:spPr>
        <a:xfrm>
          <a:off x="443317" y="884294"/>
          <a:ext cx="2138668" cy="832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Strategy 1B: Targeted Metrics &amp; Strategy 2B: Turnover rate</a:t>
          </a:r>
        </a:p>
      </dsp:txBody>
      <dsp:txXfrm>
        <a:off x="443317" y="884294"/>
        <a:ext cx="2138668" cy="832863"/>
      </dsp:txXfrm>
    </dsp:sp>
    <dsp:sp modelId="{4A019480-DEA4-40DC-ADF2-D90A2B50CEE1}">
      <dsp:nvSpPr>
        <dsp:cNvPr id="0" name=""/>
        <dsp:cNvSpPr/>
      </dsp:nvSpPr>
      <dsp:spPr>
        <a:xfrm>
          <a:off x="1179633" y="2087177"/>
          <a:ext cx="666035" cy="6660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E72EE-8E7B-4249-A929-30931889F373}">
      <dsp:nvSpPr>
        <dsp:cNvPr id="0" name=""/>
        <dsp:cNvSpPr/>
      </dsp:nvSpPr>
      <dsp:spPr>
        <a:xfrm>
          <a:off x="772612" y="2987254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$750K increased profit</a:t>
          </a:r>
        </a:p>
      </dsp:txBody>
      <dsp:txXfrm>
        <a:off x="772612" y="2987254"/>
        <a:ext cx="1480078" cy="592031"/>
      </dsp:txXfrm>
    </dsp:sp>
    <dsp:sp modelId="{9FEBF132-D7E8-4DB6-950D-C160233AC31C}">
      <dsp:nvSpPr>
        <dsp:cNvPr id="0" name=""/>
        <dsp:cNvSpPr/>
      </dsp:nvSpPr>
      <dsp:spPr>
        <a:xfrm>
          <a:off x="1179633" y="3949305"/>
          <a:ext cx="666035" cy="6660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3616C-F839-4126-AE73-8E10007C4749}">
      <dsp:nvSpPr>
        <dsp:cNvPr id="0" name=""/>
        <dsp:cNvSpPr/>
      </dsp:nvSpPr>
      <dsp:spPr>
        <a:xfrm>
          <a:off x="772612" y="4849381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Expand branches</a:t>
          </a:r>
        </a:p>
      </dsp:txBody>
      <dsp:txXfrm>
        <a:off x="772612" y="4849381"/>
        <a:ext cx="1480078" cy="592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8C9AE-D4C7-4D32-8E38-7C3C1BF6AA06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68672-BBBA-40C0-9E54-1CE60F17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62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Hello, welcome to this presentation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We’re going to be discussing ways Lariat can optimize it’s profits by maximizing revenue and minimizing costs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68672-BBBA-40C0-9E54-1CE60F1771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41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 recommend using strategies 1B and 2B</a:t>
            </a:r>
          </a:p>
          <a:p>
            <a:pPr marL="171450" indent="-171450">
              <a:buFontTx/>
              <a:buChar char="-"/>
            </a:pPr>
            <a:r>
              <a:rPr lang="en-US" dirty="0"/>
              <a:t>1B is the targeted metrics. I used the 2018 averages, but you can use any numbers as long as they’re realistic and they are proven numbers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2B is removing unprofitable cars with a turnover rate below 7.1- this is waste removal so the fleet is tight and efficient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We’re looking at a 750k increase in profit </a:t>
            </a:r>
          </a:p>
          <a:p>
            <a:pPr marL="171450" indent="-171450">
              <a:buFontTx/>
              <a:buChar char="-"/>
            </a:pPr>
            <a:r>
              <a:rPr lang="en-US" dirty="0"/>
              <a:t>That is how you optimize your profits with what you have right now</a:t>
            </a:r>
          </a:p>
          <a:p>
            <a:pPr marL="171450" indent="-171450">
              <a:buFontTx/>
              <a:buChar char="-"/>
            </a:pPr>
            <a:r>
              <a:rPr lang="en-US" dirty="0"/>
              <a:t>Lastly, I recommend Lariat implement some type of expansion plan because all the branches are doing very well and the fleet is very efficient so there is room for expansion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Outside the scope of this analysis, but it’s the best path to increase profits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68672-BBBA-40C0-9E54-1CE60F1771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49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Very impressive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68672-BBBA-40C0-9E54-1CE60F1771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19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We’ll look at KPI’s in a second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We’re going to look at different ways to perform these two strategies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68672-BBBA-40C0-9E54-1CE60F1771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20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When we’re discussing optimizing KPI’s, we look at from an individual branch perspective since the branches have certain performance metrics to meet and that is what we want to target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formula will roughly give you the revenue you can expect a branch to bring in </a:t>
            </a:r>
          </a:p>
          <a:p>
            <a:pPr marL="171450" indent="-171450">
              <a:buFontTx/>
              <a:buChar char="-"/>
            </a:pPr>
            <a:r>
              <a:rPr lang="en-US" dirty="0"/>
              <a:t>Average price- how much is Lariat charging per day</a:t>
            </a:r>
          </a:p>
          <a:p>
            <a:pPr marL="171450" indent="-171450">
              <a:buFontTx/>
              <a:buChar char="-"/>
            </a:pPr>
            <a:r>
              <a:rPr lang="en-US" dirty="0"/>
              <a:t>Number of Trips- how many customers is Lariat attracting to the business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These are the two KPI’s we’re looking at, so when I mention KPI’s, this is what I’m talking about: Average price per day and number of trips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68672-BBBA-40C0-9E54-1CE60F1771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34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2% improvement in KPI’s across the board for all the branches</a:t>
            </a:r>
          </a:p>
          <a:p>
            <a:pPr marL="171450" indent="-171450">
              <a:buFontTx/>
              <a:buChar char="-"/>
            </a:pPr>
            <a:r>
              <a:rPr lang="en-US" dirty="0"/>
              <a:t>Great profit increase for 2% improvement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Might be an issue because we could be asking for unrealistic numbers, untested numbers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Our best branches are expected to do 2% better, might not be possible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Our worst branches might be able to do 5% better and our best branches only 1%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68672-BBBA-40C0-9E54-1CE60F1771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54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Set specific KPI targets and assume that all the branch’s hit these targets</a:t>
            </a:r>
          </a:p>
          <a:p>
            <a:pPr marL="171450" indent="-171450">
              <a:buFontTx/>
              <a:buChar char="-"/>
            </a:pPr>
            <a:r>
              <a:rPr lang="en-US" dirty="0"/>
              <a:t>(read </a:t>
            </a:r>
            <a:r>
              <a:rPr lang="en-US" dirty="0" err="1"/>
              <a:t>outloud</a:t>
            </a:r>
            <a:r>
              <a:rPr lang="en-US" dirty="0"/>
              <a:t> the #’s chosen) - These were chosen because they’re averages and proven numbers- half our branches hit them</a:t>
            </a:r>
          </a:p>
          <a:p>
            <a:pPr marL="171450" indent="-171450">
              <a:buFontTx/>
              <a:buChar char="-"/>
            </a:pPr>
            <a:r>
              <a:rPr lang="en-US" dirty="0"/>
              <a:t>629k is less but it’s still good and more reasonable to expect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68672-BBBA-40C0-9E54-1CE60F1771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79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Lariat is very efficient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Only 200 cars out of 4000 are unprofitable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Getting rid of them gets you a 210k increase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Problem is that some of these cars might be profitable in the future 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want a strategy that can be implemented year after year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can we determine which unprofitable cars are actually unprofitable? 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look at turnover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68672-BBBA-40C0-9E54-1CE60F1771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68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turnover rate is the average time a car sits in the lot before it is rented out to someone</a:t>
            </a:r>
          </a:p>
          <a:p>
            <a:pPr marL="171450" indent="-171450">
              <a:buFontTx/>
              <a:buChar char="-"/>
            </a:pPr>
            <a:r>
              <a:rPr lang="en-US" dirty="0"/>
              <a:t>So if it’s 7, the car sits for a week before being rented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should focus on the unprofitable cars with a turnover rate lower than 7.1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They should be making a profit but aren’t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68672-BBBA-40C0-9E54-1CE60F1771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20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These cars cost too much to maintain OR do not demand a high enough price on the market to sustain itself</a:t>
            </a:r>
          </a:p>
          <a:p>
            <a:pPr marL="171450" indent="-171450">
              <a:buFontTx/>
              <a:buChar char="-"/>
            </a:pPr>
            <a:r>
              <a:rPr lang="en-US" dirty="0"/>
              <a:t>You see 82K and you compare it to the 19.7mill in profit and think it isn’t much, but that’s a good thing- it means Lariat’s fleet is very efficient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is a strategy that will eliminate waste year after year</a:t>
            </a:r>
          </a:p>
          <a:p>
            <a:pPr marL="171450" indent="-171450">
              <a:buFontTx/>
              <a:buChar char="-"/>
            </a:pPr>
            <a:r>
              <a:rPr lang="en-US" dirty="0"/>
              <a:t>Over time, the gains will add up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68672-BBBA-40C0-9E54-1CE60F1771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91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5EF0-1BCE-4110-ACCF-58F8105BE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D5D91-5F59-4265-832F-B23B06C0E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34C1C-95CA-4755-BD1B-87DDFD936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48DE-5B69-4384-9E62-0BCA04D8DD92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E3CD9-1DC8-4852-AA86-E5378CED4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8D22C-347A-43E7-B9C8-FD8A5F875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22F8-4F7B-4399-9F15-DE73E1D1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E3F5-B98E-4833-81EE-7B4F4EFF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A1685-8DD5-49EC-94A0-09ACC29DD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04CE7-1BE1-4934-B69C-E149B7B4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48DE-5B69-4384-9E62-0BCA04D8DD92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E0ABE-7D44-46D2-B56B-4E45FCD25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EC2D7-D7A4-45A2-BEBE-650554FD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22F8-4F7B-4399-9F15-DE73E1D1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4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E95FAD-B66C-456B-BFF8-1BE06E7E7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86076-DC88-446B-B9EE-9F7FEF5F3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DF2B0-4B1F-4A05-9A1B-32DE3729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48DE-5B69-4384-9E62-0BCA04D8DD92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A2D46-5FBF-4060-9A00-7D8631A4E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FD1A8-6C11-47BA-A03F-6D4E0A32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22F8-4F7B-4399-9F15-DE73E1D1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8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811F-9F6D-4A47-93FC-7AA33E61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68F94-E957-404C-B56D-7D1235E35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4D75B-0E8D-45D9-8E4A-D228910D4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48DE-5B69-4384-9E62-0BCA04D8DD92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82BD4-708F-4A23-A850-CF6DF63B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98560-A83A-42C7-89FC-0D2182AD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22F8-4F7B-4399-9F15-DE73E1D1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5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C1AE-4D5D-45D1-8D00-1BBB6582F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F4332-7283-40A4-8678-5976926B8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F1935-27D2-432B-840D-7A08E45AD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48DE-5B69-4384-9E62-0BCA04D8DD92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431C6-543A-42A6-8807-F5BB1D03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9920E-6894-460B-BF92-A23B942C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22F8-4F7B-4399-9F15-DE73E1D1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8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C7AE-BB27-423C-8617-99D2244D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C5C65-5785-46B2-A32E-B51423E89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44052-E75C-43A1-9FAD-96172DB2E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0D6FC-AC6D-4E31-9062-20FA22E99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48DE-5B69-4384-9E62-0BCA04D8DD92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11357-4D2B-442A-900C-FF029103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56FAC-85BB-4EBE-BE73-CC179543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22F8-4F7B-4399-9F15-DE73E1D1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1F51-39FA-4AF4-8718-72D18B6F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222C1-1E87-4998-B2D9-72D723EB5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D56A0-7DE0-4D15-85D8-A1945E001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3F39D-1685-4F16-95AA-D39B153A5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381769-B145-4B8D-8AAD-4B0B11EE7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8E454-873C-4F8E-A049-A5C4A0CBD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48DE-5B69-4384-9E62-0BCA04D8DD92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AC0F68-D2DA-47D8-9F9C-3559854A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27EC9-CFCC-441A-A296-B28E86EB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22F8-4F7B-4399-9F15-DE73E1D1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2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0422-1E26-4E83-9BE8-E7F3CFAB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66F7A6-CCBC-4C2B-A0AC-D1E882F7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48DE-5B69-4384-9E62-0BCA04D8DD92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22EEB-7183-4673-9E71-8D07E4A6F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E3904-9AA1-48EA-90C6-D762762C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22F8-4F7B-4399-9F15-DE73E1D1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4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364723-1819-4D03-9F7E-9C3A79D2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48DE-5B69-4384-9E62-0BCA04D8DD92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444AA6-9E0A-4A38-B8E4-DC9D44D2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D600C-23B0-4169-9FAB-A42C4774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22F8-4F7B-4399-9F15-DE73E1D1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9B869-17A5-4FA3-A979-1487D6260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BDD4B-B22B-4951-A2CF-0B3275E1C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33395-7F7C-4D44-BD1F-8A8A21460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81CD2-3FFD-43A9-93C3-686C5FF87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48DE-5B69-4384-9E62-0BCA04D8DD92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234D6-53C3-481B-82AC-516B0CA75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8A6ED-49DC-4FA1-954C-76EEC19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22F8-4F7B-4399-9F15-DE73E1D1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0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BF57D-92BE-4BC2-AE60-FD2BD733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06BCE-8649-40E8-8F96-217B6B229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8C1C8-043F-47BF-89D2-7B9256520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20084-0B0B-431A-8DBB-7C4D98DB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48DE-5B69-4384-9E62-0BCA04D8DD92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D95E2-4115-4D02-B4C7-72023EFC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2C69F-495E-48BB-A67F-E7F9CBE4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D22F8-4F7B-4399-9F15-DE73E1D1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1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90601-0253-4332-BE95-4DDC1C047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CA122-34D7-4E15-ABE2-F18C96D5E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5BC3C-1605-4B12-95B6-89EAE8051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948DE-5B69-4384-9E62-0BCA04D8DD92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4EF9E-B2C5-4179-B8E4-66CDD3F68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0AF73-15EB-4738-80B6-9AD342677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D22F8-4F7B-4399-9F15-DE73E1D1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6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ngimg.com/download/28002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eoplematters.in/blog/performance-management/performance-management-simply-isnt-simple-2137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DAB55B2-D28E-4B60-83A1-9FA668DC28AE}"/>
              </a:ext>
            </a:extLst>
          </p:cNvPr>
          <p:cNvSpPr txBox="1">
            <a:spLocks/>
          </p:cNvSpPr>
          <p:nvPr/>
        </p:nvSpPr>
        <p:spPr>
          <a:xfrm>
            <a:off x="711755" y="726392"/>
            <a:ext cx="3052293" cy="35314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Profit Optimization Analysis</a:t>
            </a:r>
          </a:p>
        </p:txBody>
      </p:sp>
      <p:pic>
        <p:nvPicPr>
          <p:cNvPr id="7" name="Picture 6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E8141325-162C-4A10-95C3-8490ABA19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009" y="1"/>
            <a:ext cx="3024676" cy="1367406"/>
          </a:xfrm>
          <a:prstGeom prst="rect">
            <a:avLst/>
          </a:prstGeom>
        </p:spPr>
      </p:pic>
      <p:pic>
        <p:nvPicPr>
          <p:cNvPr id="25" name="Picture 24" descr="Logo&#10;&#10;Description automatically generated with medium confidence">
            <a:extLst>
              <a:ext uri="{FF2B5EF4-FFF2-40B4-BE49-F238E27FC236}">
                <a16:creationId xmlns:a16="http://schemas.microsoft.com/office/drawing/2014/main" id="{B2369FB3-1CA7-40FA-A79B-54621910E2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156472" y="1464907"/>
            <a:ext cx="6953107" cy="53926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279055-8430-4CF1-A230-D708822CD4A0}"/>
              </a:ext>
            </a:extLst>
          </p:cNvPr>
          <p:cNvSpPr txBox="1"/>
          <p:nvPr/>
        </p:nvSpPr>
        <p:spPr>
          <a:xfrm>
            <a:off x="148137" y="2599314"/>
            <a:ext cx="3740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Goal: Maximize revenue and minimize cost to optimize profits</a:t>
            </a:r>
          </a:p>
        </p:txBody>
      </p:sp>
    </p:spTree>
    <p:extLst>
      <p:ext uri="{BB962C8B-B14F-4D97-AF65-F5344CB8AC3E}">
        <p14:creationId xmlns:p14="http://schemas.microsoft.com/office/powerpoint/2010/main" val="4259000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9" name="Rectangle 5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9F8BC-7C6A-47C2-99DC-0A0C7E391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100">
                <a:solidFill>
                  <a:srgbClr val="FFFFFF"/>
                </a:solidFill>
              </a:rPr>
              <a:t>Recommendations</a:t>
            </a:r>
          </a:p>
        </p:txBody>
      </p:sp>
      <p:graphicFrame>
        <p:nvGraphicFramePr>
          <p:cNvPr id="62" name="Content Placeholder 2">
            <a:extLst>
              <a:ext uri="{FF2B5EF4-FFF2-40B4-BE49-F238E27FC236}">
                <a16:creationId xmlns:a16="http://schemas.microsoft.com/office/drawing/2014/main" id="{FE037C14-915C-4586-B795-104D24ED3E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480272"/>
              </p:ext>
            </p:extLst>
          </p:nvPr>
        </p:nvGraphicFramePr>
        <p:xfrm>
          <a:off x="3529255" y="681387"/>
          <a:ext cx="3025303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BF7467FA-2A07-4614-9523-08AF55787F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40258" y="2274007"/>
            <a:ext cx="4353666" cy="2289706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5DD3337-3920-466C-AE31-F90A0DC5A8C8}"/>
              </a:ext>
            </a:extLst>
          </p:cNvPr>
          <p:cNvCxnSpPr/>
          <p:nvPr/>
        </p:nvCxnSpPr>
        <p:spPr>
          <a:xfrm>
            <a:off x="7440258" y="4043494"/>
            <a:ext cx="43536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6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32173-BCE2-4FA4-889F-A04777FE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1426128"/>
            <a:ext cx="3016153" cy="718862"/>
          </a:xfrm>
        </p:spPr>
        <p:txBody>
          <a:bodyPr anchor="b">
            <a:normAutofit/>
          </a:bodyPr>
          <a:lstStyle/>
          <a:p>
            <a:r>
              <a:rPr lang="en-US" sz="4000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AD19F-B0BC-472D-B9E1-C4172EDE5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22 states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50 branches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4000 car fleet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$19.7 mill profit 2018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3EE3110C-368F-4F0A-A071-045690CD7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968" y="994798"/>
            <a:ext cx="7262763" cy="452106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1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8CD53-A107-4ED0-BF84-91EC1A6D6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89" y="2983387"/>
            <a:ext cx="3201366" cy="752981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Strategies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17131EDD-6E39-4650-BCB2-F49B3A6780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282615"/>
              </p:ext>
            </p:extLst>
          </p:nvPr>
        </p:nvGraphicFramePr>
        <p:xfrm>
          <a:off x="4835711" y="586855"/>
          <a:ext cx="65553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272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CAD78-2FDD-4754-BAB9-568AB347D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22" y="989462"/>
            <a:ext cx="6057100" cy="708709"/>
          </a:xfrm>
        </p:spPr>
        <p:txBody>
          <a:bodyPr anchor="t">
            <a:normAutofit fontScale="90000"/>
          </a:bodyPr>
          <a:lstStyle/>
          <a:p>
            <a:r>
              <a:rPr lang="en-US" sz="4000" dirty="0"/>
              <a:t>Branch Revenue Formula- </a:t>
            </a:r>
            <a:r>
              <a:rPr lang="en-US" sz="4000" b="1" dirty="0">
                <a:solidFill>
                  <a:schemeClr val="accent1"/>
                </a:solidFill>
              </a:rPr>
              <a:t>KPI’s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CBDB7-2F7D-415D-8FF1-307DA9218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2752" y="2516251"/>
            <a:ext cx="9353395" cy="562851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(Average Price per Day) </a:t>
            </a:r>
            <a:r>
              <a:rPr lang="en-US" sz="2000" b="1" dirty="0"/>
              <a:t>* (Average Number of Days per Trip) *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(Number of Trips)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8000"/>
                </a:srgbClr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2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E9867-E768-44B7-8F05-3ACD4151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04" y="819490"/>
            <a:ext cx="7573853" cy="816473"/>
          </a:xfrm>
        </p:spPr>
        <p:txBody>
          <a:bodyPr anchor="b">
            <a:noAutofit/>
          </a:bodyPr>
          <a:lstStyle/>
          <a:p>
            <a:r>
              <a:rPr lang="en-US" sz="4000" dirty="0"/>
              <a:t>Strategy 1A: General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8D2F-6508-4ED4-A7C7-EB944272D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305" y="189677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2000" dirty="0"/>
              <a:t>Assume 2% improvement in KPI’s</a:t>
            </a:r>
          </a:p>
          <a:p>
            <a:r>
              <a:rPr lang="en-US" sz="2000" dirty="0"/>
              <a:t>$2.1Mill profit increase</a:t>
            </a:r>
          </a:p>
          <a:p>
            <a:r>
              <a:rPr lang="en-US" sz="2000" dirty="0"/>
              <a:t>Potentially unrealistic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Business Growth with solid fill">
            <a:extLst>
              <a:ext uri="{FF2B5EF4-FFF2-40B4-BE49-F238E27FC236}">
                <a16:creationId xmlns:a16="http://schemas.microsoft.com/office/drawing/2014/main" id="{B3424165-68CB-4C8E-8E77-A6052D0D4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1473070"/>
            <a:ext cx="4927302" cy="492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7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D3231-E66B-4692-B536-35139AB4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03" y="877701"/>
            <a:ext cx="6314828" cy="753112"/>
          </a:xfrm>
        </p:spPr>
        <p:txBody>
          <a:bodyPr anchor="b">
            <a:noAutofit/>
          </a:bodyPr>
          <a:lstStyle/>
          <a:p>
            <a:r>
              <a:rPr lang="en-US" sz="4000" dirty="0"/>
              <a:t>Strategy 1B- Targeted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16F2F-B9B2-441B-89F5-11033E0AB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203" y="1912775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2000" dirty="0"/>
              <a:t>All branch’s hit KPI targets</a:t>
            </a:r>
          </a:p>
          <a:p>
            <a:pPr lvl="1"/>
            <a:r>
              <a:rPr lang="en-US" sz="1600" dirty="0"/>
              <a:t>Number of Trips: 1626</a:t>
            </a:r>
          </a:p>
          <a:p>
            <a:pPr lvl="1"/>
            <a:r>
              <a:rPr lang="en-US" sz="1600" dirty="0"/>
              <a:t>Avg Price per Day: $162.26 </a:t>
            </a:r>
          </a:p>
          <a:p>
            <a:r>
              <a:rPr lang="en-US" sz="2000" dirty="0"/>
              <a:t>$629K profit increase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446D940-86CD-43E5-AC32-4E912E807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001943" y="1912775"/>
            <a:ext cx="5391020" cy="303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3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4EF08-8207-4A08-B3AB-EA08A18F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394" y="839813"/>
            <a:ext cx="7314437" cy="794362"/>
          </a:xfrm>
        </p:spPr>
        <p:txBody>
          <a:bodyPr anchor="b">
            <a:normAutofit fontScale="90000"/>
          </a:bodyPr>
          <a:lstStyle/>
          <a:p>
            <a:r>
              <a:rPr lang="en-US" sz="4000" dirty="0"/>
              <a:t>Strategy 2A- Remove </a:t>
            </a:r>
            <a:r>
              <a:rPr lang="en-US" sz="4000" dirty="0">
                <a:solidFill>
                  <a:srgbClr val="C00000"/>
                </a:solidFill>
              </a:rPr>
              <a:t>Unprofitable Cars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45F7B-6B2E-4F77-ABAC-6D23D6500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94" y="1948625"/>
            <a:ext cx="3673395" cy="3522569"/>
          </a:xfrm>
        </p:spPr>
        <p:txBody>
          <a:bodyPr anchor="t">
            <a:normAutofit/>
          </a:bodyPr>
          <a:lstStyle/>
          <a:p>
            <a:r>
              <a:rPr lang="en-US" sz="2000" dirty="0"/>
              <a:t>200 unprofitable cars</a:t>
            </a:r>
          </a:p>
          <a:p>
            <a:r>
              <a:rPr lang="en-US" sz="2000" dirty="0"/>
              <a:t>$210K profit increase</a:t>
            </a:r>
          </a:p>
          <a:p>
            <a:r>
              <a:rPr lang="en-US" sz="2000" dirty="0"/>
              <a:t>Future potential?</a:t>
            </a:r>
          </a:p>
          <a:p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F1AE6AD8-EF41-429E-B0A2-232AFA319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358" y="1854102"/>
            <a:ext cx="7314438" cy="439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9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42B09-9C2A-44CB-905E-8D343748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704" y="884989"/>
            <a:ext cx="3109032" cy="7547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Turnover Rate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7E9F87-D532-494D-AD8B-841CD504DEC8}"/>
              </a:ext>
            </a:extLst>
          </p:cNvPr>
          <p:cNvSpPr txBox="1">
            <a:spLocks/>
          </p:cNvSpPr>
          <p:nvPr/>
        </p:nvSpPr>
        <p:spPr>
          <a:xfrm>
            <a:off x="934704" y="1877233"/>
            <a:ext cx="49596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How quickly a car is rented</a:t>
            </a:r>
          </a:p>
          <a:p>
            <a:r>
              <a:rPr lang="en-US" sz="2000" dirty="0"/>
              <a:t>Over 7.1 is unprofitable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4DF6DA-7DEA-4AF3-8C0B-DEAB3878FF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672266"/>
              </p:ext>
            </p:extLst>
          </p:nvPr>
        </p:nvGraphicFramePr>
        <p:xfrm>
          <a:off x="4978439" y="548674"/>
          <a:ext cx="6926861" cy="5466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64219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06D7D-01F8-49FE-8DA9-AAA60D89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03" y="-12156"/>
            <a:ext cx="5688564" cy="1642969"/>
          </a:xfrm>
        </p:spPr>
        <p:txBody>
          <a:bodyPr anchor="b">
            <a:normAutofit/>
          </a:bodyPr>
          <a:lstStyle/>
          <a:p>
            <a:r>
              <a:rPr lang="en-US" sz="4000" dirty="0"/>
              <a:t>Strategy 2B- Turnover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2B594-4AB4-4F8F-851E-5C0667480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203" y="181191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2000" dirty="0"/>
              <a:t>118 unprofitable cars with turnover rate below 7.1</a:t>
            </a:r>
          </a:p>
          <a:p>
            <a:r>
              <a:rPr lang="en-US" sz="2000" dirty="0"/>
              <a:t>82K profit increase</a:t>
            </a:r>
          </a:p>
          <a:p>
            <a:r>
              <a:rPr lang="en-US" sz="2000" dirty="0"/>
              <a:t>Minimizing waste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oy, clipart&#10;&#10;Description automatically generated">
            <a:extLst>
              <a:ext uri="{FF2B5EF4-FFF2-40B4-BE49-F238E27FC236}">
                <a16:creationId xmlns:a16="http://schemas.microsoft.com/office/drawing/2014/main" id="{030E8D76-C1EC-4B6A-ADD2-22879C7C3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806" y="2021166"/>
            <a:ext cx="5165442" cy="365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8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755</Words>
  <Application>Microsoft Office PowerPoint</Application>
  <PresentationFormat>Widescreen</PresentationFormat>
  <Paragraphs>86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Performance</vt:lpstr>
      <vt:lpstr>Strategies</vt:lpstr>
      <vt:lpstr>Branch Revenue Formula- KPI’s</vt:lpstr>
      <vt:lpstr>Strategy 1A: General Improvement</vt:lpstr>
      <vt:lpstr>Strategy 1B- Targeted Metrics</vt:lpstr>
      <vt:lpstr>Strategy 2A- Remove Unprofitable Cars</vt:lpstr>
      <vt:lpstr>Turnover Rate</vt:lpstr>
      <vt:lpstr>Strategy 2B- Turnover Rate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Armend Pashtriku</dc:creator>
  <cp:lastModifiedBy>Armend Pashtriku</cp:lastModifiedBy>
  <cp:revision>29</cp:revision>
  <dcterms:created xsi:type="dcterms:W3CDTF">2021-02-18T15:50:21Z</dcterms:created>
  <dcterms:modified xsi:type="dcterms:W3CDTF">2021-02-19T20:05:17Z</dcterms:modified>
</cp:coreProperties>
</file>