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Lst>
  <p:sldSz cy="5143500" cx="9144000"/>
  <p:notesSz cx="6858000" cy="9144000"/>
  <p:embeddedFontLst>
    <p:embeddedFont>
      <p:font typeface="Robot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5" Type="http://schemas.openxmlformats.org/officeDocument/2006/relationships/font" Target="fonts/Roboto-boldItalic.fntdata"/><Relationship Id="rId104" Type="http://schemas.openxmlformats.org/officeDocument/2006/relationships/font" Target="fonts/Roboto-italic.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Roboto-bold.fntdata"/><Relationship Id="rId102" Type="http://schemas.openxmlformats.org/officeDocument/2006/relationships/font" Target="fonts/Roboto-regular.fntdata"/><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tutorialspoint.com/python/number_abs.htm" TargetMode="External"/><Relationship Id="rId4" Type="http://schemas.openxmlformats.org/officeDocument/2006/relationships/hyperlink" Target="https://www.tutorialspoint.com/python/number_ceil.htm" TargetMode="External"/><Relationship Id="rId5" Type="http://schemas.openxmlformats.org/officeDocument/2006/relationships/hyperlink" Target="https://www.tutorialspoint.com/python/number_cmp.htm" TargetMode="External"/><Relationship Id="rId6" Type="http://schemas.openxmlformats.org/officeDocument/2006/relationships/hyperlink" Target="https://www.tutorialspoint.com/python/number_exp.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tutorialspoint.com/python/number_fabs.htm" TargetMode="External"/><Relationship Id="rId4" Type="http://schemas.openxmlformats.org/officeDocument/2006/relationships/hyperlink" Target="https://www.tutorialspoint.com/python/number_floor.htm" TargetMode="External"/><Relationship Id="rId5" Type="http://schemas.openxmlformats.org/officeDocument/2006/relationships/hyperlink" Target="https://www.tutorialspoint.com/python/number_log.htm" TargetMode="External"/><Relationship Id="rId6" Type="http://schemas.openxmlformats.org/officeDocument/2006/relationships/hyperlink" Target="https://www.tutorialspoint.com/python/number_log10.htm" TargetMode="External"/><Relationship Id="rId7" Type="http://schemas.openxmlformats.org/officeDocument/2006/relationships/hyperlink" Target="https://www.tutorialspoint.com/python/number_max.htm" TargetMode="External"/><Relationship Id="rId8" Type="http://schemas.openxmlformats.org/officeDocument/2006/relationships/hyperlink" Target="https://www.tutorialspoint.com/python/number_min.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utorialspoint.com/python/number_modf.htm" TargetMode="External"/><Relationship Id="rId4" Type="http://schemas.openxmlformats.org/officeDocument/2006/relationships/hyperlink" Target="https://www.tutorialspoint.com/python/number_pow.htm" TargetMode="External"/><Relationship Id="rId5" Type="http://schemas.openxmlformats.org/officeDocument/2006/relationships/hyperlink" Target="https://www.tutorialspoint.com/python/number_round.htm" TargetMode="External"/><Relationship Id="rId6" Type="http://schemas.openxmlformats.org/officeDocument/2006/relationships/hyperlink" Target="https://www.tutorialspoint.com/python/number_sqrt.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0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www.tutorialspoint.com/python/python_break_statement.htm" TargetMode="External"/><Relationship Id="rId4" Type="http://schemas.openxmlformats.org/officeDocument/2006/relationships/hyperlink" Target="https://www.tutorialspoint.com/python/python_continue_statement.htm" TargetMode="External"/><Relationship Id="rId5" Type="http://schemas.openxmlformats.org/officeDocument/2006/relationships/hyperlink" Target="https://www.tutorialspoint.com/python/python_pass_statement.ht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Python data structures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Identity Op.</a:t>
            </a:r>
          </a:p>
          <a:p>
            <a:pPr lvl="0" rtl="0">
              <a:spcBef>
                <a:spcPts val="0"/>
              </a:spcBef>
              <a:buNone/>
            </a:pPr>
            <a:r>
              <a:t/>
            </a:r>
            <a:endParaRPr/>
          </a:p>
        </p:txBody>
      </p:sp>
      <p:pic>
        <p:nvPicPr>
          <p:cNvPr id="114" name="Shape 114"/>
          <p:cNvPicPr preferRelativeResize="0"/>
          <p:nvPr/>
        </p:nvPicPr>
        <p:blipFill>
          <a:blip r:embed="rId3">
            <a:alphaModFix/>
          </a:blip>
          <a:stretch>
            <a:fillRect/>
          </a:stretch>
        </p:blipFill>
        <p:spPr>
          <a:xfrm>
            <a:off x="406075" y="1275800"/>
            <a:ext cx="6295600" cy="2240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Numbers</a:t>
            </a:r>
          </a:p>
        </p:txBody>
      </p:sp>
      <p:sp>
        <p:nvSpPr>
          <p:cNvPr id="120" name="Shape 120"/>
          <p:cNvSpPr txBox="1"/>
          <p:nvPr>
            <p:ph idx="1" type="body"/>
          </p:nvPr>
        </p:nvSpPr>
        <p:spPr>
          <a:xfrm>
            <a:off x="471900" y="1919075"/>
            <a:ext cx="8222100" cy="3095400"/>
          </a:xfrm>
          <a:prstGeom prst="rect">
            <a:avLst/>
          </a:prstGeom>
        </p:spPr>
        <p:txBody>
          <a:bodyPr anchorCtr="0" anchor="t" bIns="91425" lIns="91425" rIns="91425" tIns="91425">
            <a:noAutofit/>
          </a:bodyPr>
          <a:lstStyle/>
          <a:p>
            <a:pPr lvl="0">
              <a:spcBef>
                <a:spcPts val="0"/>
              </a:spcBef>
              <a:buNone/>
            </a:pPr>
            <a:r>
              <a:rPr lang="en" sz="1400">
                <a:solidFill>
                  <a:srgbClr val="000000"/>
                </a:solidFill>
                <a:highlight>
                  <a:srgbClr val="FFFFFF"/>
                </a:highlight>
                <a:latin typeface="Verdana"/>
                <a:ea typeface="Verdana"/>
                <a:cs typeface="Verdana"/>
                <a:sym typeface="Verdana"/>
              </a:rPr>
              <a:t>Number data types store numeric values. Number objects are created when you assign a value to them.</a:t>
            </a:r>
          </a:p>
          <a:p>
            <a:pPr lvl="0">
              <a:lnSpc>
                <a:spcPct val="109090"/>
              </a:lnSpc>
              <a:spcBef>
                <a:spcPts val="0"/>
              </a:spcBef>
              <a:spcAft>
                <a:spcPts val="800"/>
              </a:spcAft>
              <a:buNone/>
            </a:pPr>
            <a:r>
              <a:rPr lang="en">
                <a:solidFill>
                  <a:srgbClr val="313131"/>
                </a:solidFill>
                <a:highlight>
                  <a:srgbClr val="EEEEEE"/>
                </a:highlight>
                <a:latin typeface="Courier New"/>
                <a:ea typeface="Courier New"/>
                <a:cs typeface="Courier New"/>
                <a:sym typeface="Courier New"/>
              </a:rPr>
              <a:t>var1 </a:t>
            </a:r>
            <a:r>
              <a:rPr lang="en">
                <a:solidFill>
                  <a:srgbClr val="666600"/>
                </a:solidFill>
                <a:highlight>
                  <a:srgbClr val="EEEEEE"/>
                </a:highlight>
                <a:latin typeface="Courier New"/>
                <a:ea typeface="Courier New"/>
                <a:cs typeface="Courier New"/>
                <a:sym typeface="Courier New"/>
              </a:rPr>
              <a:t>=</a:t>
            </a:r>
            <a:r>
              <a:rPr lang="en">
                <a:solidFill>
                  <a:srgbClr val="313131"/>
                </a:solidFill>
                <a:highlight>
                  <a:srgbClr val="EEEEEE"/>
                </a:highlight>
                <a:latin typeface="Courier New"/>
                <a:ea typeface="Courier New"/>
                <a:cs typeface="Courier New"/>
                <a:sym typeface="Courier New"/>
              </a:rPr>
              <a:t> </a:t>
            </a:r>
            <a:r>
              <a:rPr lang="en">
                <a:solidFill>
                  <a:srgbClr val="006666"/>
                </a:solidFill>
                <a:highlight>
                  <a:srgbClr val="EEEEEE"/>
                </a:highlight>
                <a:latin typeface="Courier New"/>
                <a:ea typeface="Courier New"/>
                <a:cs typeface="Courier New"/>
                <a:sym typeface="Courier New"/>
              </a:rPr>
              <a:t>1</a:t>
            </a:r>
            <a:br>
              <a:rPr lang="en">
                <a:solidFill>
                  <a:srgbClr val="313131"/>
                </a:solidFill>
                <a:highlight>
                  <a:srgbClr val="EEEEEE"/>
                </a:highlight>
                <a:latin typeface="Courier New"/>
                <a:ea typeface="Courier New"/>
                <a:cs typeface="Courier New"/>
                <a:sym typeface="Courier New"/>
              </a:rPr>
            </a:br>
            <a:r>
              <a:rPr lang="en">
                <a:solidFill>
                  <a:srgbClr val="313131"/>
                </a:solidFill>
                <a:highlight>
                  <a:srgbClr val="EEEEEE"/>
                </a:highlight>
                <a:latin typeface="Courier New"/>
                <a:ea typeface="Courier New"/>
                <a:cs typeface="Courier New"/>
                <a:sym typeface="Courier New"/>
              </a:rPr>
              <a:t>var2 </a:t>
            </a:r>
            <a:r>
              <a:rPr lang="en">
                <a:solidFill>
                  <a:srgbClr val="666600"/>
                </a:solidFill>
                <a:highlight>
                  <a:srgbClr val="EEEEEE"/>
                </a:highlight>
                <a:latin typeface="Courier New"/>
                <a:ea typeface="Courier New"/>
                <a:cs typeface="Courier New"/>
                <a:sym typeface="Courier New"/>
              </a:rPr>
              <a:t>=</a:t>
            </a:r>
            <a:r>
              <a:rPr lang="en">
                <a:solidFill>
                  <a:srgbClr val="313131"/>
                </a:solidFill>
                <a:highlight>
                  <a:srgbClr val="EEEEEE"/>
                </a:highlight>
                <a:latin typeface="Courier New"/>
                <a:ea typeface="Courier New"/>
                <a:cs typeface="Courier New"/>
                <a:sym typeface="Courier New"/>
              </a:rPr>
              <a:t> </a:t>
            </a:r>
            <a:r>
              <a:rPr lang="en">
                <a:solidFill>
                  <a:srgbClr val="006666"/>
                </a:solidFill>
                <a:highlight>
                  <a:srgbClr val="EEEEEE"/>
                </a:highlight>
                <a:latin typeface="Courier New"/>
                <a:ea typeface="Courier New"/>
                <a:cs typeface="Courier New"/>
                <a:sym typeface="Courier New"/>
              </a:rPr>
              <a:t>10</a:t>
            </a:r>
          </a:p>
          <a:p>
            <a:pPr lvl="0">
              <a:spcBef>
                <a:spcPts val="0"/>
              </a:spcBef>
              <a:buNone/>
            </a:pPr>
            <a:r>
              <a:t/>
            </a:r>
            <a:endParaRPr sz="1400">
              <a:solidFill>
                <a:srgbClr val="000000"/>
              </a:solidFill>
              <a:highlight>
                <a:srgbClr val="FFFFFF"/>
              </a:highlight>
              <a:latin typeface="Verdana"/>
              <a:ea typeface="Verdana"/>
              <a:cs typeface="Verdana"/>
              <a:sym typeface="Verdana"/>
            </a:endParaRPr>
          </a:p>
          <a:p>
            <a:pPr lvl="0">
              <a:spcBef>
                <a:spcPts val="0"/>
              </a:spcBef>
              <a:buNone/>
            </a:pPr>
            <a:r>
              <a:rPr lang="en" sz="1400">
                <a:solidFill>
                  <a:srgbClr val="000000"/>
                </a:solidFill>
                <a:highlight>
                  <a:srgbClr val="FFFFFF"/>
                </a:highlight>
                <a:latin typeface="Verdana"/>
                <a:ea typeface="Verdana"/>
                <a:cs typeface="Verdana"/>
                <a:sym typeface="Verdana"/>
              </a:rPr>
              <a:t>You can also delete the reference to a number object by using the del statement.</a:t>
            </a:r>
          </a:p>
          <a:p>
            <a:pPr lvl="0">
              <a:lnSpc>
                <a:spcPct val="109090"/>
              </a:lnSpc>
              <a:spcBef>
                <a:spcPts val="0"/>
              </a:spcBef>
              <a:spcAft>
                <a:spcPts val="800"/>
              </a:spcAft>
              <a:buNone/>
            </a:pPr>
            <a:r>
              <a:rPr lang="en">
                <a:solidFill>
                  <a:srgbClr val="000088"/>
                </a:solidFill>
                <a:highlight>
                  <a:srgbClr val="EEEEEE"/>
                </a:highlight>
                <a:latin typeface="Courier New"/>
                <a:ea typeface="Courier New"/>
                <a:cs typeface="Courier New"/>
                <a:sym typeface="Courier New"/>
              </a:rPr>
              <a:t>del</a:t>
            </a:r>
            <a:r>
              <a:rPr lang="en">
                <a:solidFill>
                  <a:srgbClr val="313131"/>
                </a:solidFill>
                <a:highlight>
                  <a:srgbClr val="EEEEEE"/>
                </a:highlight>
                <a:latin typeface="Courier New"/>
                <a:ea typeface="Courier New"/>
                <a:cs typeface="Courier New"/>
                <a:sym typeface="Courier New"/>
              </a:rPr>
              <a:t> var1</a:t>
            </a:r>
            <a:r>
              <a:rPr lang="en">
                <a:solidFill>
                  <a:srgbClr val="666600"/>
                </a:solidFill>
                <a:highlight>
                  <a:srgbClr val="EEEEEE"/>
                </a:highlight>
                <a:latin typeface="Courier New"/>
                <a:ea typeface="Courier New"/>
                <a:cs typeface="Courier New"/>
                <a:sym typeface="Courier New"/>
              </a:rPr>
              <a:t>[,</a:t>
            </a:r>
            <a:r>
              <a:rPr lang="en">
                <a:solidFill>
                  <a:srgbClr val="313131"/>
                </a:solidFill>
                <a:highlight>
                  <a:srgbClr val="EEEEEE"/>
                </a:highlight>
                <a:latin typeface="Courier New"/>
                <a:ea typeface="Courier New"/>
                <a:cs typeface="Courier New"/>
                <a:sym typeface="Courier New"/>
              </a:rPr>
              <a:t>var2</a:t>
            </a:r>
            <a:r>
              <a:rPr lang="en">
                <a:solidFill>
                  <a:srgbClr val="666600"/>
                </a:solidFill>
                <a:highlight>
                  <a:srgbClr val="EEEEEE"/>
                </a:highlight>
                <a:latin typeface="Courier New"/>
                <a:ea typeface="Courier New"/>
                <a:cs typeface="Courier New"/>
                <a:sym typeface="Courier New"/>
              </a:rPr>
              <a:t>[,</a:t>
            </a:r>
            <a:r>
              <a:rPr lang="en">
                <a:solidFill>
                  <a:srgbClr val="313131"/>
                </a:solidFill>
                <a:highlight>
                  <a:srgbClr val="EEEEEE"/>
                </a:highlight>
                <a:latin typeface="Courier New"/>
                <a:ea typeface="Courier New"/>
                <a:cs typeface="Courier New"/>
                <a:sym typeface="Courier New"/>
              </a:rPr>
              <a:t>var3</a:t>
            </a:r>
            <a:r>
              <a:rPr lang="en">
                <a:solidFill>
                  <a:srgbClr val="666600"/>
                </a:solidFill>
                <a:highlight>
                  <a:srgbClr val="EEEEEE"/>
                </a:highlight>
                <a:latin typeface="Courier New"/>
                <a:ea typeface="Courier New"/>
                <a:cs typeface="Courier New"/>
                <a:sym typeface="Courier New"/>
              </a:rPr>
              <a:t>[....,</a:t>
            </a:r>
            <a:r>
              <a:rPr lang="en">
                <a:solidFill>
                  <a:srgbClr val="313131"/>
                </a:solidFill>
                <a:highlight>
                  <a:srgbClr val="EEEEEE"/>
                </a:highlight>
                <a:latin typeface="Courier New"/>
                <a:ea typeface="Courier New"/>
                <a:cs typeface="Courier New"/>
                <a:sym typeface="Courier New"/>
              </a:rPr>
              <a:t>varN</a:t>
            </a:r>
            <a:r>
              <a:rPr lang="en">
                <a:solidFill>
                  <a:srgbClr val="666600"/>
                </a:solidFill>
                <a:highlight>
                  <a:srgbClr val="EEEEEE"/>
                </a:highlight>
                <a:latin typeface="Courier New"/>
                <a:ea typeface="Courier New"/>
                <a:cs typeface="Courier New"/>
                <a:sym typeface="Courier New"/>
              </a:rPr>
              <a:t>]]]]</a:t>
            </a:r>
          </a:p>
          <a:p>
            <a:pPr lvl="0">
              <a:spcBef>
                <a:spcPts val="0"/>
              </a:spcBef>
              <a:buNone/>
            </a:pPr>
            <a:r>
              <a:t/>
            </a:r>
            <a:endParaRPr sz="14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Numbers cont.</a:t>
            </a:r>
          </a:p>
        </p:txBody>
      </p:sp>
      <p:sp>
        <p:nvSpPr>
          <p:cNvPr id="126" name="Shape 126"/>
          <p:cNvSpPr txBox="1"/>
          <p:nvPr>
            <p:ph idx="1" type="body"/>
          </p:nvPr>
        </p:nvSpPr>
        <p:spPr>
          <a:xfrm>
            <a:off x="311700" y="1152475"/>
            <a:ext cx="8520600" cy="1886700"/>
          </a:xfrm>
          <a:prstGeom prst="rect">
            <a:avLst/>
          </a:prstGeom>
        </p:spPr>
        <p:txBody>
          <a:bodyPr anchorCtr="0" anchor="t" bIns="91425" lIns="91425" rIns="91425" tIns="91425">
            <a:noAutofit/>
          </a:bodyPr>
          <a:lstStyle/>
          <a:p>
            <a:pPr indent="0" lvl="0" marL="25400" marR="25400" algn="just">
              <a:lnSpc>
                <a:spcPct val="163636"/>
              </a:lnSpc>
              <a:spcBef>
                <a:spcPts val="0"/>
              </a:spcBef>
              <a:spcAft>
                <a:spcPts val="1100"/>
              </a:spcAft>
              <a:buNone/>
            </a:pPr>
            <a:r>
              <a:rPr lang="en" sz="1100">
                <a:solidFill>
                  <a:srgbClr val="000000"/>
                </a:solidFill>
                <a:latin typeface="Verdana"/>
                <a:ea typeface="Verdana"/>
                <a:cs typeface="Verdana"/>
                <a:sym typeface="Verdana"/>
              </a:rPr>
              <a:t>Python supports four different numerical types −</a:t>
            </a:r>
          </a:p>
          <a:p>
            <a:pPr indent="-295275" lvl="0" marL="482600" marR="25400" algn="just">
              <a:lnSpc>
                <a:spcPct val="171428"/>
              </a:lnSpc>
              <a:spcBef>
                <a:spcPts val="0"/>
              </a:spcBef>
              <a:spcAft>
                <a:spcPts val="1500"/>
              </a:spcAft>
              <a:buClr>
                <a:srgbClr val="000000"/>
              </a:buClr>
              <a:buSzPct val="95454"/>
              <a:buFont typeface="Verdana"/>
            </a:pPr>
            <a:r>
              <a:rPr lang="en" sz="1050">
                <a:solidFill>
                  <a:srgbClr val="000000"/>
                </a:solidFill>
                <a:latin typeface="Verdana"/>
                <a:ea typeface="Verdana"/>
                <a:cs typeface="Verdana"/>
                <a:sym typeface="Verdana"/>
              </a:rPr>
              <a:t>int (signed integers)</a:t>
            </a:r>
          </a:p>
          <a:p>
            <a:pPr indent="-295275" lvl="0" marL="482600" marR="25400" algn="just">
              <a:lnSpc>
                <a:spcPct val="171428"/>
              </a:lnSpc>
              <a:spcBef>
                <a:spcPts val="0"/>
              </a:spcBef>
              <a:spcAft>
                <a:spcPts val="1500"/>
              </a:spcAft>
              <a:buClr>
                <a:srgbClr val="000000"/>
              </a:buClr>
              <a:buSzPct val="95454"/>
              <a:buFont typeface="Verdana"/>
            </a:pPr>
            <a:r>
              <a:rPr lang="en" sz="1050">
                <a:solidFill>
                  <a:srgbClr val="000000"/>
                </a:solidFill>
                <a:latin typeface="Verdana"/>
                <a:ea typeface="Verdana"/>
                <a:cs typeface="Verdana"/>
                <a:sym typeface="Verdana"/>
              </a:rPr>
              <a:t>long (long integers, they can also be represented in octal and hexadecimal)</a:t>
            </a:r>
          </a:p>
          <a:p>
            <a:pPr indent="-295275" lvl="0" marL="482600" marR="25400" algn="just">
              <a:lnSpc>
                <a:spcPct val="171428"/>
              </a:lnSpc>
              <a:spcBef>
                <a:spcPts val="0"/>
              </a:spcBef>
              <a:spcAft>
                <a:spcPts val="1500"/>
              </a:spcAft>
              <a:buClr>
                <a:srgbClr val="000000"/>
              </a:buClr>
              <a:buSzPct val="95454"/>
              <a:buFont typeface="Verdana"/>
            </a:pPr>
            <a:r>
              <a:rPr lang="en" sz="1050">
                <a:solidFill>
                  <a:srgbClr val="000000"/>
                </a:solidFill>
                <a:latin typeface="Verdana"/>
                <a:ea typeface="Verdana"/>
                <a:cs typeface="Verdana"/>
                <a:sym typeface="Verdana"/>
              </a:rPr>
              <a:t>float (floating point real values)</a:t>
            </a:r>
          </a:p>
          <a:p>
            <a:pPr indent="-295275" lvl="0" marL="482600" marR="25400" algn="just">
              <a:lnSpc>
                <a:spcPct val="171428"/>
              </a:lnSpc>
              <a:spcBef>
                <a:spcPts val="0"/>
              </a:spcBef>
              <a:spcAft>
                <a:spcPts val="1500"/>
              </a:spcAft>
              <a:buClr>
                <a:srgbClr val="000000"/>
              </a:buClr>
              <a:buSzPct val="95454"/>
              <a:buFont typeface="Verdana"/>
            </a:pPr>
            <a:r>
              <a:rPr lang="en" sz="1050">
                <a:solidFill>
                  <a:srgbClr val="000000"/>
                </a:solidFill>
                <a:latin typeface="Verdana"/>
                <a:ea typeface="Verdana"/>
                <a:cs typeface="Verdana"/>
                <a:sym typeface="Verdana"/>
              </a:rPr>
              <a:t>complex (complex numbers)</a:t>
            </a:r>
          </a:p>
          <a:p>
            <a:pPr lvl="0">
              <a:spcBef>
                <a:spcPts val="0"/>
              </a:spcBef>
              <a:buNone/>
            </a:pPr>
            <a:r>
              <a:t/>
            </a:r>
            <a:endParaRPr/>
          </a:p>
        </p:txBody>
      </p:sp>
      <p:pic>
        <p:nvPicPr>
          <p:cNvPr id="127" name="Shape 127"/>
          <p:cNvPicPr preferRelativeResize="0"/>
          <p:nvPr/>
        </p:nvPicPr>
        <p:blipFill>
          <a:blip r:embed="rId3">
            <a:alphaModFix/>
          </a:blip>
          <a:stretch>
            <a:fillRect/>
          </a:stretch>
        </p:blipFill>
        <p:spPr>
          <a:xfrm>
            <a:off x="640624" y="3786074"/>
            <a:ext cx="8222099" cy="10464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Number Type Conversion</a:t>
            </a:r>
          </a:p>
          <a:p>
            <a:pPr lvl="0">
              <a:spcBef>
                <a:spcPts val="0"/>
              </a:spcBef>
              <a:buNone/>
            </a:pPr>
            <a:r>
              <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04800" lvl="0" marL="482600" marR="25400" algn="just">
              <a:lnSpc>
                <a:spcPct val="171428"/>
              </a:lnSpc>
              <a:spcBef>
                <a:spcPts val="0"/>
              </a:spcBef>
              <a:spcAft>
                <a:spcPts val="1500"/>
              </a:spcAft>
              <a:buClr>
                <a:schemeClr val="dk1"/>
              </a:buClr>
              <a:buSzPct val="100000"/>
              <a:buFont typeface="Verdana"/>
            </a:pPr>
            <a:r>
              <a:rPr lang="en" sz="1200">
                <a:solidFill>
                  <a:schemeClr val="dk1"/>
                </a:solidFill>
                <a:latin typeface="Verdana"/>
                <a:ea typeface="Verdana"/>
                <a:cs typeface="Verdana"/>
                <a:sym typeface="Verdana"/>
              </a:rPr>
              <a:t>Type </a:t>
            </a:r>
            <a:r>
              <a:rPr b="1" lang="en" sz="1200">
                <a:solidFill>
                  <a:schemeClr val="dk1"/>
                </a:solidFill>
                <a:latin typeface="Verdana"/>
                <a:ea typeface="Verdana"/>
                <a:cs typeface="Verdana"/>
                <a:sym typeface="Verdana"/>
              </a:rPr>
              <a:t>int(x)</a:t>
            </a:r>
            <a:r>
              <a:rPr lang="en" sz="1200">
                <a:solidFill>
                  <a:schemeClr val="dk1"/>
                </a:solidFill>
                <a:latin typeface="Verdana"/>
                <a:ea typeface="Verdana"/>
                <a:cs typeface="Verdana"/>
                <a:sym typeface="Verdana"/>
              </a:rPr>
              <a:t> to convert x to a plain integer.</a:t>
            </a:r>
          </a:p>
          <a:p>
            <a:pPr indent="-304800" lvl="0" marL="482600" marR="25400" algn="just">
              <a:lnSpc>
                <a:spcPct val="171428"/>
              </a:lnSpc>
              <a:spcBef>
                <a:spcPts val="0"/>
              </a:spcBef>
              <a:spcAft>
                <a:spcPts val="1500"/>
              </a:spcAft>
              <a:buClr>
                <a:schemeClr val="dk1"/>
              </a:buClr>
              <a:buSzPct val="100000"/>
              <a:buFont typeface="Verdana"/>
            </a:pPr>
            <a:r>
              <a:rPr lang="en" sz="1200">
                <a:solidFill>
                  <a:schemeClr val="dk1"/>
                </a:solidFill>
                <a:latin typeface="Verdana"/>
                <a:ea typeface="Verdana"/>
                <a:cs typeface="Verdana"/>
                <a:sym typeface="Verdana"/>
              </a:rPr>
              <a:t>Type </a:t>
            </a:r>
            <a:r>
              <a:rPr b="1" lang="en" sz="1200">
                <a:solidFill>
                  <a:schemeClr val="dk1"/>
                </a:solidFill>
                <a:latin typeface="Verdana"/>
                <a:ea typeface="Verdana"/>
                <a:cs typeface="Verdana"/>
                <a:sym typeface="Verdana"/>
              </a:rPr>
              <a:t>long(x)</a:t>
            </a:r>
            <a:r>
              <a:rPr lang="en" sz="1200">
                <a:solidFill>
                  <a:schemeClr val="dk1"/>
                </a:solidFill>
                <a:latin typeface="Verdana"/>
                <a:ea typeface="Verdana"/>
                <a:cs typeface="Verdana"/>
                <a:sym typeface="Verdana"/>
              </a:rPr>
              <a:t> to convert x to a long integer.</a:t>
            </a:r>
          </a:p>
          <a:p>
            <a:pPr indent="-304800" lvl="0" marL="482600" marR="25400" algn="just">
              <a:lnSpc>
                <a:spcPct val="171428"/>
              </a:lnSpc>
              <a:spcBef>
                <a:spcPts val="0"/>
              </a:spcBef>
              <a:spcAft>
                <a:spcPts val="1500"/>
              </a:spcAft>
              <a:buClr>
                <a:schemeClr val="dk1"/>
              </a:buClr>
              <a:buSzPct val="100000"/>
              <a:buFont typeface="Verdana"/>
            </a:pPr>
            <a:r>
              <a:rPr lang="en" sz="1200">
                <a:solidFill>
                  <a:schemeClr val="dk1"/>
                </a:solidFill>
                <a:latin typeface="Verdana"/>
                <a:ea typeface="Verdana"/>
                <a:cs typeface="Verdana"/>
                <a:sym typeface="Verdana"/>
              </a:rPr>
              <a:t>Type </a:t>
            </a:r>
            <a:r>
              <a:rPr b="1" lang="en" sz="1200">
                <a:solidFill>
                  <a:schemeClr val="dk1"/>
                </a:solidFill>
                <a:latin typeface="Verdana"/>
                <a:ea typeface="Verdana"/>
                <a:cs typeface="Verdana"/>
                <a:sym typeface="Verdana"/>
              </a:rPr>
              <a:t>float(x)</a:t>
            </a:r>
            <a:r>
              <a:rPr lang="en" sz="1200">
                <a:solidFill>
                  <a:schemeClr val="dk1"/>
                </a:solidFill>
                <a:latin typeface="Verdana"/>
                <a:ea typeface="Verdana"/>
                <a:cs typeface="Verdana"/>
                <a:sym typeface="Verdana"/>
              </a:rPr>
              <a:t> to convert x to a floating-point number.</a:t>
            </a:r>
          </a:p>
          <a:p>
            <a:pPr indent="-304800" lvl="0" marL="482600" marR="25400" algn="just">
              <a:lnSpc>
                <a:spcPct val="171428"/>
              </a:lnSpc>
              <a:spcBef>
                <a:spcPts val="0"/>
              </a:spcBef>
              <a:spcAft>
                <a:spcPts val="1500"/>
              </a:spcAft>
              <a:buClr>
                <a:schemeClr val="dk1"/>
              </a:buClr>
              <a:buSzPct val="100000"/>
              <a:buFont typeface="Verdana"/>
            </a:pPr>
            <a:r>
              <a:rPr lang="en" sz="1200">
                <a:solidFill>
                  <a:schemeClr val="dk1"/>
                </a:solidFill>
                <a:latin typeface="Verdana"/>
                <a:ea typeface="Verdana"/>
                <a:cs typeface="Verdana"/>
                <a:sym typeface="Verdana"/>
              </a:rPr>
              <a:t>Type </a:t>
            </a:r>
            <a:r>
              <a:rPr b="1" lang="en" sz="1200">
                <a:solidFill>
                  <a:schemeClr val="dk1"/>
                </a:solidFill>
                <a:latin typeface="Verdana"/>
                <a:ea typeface="Verdana"/>
                <a:cs typeface="Verdana"/>
                <a:sym typeface="Verdana"/>
              </a:rPr>
              <a:t>complex(x)</a:t>
            </a:r>
            <a:r>
              <a:rPr lang="en" sz="1200">
                <a:solidFill>
                  <a:schemeClr val="dk1"/>
                </a:solidFill>
                <a:latin typeface="Verdana"/>
                <a:ea typeface="Verdana"/>
                <a:cs typeface="Verdana"/>
                <a:sym typeface="Verdana"/>
              </a:rPr>
              <a:t> to convert x to a complex number with real part x and imaginary part zero.</a:t>
            </a:r>
          </a:p>
          <a:p>
            <a:pPr indent="-304800" lvl="0" marL="482600" marR="25400" algn="just">
              <a:lnSpc>
                <a:spcPct val="171428"/>
              </a:lnSpc>
              <a:spcBef>
                <a:spcPts val="0"/>
              </a:spcBef>
              <a:spcAft>
                <a:spcPts val="1500"/>
              </a:spcAft>
              <a:buClr>
                <a:schemeClr val="dk1"/>
              </a:buClr>
              <a:buSzPct val="100000"/>
              <a:buFont typeface="Verdana"/>
            </a:pPr>
            <a:r>
              <a:rPr lang="en" sz="1200">
                <a:solidFill>
                  <a:schemeClr val="dk1"/>
                </a:solidFill>
                <a:latin typeface="Verdana"/>
                <a:ea typeface="Verdana"/>
                <a:cs typeface="Verdana"/>
                <a:sym typeface="Verdana"/>
              </a:rPr>
              <a:t>Type </a:t>
            </a:r>
            <a:r>
              <a:rPr b="1" lang="en" sz="1200">
                <a:solidFill>
                  <a:schemeClr val="dk1"/>
                </a:solidFill>
                <a:latin typeface="Verdana"/>
                <a:ea typeface="Verdana"/>
                <a:cs typeface="Verdana"/>
                <a:sym typeface="Verdana"/>
              </a:rPr>
              <a:t>complex(x, y)</a:t>
            </a:r>
            <a:r>
              <a:rPr lang="en" sz="1200">
                <a:solidFill>
                  <a:schemeClr val="dk1"/>
                </a:solidFill>
                <a:latin typeface="Verdana"/>
                <a:ea typeface="Verdana"/>
                <a:cs typeface="Verdana"/>
                <a:sym typeface="Verdana"/>
              </a:rPr>
              <a:t> to convert x and y to a complex number with real part x and imaginary part y. x and y are numeric expressions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Mathematical Functions</a:t>
            </a:r>
          </a:p>
          <a:p>
            <a:pPr lvl="0">
              <a:spcBef>
                <a:spcPts val="0"/>
              </a:spcBef>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3"/>
              </a:rPr>
              <a:t>abs(x)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absolute value of x: the (positive) distance between x and zero.</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4"/>
              </a:rPr>
              <a:t>ceil(x)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ceiling of x: the smallest integer not less than x</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5"/>
              </a:rPr>
              <a:t>cmp(x, y)</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-1 if x &lt; y, 0 if x == y, or 1 if x &gt; y</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6"/>
              </a:rPr>
              <a:t>exp(x)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exponential of x: e</a:t>
            </a:r>
            <a:r>
              <a:rPr baseline="30000" lang="en" sz="1050">
                <a:solidFill>
                  <a:srgbClr val="313131"/>
                </a:solidFill>
                <a:latin typeface="Verdana"/>
                <a:ea typeface="Verdana"/>
                <a:cs typeface="Verdana"/>
                <a:sym typeface="Verdana"/>
              </a:rPr>
              <a:t>x</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11700" y="94400"/>
            <a:ext cx="8520600" cy="4474500"/>
          </a:xfrm>
          <a:prstGeom prst="rect">
            <a:avLst/>
          </a:prstGeom>
        </p:spPr>
        <p:txBody>
          <a:bodyPr anchorCtr="0" anchor="t" bIns="91425" lIns="91425" rIns="91425" tIns="91425">
            <a:noAutofit/>
          </a:bodyPr>
          <a:lstStyle/>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3"/>
              </a:rPr>
              <a:t>fabs(x)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absolute value of x.</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4"/>
              </a:rPr>
              <a:t>floor(x)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floor of x: the largest integer not greater than x</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5"/>
              </a:rPr>
              <a:t>log(x)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natural logarithm of x, for x&gt; 0</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6"/>
              </a:rPr>
              <a:t>log10(x)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base-10 logarithm of x for x&gt; 0 .</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7"/>
              </a:rPr>
              <a:t>max(x1, x2,...)</a:t>
            </a:r>
          </a:p>
          <a:p>
            <a:pPr lvl="0" rtl="0">
              <a:lnSpc>
                <a:spcPct val="142857"/>
              </a:lnSpc>
              <a:spcBef>
                <a:spcPts val="0"/>
              </a:spcBef>
              <a:spcAft>
                <a:spcPts val="1500"/>
              </a:spcAft>
              <a:buNone/>
            </a:pPr>
            <a:r>
              <a:rPr lang="en" sz="1050">
                <a:solidFill>
                  <a:srgbClr val="313131"/>
                </a:solidFill>
                <a:latin typeface="Verdana"/>
                <a:ea typeface="Verdana"/>
                <a:cs typeface="Verdana"/>
                <a:sym typeface="Verdana"/>
              </a:rPr>
              <a:t>The largest of its arguments: the value closest to positive infinity</a:t>
            </a:r>
          </a:p>
          <a:p>
            <a:pPr indent="0" lvl="0" marL="25400" marR="25400" rtl="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8"/>
              </a:rPr>
              <a:t>min(x1, x2,...)</a:t>
            </a:r>
          </a:p>
          <a:p>
            <a:pPr lvl="0" rtl="0">
              <a:lnSpc>
                <a:spcPct val="142857"/>
              </a:lnSpc>
              <a:spcBef>
                <a:spcPts val="0"/>
              </a:spcBef>
              <a:spcAft>
                <a:spcPts val="1500"/>
              </a:spcAft>
              <a:buNone/>
            </a:pPr>
            <a:r>
              <a:rPr lang="en" sz="1050">
                <a:solidFill>
                  <a:srgbClr val="313131"/>
                </a:solidFill>
                <a:latin typeface="Verdana"/>
                <a:ea typeface="Verdana"/>
                <a:cs typeface="Verdana"/>
                <a:sym typeface="Verdana"/>
              </a:rPr>
              <a:t>The smallest of its arguments: the value closest to negative </a:t>
            </a:r>
          </a:p>
          <a:p>
            <a:pPr lvl="0">
              <a:lnSpc>
                <a:spcPct val="142857"/>
              </a:lnSpc>
              <a:spcBef>
                <a:spcPts val="0"/>
              </a:spcBef>
              <a:spcAft>
                <a:spcPts val="1500"/>
              </a:spcAft>
              <a:buNone/>
            </a:pPr>
            <a:r>
              <a:t/>
            </a:r>
            <a:endParaRPr sz="1050">
              <a:solidFill>
                <a:srgbClr val="313131"/>
              </a:solidFill>
              <a:latin typeface="Verdana"/>
              <a:ea typeface="Verdana"/>
              <a:cs typeface="Verdana"/>
              <a:sym typeface="Verdana"/>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1" type="body"/>
          </p:nvPr>
        </p:nvSpPr>
        <p:spPr>
          <a:xfrm>
            <a:off x="311700" y="176975"/>
            <a:ext cx="8520600" cy="4392000"/>
          </a:xfrm>
          <a:prstGeom prst="rect">
            <a:avLst/>
          </a:prstGeom>
        </p:spPr>
        <p:txBody>
          <a:bodyPr anchorCtr="0" anchor="t" bIns="91425" lIns="91425" rIns="91425" tIns="91425">
            <a:noAutofit/>
          </a:bodyPr>
          <a:lstStyle/>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3"/>
              </a:rPr>
              <a:t>modf(x)</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fractional and integer parts of x in a two-item tuple. Both parts have the same sign as x. The integer part is returned as a float.</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4"/>
              </a:rPr>
              <a:t>pow(x, y)</a:t>
            </a:r>
          </a:p>
          <a:p>
            <a:pPr lvl="0">
              <a:lnSpc>
                <a:spcPct val="142857"/>
              </a:lnSpc>
              <a:spcBef>
                <a:spcPts val="0"/>
              </a:spcBef>
              <a:spcAft>
                <a:spcPts val="1500"/>
              </a:spcAft>
              <a:buNone/>
            </a:pPr>
            <a:r>
              <a:rPr lang="en" sz="1050">
                <a:solidFill>
                  <a:srgbClr val="313131"/>
                </a:solidFill>
                <a:latin typeface="Verdana"/>
                <a:ea typeface="Verdana"/>
                <a:cs typeface="Verdana"/>
                <a:sym typeface="Verdana"/>
              </a:rPr>
              <a:t>The value of x**y.</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5"/>
              </a:rPr>
              <a:t>round(x [,n])</a:t>
            </a:r>
          </a:p>
          <a:p>
            <a:pPr lvl="0">
              <a:lnSpc>
                <a:spcPct val="142857"/>
              </a:lnSpc>
              <a:spcBef>
                <a:spcPts val="0"/>
              </a:spcBef>
              <a:spcAft>
                <a:spcPts val="1500"/>
              </a:spcAft>
              <a:buNone/>
            </a:pPr>
            <a:r>
              <a:rPr b="1" lang="en" sz="1050">
                <a:solidFill>
                  <a:srgbClr val="313131"/>
                </a:solidFill>
                <a:latin typeface="Verdana"/>
                <a:ea typeface="Verdana"/>
                <a:cs typeface="Verdana"/>
                <a:sym typeface="Verdana"/>
              </a:rPr>
              <a:t>x</a:t>
            </a:r>
            <a:r>
              <a:rPr lang="en" sz="1050">
                <a:solidFill>
                  <a:srgbClr val="313131"/>
                </a:solidFill>
                <a:latin typeface="Verdana"/>
                <a:ea typeface="Verdana"/>
                <a:cs typeface="Verdana"/>
                <a:sym typeface="Verdana"/>
              </a:rPr>
              <a:t> rounded to n digits from the decimal point. Python rounds away from zero as a tie-breaker: round(0.5) is 1.0 and round(-0.5) is -1.0.</a:t>
            </a:r>
          </a:p>
          <a:p>
            <a:pPr indent="0" lvl="0" marL="25400" marR="25400" algn="just">
              <a:lnSpc>
                <a:spcPct val="171428"/>
              </a:lnSpc>
              <a:spcBef>
                <a:spcPts val="0"/>
              </a:spcBef>
              <a:spcAft>
                <a:spcPts val="1100"/>
              </a:spcAft>
              <a:buNone/>
            </a:pPr>
            <a:r>
              <a:rPr b="1" lang="en" sz="1050">
                <a:solidFill>
                  <a:srgbClr val="313131"/>
                </a:solidFill>
                <a:latin typeface="Verdana"/>
                <a:ea typeface="Verdana"/>
                <a:cs typeface="Verdana"/>
                <a:sym typeface="Verdana"/>
                <a:hlinkClick r:id="rId6"/>
              </a:rPr>
              <a:t>sqrt(x)</a:t>
            </a:r>
          </a:p>
          <a:p>
            <a:pPr lvl="0" rtl="0">
              <a:lnSpc>
                <a:spcPct val="142857"/>
              </a:lnSpc>
              <a:spcBef>
                <a:spcPts val="0"/>
              </a:spcBef>
              <a:spcAft>
                <a:spcPts val="1500"/>
              </a:spcAft>
              <a:buNone/>
            </a:pPr>
            <a:r>
              <a:rPr lang="en" sz="1050">
                <a:solidFill>
                  <a:srgbClr val="313131"/>
                </a:solidFill>
                <a:latin typeface="Verdana"/>
                <a:ea typeface="Verdana"/>
                <a:cs typeface="Verdana"/>
                <a:sym typeface="Verdana"/>
              </a:rPr>
              <a:t>The square root of x for x &gt; 0</a:t>
            </a:r>
          </a:p>
          <a:p>
            <a:pPr lvl="0" rtl="0">
              <a:lnSpc>
                <a:spcPct val="142857"/>
              </a:lnSpc>
              <a:spcBef>
                <a:spcPts val="0"/>
              </a:spcBef>
              <a:spcAft>
                <a:spcPts val="1500"/>
              </a:spcAft>
              <a:buNone/>
            </a:pPr>
            <a:r>
              <a:t/>
            </a:r>
            <a:endParaRPr sz="1050">
              <a:solidFill>
                <a:srgbClr val="313131"/>
              </a:solidFill>
              <a:latin typeface="Verdana"/>
              <a:ea typeface="Verdana"/>
              <a:cs typeface="Verdana"/>
              <a:sym typeface="Verdana"/>
            </a:endParaRPr>
          </a:p>
          <a:p>
            <a:pPr lvl="0">
              <a:lnSpc>
                <a:spcPct val="142857"/>
              </a:lnSpc>
              <a:spcBef>
                <a:spcPts val="0"/>
              </a:spcBef>
              <a:spcAft>
                <a:spcPts val="1500"/>
              </a:spcAft>
              <a:buNone/>
            </a:pPr>
            <a:r>
              <a:rPr i="1" lang="en" sz="1050">
                <a:solidFill>
                  <a:srgbClr val="313131"/>
                </a:solidFill>
                <a:latin typeface="Verdana"/>
                <a:ea typeface="Verdana"/>
                <a:cs typeface="Verdana"/>
                <a:sym typeface="Verdana"/>
              </a:rPr>
              <a:t>Python also has Trigonometric functions and has also two constants : pi and e</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Strings</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25400" marR="25400" algn="just">
              <a:lnSpc>
                <a:spcPct val="163636"/>
              </a:lnSpc>
              <a:spcBef>
                <a:spcPts val="0"/>
              </a:spcBef>
              <a:spcAft>
                <a:spcPts val="1100"/>
              </a:spcAft>
              <a:buNone/>
            </a:pPr>
            <a:r>
              <a:rPr lang="en" sz="1200">
                <a:solidFill>
                  <a:srgbClr val="000000"/>
                </a:solidFill>
                <a:latin typeface="Verdana"/>
                <a:ea typeface="Verdana"/>
                <a:cs typeface="Verdana"/>
                <a:sym typeface="Verdana"/>
              </a:rPr>
              <a:t>Strings in Python are identified as a contiguous set of characters represented in the quotation marks. Python allows for either pairs of single or double quotes. Subsets of strings can be taken using the slice operator ([ ] and [:] ) with indexes starting at 0 in the beginning of the string and working their way from -1 at the end.</a:t>
            </a:r>
          </a:p>
          <a:p>
            <a:pPr indent="0" lvl="0" marL="25400" marR="25400" rtl="0" algn="just">
              <a:lnSpc>
                <a:spcPct val="163636"/>
              </a:lnSpc>
              <a:spcBef>
                <a:spcPts val="0"/>
              </a:spcBef>
              <a:spcAft>
                <a:spcPts val="1100"/>
              </a:spcAft>
              <a:buNone/>
            </a:pPr>
            <a:r>
              <a:rPr lang="en" sz="1200">
                <a:solidFill>
                  <a:srgbClr val="000000"/>
                </a:solidFill>
                <a:latin typeface="Verdana"/>
                <a:ea typeface="Verdana"/>
                <a:cs typeface="Verdana"/>
                <a:sym typeface="Verdana"/>
              </a:rPr>
              <a:t>The plus (+) sign is the string concatenation operator and the asterisk (*) is the repetition operator.</a:t>
            </a:r>
          </a:p>
          <a:p>
            <a:pPr lvl="0">
              <a:spcBef>
                <a:spcPts val="0"/>
              </a:spcBef>
              <a:buClr>
                <a:schemeClr val="dk1"/>
              </a:buClr>
              <a:buSzPct val="91666"/>
              <a:buFont typeface="Arial"/>
              <a:buNone/>
            </a:pPr>
            <a:r>
              <a:rPr lang="en" sz="1200">
                <a:solidFill>
                  <a:schemeClr val="dk1"/>
                </a:solidFill>
                <a:highlight>
                  <a:srgbClr val="FFFFFF"/>
                </a:highlight>
                <a:latin typeface="Verdana"/>
                <a:ea typeface="Verdana"/>
                <a:cs typeface="Verdana"/>
                <a:sym typeface="Verdana"/>
              </a:rPr>
              <a:t>Strings are amongst the most popular types in Python. We can create them simply by enclosing characters in quotes. Python treats single quotes the same as double quotes. Creating strings is as simple as assigning a value to a variable.</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Strings overview.</a:t>
            </a:r>
          </a:p>
        </p:txBody>
      </p:sp>
      <p:sp>
        <p:nvSpPr>
          <p:cNvPr id="161" name="Shape 161"/>
          <p:cNvSpPr txBox="1"/>
          <p:nvPr>
            <p:ph idx="1" type="body"/>
          </p:nvPr>
        </p:nvSpPr>
        <p:spPr>
          <a:xfrm>
            <a:off x="460950" y="1222950"/>
            <a:ext cx="8222100" cy="3460500"/>
          </a:xfrm>
          <a:prstGeom prst="rect">
            <a:avLst/>
          </a:prstGeom>
        </p:spPr>
        <p:txBody>
          <a:bodyPr anchorCtr="0" anchor="t" bIns="91425" lIns="91425" rIns="91425" tIns="91425">
            <a:noAutofit/>
          </a:bodyPr>
          <a:lstStyle/>
          <a:p>
            <a:pPr lvl="0" rtl="0">
              <a:lnSpc>
                <a:spcPct val="109090"/>
              </a:lnSpc>
              <a:spcBef>
                <a:spcPts val="0"/>
              </a:spcBef>
              <a:spcAft>
                <a:spcPts val="800"/>
              </a:spcAft>
              <a:buNone/>
            </a:pP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str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'Hello World!'</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str          </a:t>
            </a:r>
            <a:r>
              <a:rPr lang="en" sz="1200">
                <a:solidFill>
                  <a:srgbClr val="880000"/>
                </a:solidFill>
                <a:highlight>
                  <a:srgbClr val="EEEEEE"/>
                </a:highlight>
                <a:latin typeface="Courier New"/>
                <a:ea typeface="Courier New"/>
                <a:cs typeface="Courier New"/>
                <a:sym typeface="Courier New"/>
              </a:rPr>
              <a:t># Prints complete string</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str</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0</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first character of the string</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str</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5</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characters starting from 3rd to 5th</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str</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string starting from 3rd character</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str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string two times</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str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"TEST"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concatenated string</a:t>
            </a:r>
          </a:p>
          <a:p>
            <a:pPr lvl="0" rtl="0">
              <a:spcBef>
                <a:spcPts val="0"/>
              </a:spcBef>
              <a:spcAft>
                <a:spcPts val="0"/>
              </a:spcAft>
              <a:buNone/>
            </a:pPr>
            <a:r>
              <a:rPr lang="en" sz="1200">
                <a:solidFill>
                  <a:srgbClr val="313131"/>
                </a:solidFill>
                <a:highlight>
                  <a:srgbClr val="F1F1F1"/>
                </a:highlight>
                <a:latin typeface="Courier New"/>
                <a:ea typeface="Courier New"/>
                <a:cs typeface="Courier New"/>
                <a:sym typeface="Courier New"/>
              </a:rPr>
              <a:t>Hello World!</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H</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llo</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llo World!</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Hello World!Hello World!</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Hello World!TEST</a:t>
            </a:r>
          </a:p>
          <a:p>
            <a:pPr lvl="0">
              <a:lnSpc>
                <a:spcPct val="109090"/>
              </a:lnSpc>
              <a:spcBef>
                <a:spcPts val="0"/>
              </a:spcBef>
              <a:spcAft>
                <a:spcPts val="800"/>
              </a:spcAft>
              <a:buNone/>
            </a:pPr>
            <a:r>
              <a:t/>
            </a:r>
            <a:endParaRPr sz="1000">
              <a:solidFill>
                <a:srgbClr val="880000"/>
              </a:solidFill>
              <a:highlight>
                <a:srgbClr val="EEEEEE"/>
              </a:highlight>
              <a:latin typeface="Courier New"/>
              <a:ea typeface="Courier New"/>
              <a:cs typeface="Courier New"/>
              <a:sym typeface="Courier New"/>
            </a:endParaRP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Accessing Values in Strings</a:t>
            </a:r>
          </a:p>
          <a:p>
            <a:pPr lvl="0">
              <a:spcBef>
                <a:spcPts val="0"/>
              </a:spcBef>
              <a:buNone/>
            </a:pPr>
            <a:r>
              <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var1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'Hello World!'</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var2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"Python Programming"</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"var1[0]: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var1</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0</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"var2[1:5]: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var2</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1</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5</a:t>
            </a:r>
            <a:r>
              <a:rPr lang="en" sz="1200">
                <a:solidFill>
                  <a:srgbClr val="666600"/>
                </a:solidFill>
                <a:highlight>
                  <a:srgbClr val="EEEEEE"/>
                </a:highlight>
                <a:latin typeface="Courier New"/>
                <a:ea typeface="Courier New"/>
                <a:cs typeface="Courier New"/>
                <a:sym typeface="Courier New"/>
              </a:rPr>
              <a:t>]</a:t>
            </a:r>
          </a:p>
          <a:p>
            <a:pPr lvl="0" rtl="0">
              <a:lnSpc>
                <a:spcPct val="109090"/>
              </a:lnSpc>
              <a:spcBef>
                <a:spcPts val="0"/>
              </a:spcBef>
              <a:spcAft>
                <a:spcPts val="800"/>
              </a:spcAft>
              <a:buNone/>
            </a:pPr>
            <a:r>
              <a:t/>
            </a:r>
            <a:endParaRPr sz="1200">
              <a:solidFill>
                <a:srgbClr val="666600"/>
              </a:solidFill>
              <a:highlight>
                <a:srgbClr val="EEEEEE"/>
              </a:highlight>
              <a:latin typeface="Courier New"/>
              <a:ea typeface="Courier New"/>
              <a:cs typeface="Courier New"/>
              <a:sym typeface="Courier New"/>
            </a:endParaRPr>
          </a:p>
          <a:p>
            <a:pPr lvl="0" rtl="0">
              <a:spcBef>
                <a:spcPts val="0"/>
              </a:spcBef>
              <a:spcAft>
                <a:spcPts val="0"/>
              </a:spcAft>
              <a:buNone/>
            </a:pPr>
            <a:r>
              <a:rPr lang="en" sz="1200">
                <a:solidFill>
                  <a:srgbClr val="313131"/>
                </a:solidFill>
                <a:highlight>
                  <a:srgbClr val="F1F1F1"/>
                </a:highlight>
                <a:latin typeface="Courier New"/>
                <a:ea typeface="Courier New"/>
                <a:cs typeface="Courier New"/>
                <a:sym typeface="Courier New"/>
              </a:rPr>
              <a:t>var1[0]:  H</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var2[1:5]:  ytho</a:t>
            </a:r>
          </a:p>
          <a:p>
            <a:pPr lvl="0">
              <a:lnSpc>
                <a:spcPct val="109090"/>
              </a:lnSpc>
              <a:spcBef>
                <a:spcPts val="0"/>
              </a:spcBef>
              <a:spcAft>
                <a:spcPts val="800"/>
              </a:spcAft>
              <a:buClr>
                <a:schemeClr val="dk1"/>
              </a:buClr>
              <a:buSzPct val="91666"/>
              <a:buFont typeface="Arial"/>
              <a:buNone/>
            </a:pPr>
            <a:r>
              <a:t/>
            </a:r>
            <a:endParaRPr sz="1200">
              <a:solidFill>
                <a:srgbClr val="666600"/>
              </a:solidFill>
              <a:highlight>
                <a:srgbClr val="EEEEEE"/>
              </a:highlight>
              <a:latin typeface="Courier New"/>
              <a:ea typeface="Courier New"/>
              <a:cs typeface="Courier New"/>
              <a:sym typeface="Courier New"/>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types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highlight>
                  <a:srgbClr val="FFFFFF"/>
                </a:highlight>
                <a:latin typeface="Verdana"/>
                <a:ea typeface="Verdana"/>
                <a:cs typeface="Verdana"/>
                <a:sym typeface="Verdana"/>
              </a:rPr>
              <a:t>Python has five standard data types:</a:t>
            </a:r>
          </a:p>
          <a:p>
            <a:pPr indent="-304800" lvl="0" marL="457200" rtl="0">
              <a:lnSpc>
                <a:spcPct val="150000"/>
              </a:lnSpc>
              <a:spcBef>
                <a:spcPts val="0"/>
              </a:spcBef>
              <a:buClr>
                <a:srgbClr val="000000"/>
              </a:buClr>
              <a:buSzPct val="100000"/>
              <a:buFont typeface="Verdana"/>
            </a:pPr>
            <a:r>
              <a:rPr lang="en" sz="1200">
                <a:solidFill>
                  <a:srgbClr val="000000"/>
                </a:solidFill>
                <a:latin typeface="Verdana"/>
                <a:ea typeface="Verdana"/>
                <a:cs typeface="Verdana"/>
                <a:sym typeface="Verdana"/>
              </a:rPr>
              <a:t>Numbers</a:t>
            </a:r>
          </a:p>
          <a:p>
            <a:pPr indent="-304800" lvl="0" marL="457200" rtl="0">
              <a:lnSpc>
                <a:spcPct val="150000"/>
              </a:lnSpc>
              <a:spcBef>
                <a:spcPts val="0"/>
              </a:spcBef>
              <a:buClr>
                <a:srgbClr val="000000"/>
              </a:buClr>
              <a:buSzPct val="100000"/>
              <a:buFont typeface="Verdana"/>
            </a:pPr>
            <a:r>
              <a:rPr lang="en" sz="1200">
                <a:solidFill>
                  <a:srgbClr val="000000"/>
                </a:solidFill>
                <a:latin typeface="Verdana"/>
                <a:ea typeface="Verdana"/>
                <a:cs typeface="Verdana"/>
                <a:sym typeface="Verdana"/>
              </a:rPr>
              <a:t>String</a:t>
            </a:r>
          </a:p>
          <a:p>
            <a:pPr indent="-304800" lvl="0" marL="457200" marR="25400" algn="just">
              <a:lnSpc>
                <a:spcPct val="150000"/>
              </a:lnSpc>
              <a:spcBef>
                <a:spcPts val="0"/>
              </a:spcBef>
              <a:spcAft>
                <a:spcPts val="1500"/>
              </a:spcAft>
              <a:buClr>
                <a:srgbClr val="000000"/>
              </a:buClr>
              <a:buSzPct val="100000"/>
              <a:buFont typeface="Verdana"/>
            </a:pPr>
            <a:r>
              <a:rPr lang="en" sz="1200">
                <a:solidFill>
                  <a:srgbClr val="000000"/>
                </a:solidFill>
                <a:latin typeface="Verdana"/>
                <a:ea typeface="Verdana"/>
                <a:cs typeface="Verdana"/>
                <a:sym typeface="Verdana"/>
              </a:rPr>
              <a:t>List</a:t>
            </a:r>
          </a:p>
          <a:p>
            <a:pPr indent="-304800" lvl="0" marL="457200" marR="25400" algn="just">
              <a:lnSpc>
                <a:spcPct val="150000"/>
              </a:lnSpc>
              <a:spcBef>
                <a:spcPts val="0"/>
              </a:spcBef>
              <a:spcAft>
                <a:spcPts val="1500"/>
              </a:spcAft>
              <a:buClr>
                <a:srgbClr val="000000"/>
              </a:buClr>
              <a:buSzPct val="100000"/>
              <a:buFont typeface="Verdana"/>
            </a:pPr>
            <a:r>
              <a:rPr lang="en" sz="1200">
                <a:solidFill>
                  <a:srgbClr val="000000"/>
                </a:solidFill>
                <a:latin typeface="Verdana"/>
                <a:ea typeface="Verdana"/>
                <a:cs typeface="Verdana"/>
                <a:sym typeface="Verdana"/>
              </a:rPr>
              <a:t>Tuple</a:t>
            </a:r>
          </a:p>
          <a:p>
            <a:pPr indent="-304800" lvl="0" marL="457200" marR="25400" algn="just">
              <a:lnSpc>
                <a:spcPct val="150000"/>
              </a:lnSpc>
              <a:spcBef>
                <a:spcPts val="0"/>
              </a:spcBef>
              <a:spcAft>
                <a:spcPts val="1500"/>
              </a:spcAft>
              <a:buClr>
                <a:srgbClr val="000000"/>
              </a:buClr>
              <a:buSzPct val="100000"/>
              <a:buFont typeface="Verdana"/>
            </a:pPr>
            <a:r>
              <a:rPr lang="en" sz="1200">
                <a:solidFill>
                  <a:srgbClr val="000000"/>
                </a:solidFill>
                <a:latin typeface="Verdana"/>
                <a:ea typeface="Verdana"/>
                <a:cs typeface="Verdana"/>
                <a:sym typeface="Verdana"/>
              </a:rPr>
              <a:t>Dictionary</a:t>
            </a:r>
          </a:p>
          <a:p>
            <a:pPr lvl="0">
              <a:spcBef>
                <a:spcPts val="0"/>
              </a:spcBef>
              <a:buNone/>
            </a:pPr>
            <a:r>
              <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Updating Strings</a:t>
            </a:r>
          </a:p>
          <a:p>
            <a:pPr lvl="0">
              <a:spcBef>
                <a:spcPts val="0"/>
              </a:spcBef>
              <a:buNone/>
            </a:pPr>
            <a:r>
              <a:t/>
            </a:r>
            <a:endParaRPr/>
          </a:p>
        </p:txBody>
      </p:sp>
      <p:sp>
        <p:nvSpPr>
          <p:cNvPr id="173" name="Shape 173"/>
          <p:cNvSpPr txBox="1"/>
          <p:nvPr>
            <p:ph idx="1" type="body"/>
          </p:nvPr>
        </p:nvSpPr>
        <p:spPr>
          <a:xfrm>
            <a:off x="311700" y="1152475"/>
            <a:ext cx="8520600" cy="34164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var1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'Hello World!'</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"Updated String :-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var1</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6</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'Python'</a:t>
            </a:r>
          </a:p>
          <a:p>
            <a:pPr lvl="0">
              <a:lnSpc>
                <a:spcPct val="109090"/>
              </a:lnSpc>
              <a:spcBef>
                <a:spcPts val="0"/>
              </a:spcBef>
              <a:spcAft>
                <a:spcPts val="800"/>
              </a:spcAft>
              <a:buClr>
                <a:schemeClr val="dk1"/>
              </a:buClr>
              <a:buSzPct val="91666"/>
              <a:buFont typeface="Arial"/>
              <a:buNone/>
            </a:pPr>
            <a:r>
              <a:t/>
            </a:r>
            <a:endParaRPr sz="1200">
              <a:solidFill>
                <a:srgbClr val="008800"/>
              </a:solidFill>
              <a:highlight>
                <a:srgbClr val="EEEEEE"/>
              </a:highlight>
              <a:latin typeface="Courier New"/>
              <a:ea typeface="Courier New"/>
              <a:cs typeface="Courier New"/>
              <a:sym typeface="Courier New"/>
            </a:endParaRPr>
          </a:p>
          <a:p>
            <a:pPr lvl="0">
              <a:spcBef>
                <a:spcPts val="0"/>
              </a:spcBef>
              <a:spcAft>
                <a:spcPts val="0"/>
              </a:spcAft>
              <a:buClr>
                <a:schemeClr val="dk1"/>
              </a:buClr>
              <a:buSzPct val="91666"/>
              <a:buFont typeface="Arial"/>
              <a:buNone/>
            </a:pPr>
            <a:r>
              <a:rPr lang="en" sz="1200">
                <a:solidFill>
                  <a:srgbClr val="313131"/>
                </a:solidFill>
                <a:highlight>
                  <a:srgbClr val="F1F1F1"/>
                </a:highlight>
                <a:latin typeface="Courier New"/>
                <a:ea typeface="Courier New"/>
                <a:cs typeface="Courier New"/>
                <a:sym typeface="Courier New"/>
              </a:rPr>
              <a:t>Updated String :-  Hello Python</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Escape Characters</a:t>
            </a:r>
          </a:p>
          <a:p>
            <a:pPr lvl="0">
              <a:spcBef>
                <a:spcPts val="0"/>
              </a:spcBef>
              <a:buNone/>
            </a:pPr>
            <a:r>
              <a:t/>
            </a:r>
            <a:endParaRPr/>
          </a:p>
        </p:txBody>
      </p:sp>
      <p:sp>
        <p:nvSpPr>
          <p:cNvPr id="179" name="Shape 179"/>
          <p:cNvSpPr txBox="1"/>
          <p:nvPr>
            <p:ph idx="1" type="body"/>
          </p:nvPr>
        </p:nvSpPr>
        <p:spPr>
          <a:xfrm>
            <a:off x="311700" y="1073675"/>
            <a:ext cx="8520600" cy="39999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 - bell alert</a:t>
            </a:r>
          </a:p>
          <a:p>
            <a:pPr indent="-228600" lvl="0" marL="457200" rtl="0">
              <a:spcBef>
                <a:spcPts val="0"/>
              </a:spcBef>
              <a:buClr>
                <a:srgbClr val="000000"/>
              </a:buClr>
            </a:pPr>
            <a:r>
              <a:rPr lang="en">
                <a:solidFill>
                  <a:srgbClr val="000000"/>
                </a:solidFill>
              </a:rPr>
              <a:t>\b - backspace</a:t>
            </a:r>
          </a:p>
          <a:p>
            <a:pPr indent="-228600" lvl="0" marL="457200" rtl="0">
              <a:spcBef>
                <a:spcPts val="0"/>
              </a:spcBef>
              <a:buClr>
                <a:srgbClr val="000000"/>
              </a:buClr>
            </a:pPr>
            <a:r>
              <a:rPr lang="en">
                <a:solidFill>
                  <a:srgbClr val="000000"/>
                </a:solidFill>
              </a:rPr>
              <a:t>\cx - control x</a:t>
            </a:r>
          </a:p>
          <a:p>
            <a:pPr indent="-228600" lvl="0" marL="457200" rtl="0">
              <a:spcBef>
                <a:spcPts val="0"/>
              </a:spcBef>
              <a:buClr>
                <a:srgbClr val="000000"/>
              </a:buClr>
            </a:pPr>
            <a:r>
              <a:rPr lang="en">
                <a:solidFill>
                  <a:srgbClr val="000000"/>
                </a:solidFill>
              </a:rPr>
              <a:t>\c-x - control x</a:t>
            </a:r>
          </a:p>
          <a:p>
            <a:pPr indent="-228600" lvl="0" marL="457200" rtl="0">
              <a:spcBef>
                <a:spcPts val="0"/>
              </a:spcBef>
              <a:buClr>
                <a:srgbClr val="000000"/>
              </a:buClr>
            </a:pPr>
            <a:r>
              <a:rPr lang="en">
                <a:solidFill>
                  <a:srgbClr val="000000"/>
                </a:solidFill>
              </a:rPr>
              <a:t>\e - escape</a:t>
            </a:r>
          </a:p>
          <a:p>
            <a:pPr indent="-228600" lvl="0" marL="457200" rtl="0">
              <a:spcBef>
                <a:spcPts val="0"/>
              </a:spcBef>
              <a:buClr>
                <a:srgbClr val="000000"/>
              </a:buClr>
            </a:pPr>
            <a:r>
              <a:rPr lang="en">
                <a:solidFill>
                  <a:srgbClr val="000000"/>
                </a:solidFill>
              </a:rPr>
              <a:t>\f - formfeed</a:t>
            </a:r>
          </a:p>
          <a:p>
            <a:pPr indent="-228600" lvl="0" marL="457200" rtl="0">
              <a:spcBef>
                <a:spcPts val="0"/>
              </a:spcBef>
              <a:buClr>
                <a:srgbClr val="000000"/>
              </a:buClr>
            </a:pPr>
            <a:r>
              <a:rPr lang="en">
                <a:solidFill>
                  <a:srgbClr val="000000"/>
                </a:solidFill>
              </a:rPr>
              <a:t>\n - newline</a:t>
            </a:r>
          </a:p>
          <a:p>
            <a:pPr indent="-228600" lvl="0" marL="457200" rtl="0">
              <a:spcBef>
                <a:spcPts val="0"/>
              </a:spcBef>
              <a:buClr>
                <a:srgbClr val="000000"/>
              </a:buClr>
            </a:pPr>
            <a:r>
              <a:rPr lang="en">
                <a:solidFill>
                  <a:srgbClr val="000000"/>
                </a:solidFill>
              </a:rPr>
              <a:t>\r - carriage return</a:t>
            </a:r>
          </a:p>
          <a:p>
            <a:pPr indent="-228600" lvl="0" marL="457200" rtl="0">
              <a:spcBef>
                <a:spcPts val="0"/>
              </a:spcBef>
              <a:buClr>
                <a:srgbClr val="000000"/>
              </a:buClr>
            </a:pPr>
            <a:r>
              <a:rPr lang="en">
                <a:solidFill>
                  <a:srgbClr val="000000"/>
                </a:solidFill>
              </a:rPr>
              <a:t>\s - space</a:t>
            </a:r>
          </a:p>
          <a:p>
            <a:pPr indent="-228600" lvl="0" marL="457200" rtl="0">
              <a:spcBef>
                <a:spcPts val="0"/>
              </a:spcBef>
              <a:buClr>
                <a:srgbClr val="000000"/>
              </a:buClr>
            </a:pPr>
            <a:r>
              <a:rPr lang="en">
                <a:solidFill>
                  <a:srgbClr val="000000"/>
                </a:solidFill>
              </a:rPr>
              <a:t>\t - tab</a:t>
            </a:r>
          </a:p>
          <a:p>
            <a:pPr indent="-228600" lvl="0" marL="457200" rtl="0">
              <a:spcBef>
                <a:spcPts val="0"/>
              </a:spcBef>
              <a:buClr>
                <a:srgbClr val="000000"/>
              </a:buClr>
            </a:pPr>
            <a:r>
              <a:rPr lang="en">
                <a:solidFill>
                  <a:srgbClr val="000000"/>
                </a:solidFill>
              </a:rPr>
              <a:t>\v - vertical tab</a:t>
            </a:r>
          </a:p>
          <a:p>
            <a:pPr indent="-228600" lvl="0" marL="457200">
              <a:spcBef>
                <a:spcPts val="0"/>
              </a:spcBef>
              <a:buClr>
                <a:srgbClr val="000000"/>
              </a:buClr>
            </a:pPr>
            <a:r>
              <a:rPr lang="en">
                <a:solidFill>
                  <a:srgbClr val="000000"/>
                </a:solidFill>
              </a:rPr>
              <a:t>\x - character x</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1" type="body"/>
          </p:nvPr>
        </p:nvSpPr>
        <p:spPr>
          <a:xfrm>
            <a:off x="311700" y="126000"/>
            <a:ext cx="8520600" cy="4876800"/>
          </a:xfrm>
          <a:prstGeom prst="rect">
            <a:avLst/>
          </a:prstGeom>
        </p:spPr>
        <p:txBody>
          <a:bodyPr anchorCtr="0" anchor="t" bIns="91425" lIns="91425" rIns="91425" tIns="91425">
            <a:noAutofit/>
          </a:bodyPr>
          <a:lstStyle/>
          <a:p>
            <a:pPr indent="-295275" lvl="0" marL="457200" rtl="0">
              <a:spcBef>
                <a:spcPts val="0"/>
              </a:spcBef>
              <a:buClr>
                <a:srgbClr val="313131"/>
              </a:buClr>
              <a:buSzPct val="95454"/>
              <a:buFont typeface="Verdana"/>
              <a:buChar char="+"/>
            </a:pPr>
            <a:r>
              <a:rPr lang="en" sz="1050">
                <a:solidFill>
                  <a:srgbClr val="313131"/>
                </a:solidFill>
                <a:highlight>
                  <a:srgbClr val="FFFFFF"/>
                </a:highlight>
                <a:latin typeface="Verdana"/>
                <a:ea typeface="Verdana"/>
                <a:cs typeface="Verdana"/>
                <a:sym typeface="Verdana"/>
              </a:rPr>
              <a:t>Concatenation - Adds values on either side of the operator</a:t>
            </a:r>
          </a:p>
          <a:p>
            <a:pPr indent="457200" lvl="0" rtl="0">
              <a:spcBef>
                <a:spcPts val="0"/>
              </a:spcBef>
              <a:buNone/>
            </a:pPr>
            <a:r>
              <a:rPr lang="en" sz="1050">
                <a:solidFill>
                  <a:srgbClr val="313131"/>
                </a:solidFill>
                <a:highlight>
                  <a:srgbClr val="FFFFFF"/>
                </a:highlight>
                <a:latin typeface="Verdana"/>
                <a:ea typeface="Verdana"/>
                <a:cs typeface="Verdana"/>
                <a:sym typeface="Verdana"/>
              </a:rPr>
              <a:t>a + b will give HelloPython	</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t>
            </a:r>
            <a:r>
              <a:rPr b="1" lang="en" sz="1050">
                <a:solidFill>
                  <a:srgbClr val="313131"/>
                </a:solidFill>
                <a:highlight>
                  <a:srgbClr val="FFFFFF"/>
                </a:highlight>
                <a:latin typeface="Verdana"/>
                <a:ea typeface="Verdana"/>
                <a:cs typeface="Verdana"/>
                <a:sym typeface="Verdana"/>
              </a:rPr>
              <a:t>* </a:t>
            </a:r>
            <a:r>
              <a:rPr lang="en" sz="1050">
                <a:solidFill>
                  <a:srgbClr val="313131"/>
                </a:solidFill>
                <a:highlight>
                  <a:srgbClr val="FFFFFF"/>
                </a:highlight>
                <a:latin typeface="Verdana"/>
                <a:ea typeface="Verdana"/>
                <a:cs typeface="Verdana"/>
                <a:sym typeface="Verdana"/>
              </a:rPr>
              <a:t>    Repetition - Creates new strings, concatenating multiple copies of the same string</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a*2 will give -HelloHello</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t>
            </a:r>
            <a:r>
              <a:rPr b="1" lang="en" sz="1050">
                <a:solidFill>
                  <a:srgbClr val="313131"/>
                </a:solidFill>
                <a:highlight>
                  <a:srgbClr val="FFFFFF"/>
                </a:highlight>
                <a:latin typeface="Verdana"/>
                <a:ea typeface="Verdana"/>
                <a:cs typeface="Verdana"/>
                <a:sym typeface="Verdana"/>
              </a:rPr>
              <a:t> []</a:t>
            </a:r>
            <a:r>
              <a:rPr lang="en" sz="1050">
                <a:solidFill>
                  <a:srgbClr val="313131"/>
                </a:solidFill>
                <a:highlight>
                  <a:srgbClr val="FFFFFF"/>
                </a:highlight>
                <a:latin typeface="Verdana"/>
                <a:ea typeface="Verdana"/>
                <a:cs typeface="Verdana"/>
                <a:sym typeface="Verdana"/>
              </a:rPr>
              <a:t>	Slice - Gives the character from the given index</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a[1] will give e</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t>
            </a:r>
            <a:r>
              <a:rPr b="1" lang="en" sz="1050">
                <a:solidFill>
                  <a:srgbClr val="313131"/>
                </a:solidFill>
                <a:highlight>
                  <a:srgbClr val="FFFFFF"/>
                </a:highlight>
                <a:latin typeface="Verdana"/>
                <a:ea typeface="Verdana"/>
                <a:cs typeface="Verdana"/>
                <a:sym typeface="Verdana"/>
              </a:rPr>
              <a:t>[ : ]</a:t>
            </a:r>
            <a:r>
              <a:rPr lang="en" sz="1050">
                <a:solidFill>
                  <a:srgbClr val="313131"/>
                </a:solidFill>
                <a:highlight>
                  <a:srgbClr val="FFFFFF"/>
                </a:highlight>
                <a:latin typeface="Verdana"/>
                <a:ea typeface="Verdana"/>
                <a:cs typeface="Verdana"/>
                <a:sym typeface="Verdana"/>
              </a:rPr>
              <a:t>	Range Slice - Gives the characters from the given range</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a[1:4] will give ell</a:t>
            </a:r>
          </a:p>
          <a:p>
            <a:pPr indent="0" lvl="0" marL="0" rtl="0">
              <a:spcBef>
                <a:spcPts val="0"/>
              </a:spcBef>
              <a:buNone/>
            </a:pPr>
            <a:r>
              <a:rPr lang="en" sz="1050">
                <a:solidFill>
                  <a:srgbClr val="313131"/>
                </a:solidFill>
                <a:highlight>
                  <a:srgbClr val="FFFFFF"/>
                </a:highlight>
                <a:latin typeface="Verdana"/>
                <a:ea typeface="Verdana"/>
                <a:cs typeface="Verdana"/>
                <a:sym typeface="Verdana"/>
              </a:rPr>
              <a:t> </a:t>
            </a:r>
            <a:r>
              <a:rPr b="1" lang="en" sz="1050">
                <a:solidFill>
                  <a:srgbClr val="313131"/>
                </a:solidFill>
                <a:highlight>
                  <a:srgbClr val="FFFFFF"/>
                </a:highlight>
                <a:latin typeface="Verdana"/>
                <a:ea typeface="Verdana"/>
                <a:cs typeface="Verdana"/>
                <a:sym typeface="Verdana"/>
              </a:rPr>
              <a:t> In</a:t>
            </a:r>
            <a:r>
              <a:rPr lang="en" sz="1050">
                <a:solidFill>
                  <a:srgbClr val="313131"/>
                </a:solidFill>
                <a:highlight>
                  <a:srgbClr val="FFFFFF"/>
                </a:highlight>
                <a:latin typeface="Verdana"/>
                <a:ea typeface="Verdana"/>
                <a:cs typeface="Verdana"/>
                <a:sym typeface="Verdana"/>
              </a:rPr>
              <a:t>	Membership - Returns true if a character exists in the given string</a:t>
            </a:r>
          </a:p>
          <a:p>
            <a:pPr indent="457200" lvl="0" marL="0" rtl="0">
              <a:spcBef>
                <a:spcPts val="0"/>
              </a:spcBef>
              <a:buNone/>
            </a:pPr>
            <a:r>
              <a:rPr lang="en" sz="1050">
                <a:solidFill>
                  <a:srgbClr val="313131"/>
                </a:solidFill>
                <a:highlight>
                  <a:srgbClr val="FFFFFF"/>
                </a:highlight>
                <a:latin typeface="Verdana"/>
                <a:ea typeface="Verdana"/>
                <a:cs typeface="Verdana"/>
                <a:sym typeface="Verdana"/>
              </a:rPr>
              <a:t>H in a will give 1</a:t>
            </a:r>
          </a:p>
          <a:p>
            <a:pPr indent="0" lvl="0" marL="0" rtl="0">
              <a:spcBef>
                <a:spcPts val="0"/>
              </a:spcBef>
              <a:buNone/>
            </a:pPr>
            <a:r>
              <a:rPr b="1" lang="en" sz="1050">
                <a:solidFill>
                  <a:srgbClr val="313131"/>
                </a:solidFill>
                <a:highlight>
                  <a:srgbClr val="FFFFFF"/>
                </a:highlight>
                <a:latin typeface="Verdana"/>
                <a:ea typeface="Verdana"/>
                <a:cs typeface="Verdana"/>
                <a:sym typeface="Verdana"/>
              </a:rPr>
              <a:t>Not In</a:t>
            </a:r>
            <a:r>
              <a:rPr lang="en" sz="1050">
                <a:solidFill>
                  <a:srgbClr val="313131"/>
                </a:solidFill>
                <a:highlight>
                  <a:srgbClr val="FFFFFF"/>
                </a:highlight>
                <a:latin typeface="Verdana"/>
                <a:ea typeface="Verdana"/>
                <a:cs typeface="Verdana"/>
                <a:sym typeface="Verdana"/>
              </a:rPr>
              <a:t> Membership - Returns true if a character does not exist in the given string</a:t>
            </a:r>
          </a:p>
          <a:p>
            <a:pPr indent="0" lvl="0" marL="0" rtl="0">
              <a:spcBef>
                <a:spcPts val="0"/>
              </a:spcBef>
              <a:buNone/>
            </a:pPr>
            <a:r>
              <a:rPr lang="en" sz="1050">
                <a:solidFill>
                  <a:srgbClr val="313131"/>
                </a:solidFill>
                <a:highlight>
                  <a:srgbClr val="FFFFFF"/>
                </a:highlight>
                <a:latin typeface="Verdana"/>
                <a:ea typeface="Verdana"/>
                <a:cs typeface="Verdana"/>
                <a:sym typeface="Verdana"/>
              </a:rPr>
              <a:t>	M not in a will give 1	</a:t>
            </a:r>
          </a:p>
          <a:p>
            <a:pPr indent="0" lvl="0" marL="0">
              <a:spcBef>
                <a:spcPts val="0"/>
              </a:spcBef>
              <a:buNone/>
            </a:pPr>
            <a:r>
              <a:rPr lang="en" sz="1050">
                <a:solidFill>
                  <a:srgbClr val="313131"/>
                </a:solidFill>
                <a:highlight>
                  <a:srgbClr val="FFFFFF"/>
                </a:highlight>
                <a:latin typeface="Verdana"/>
                <a:ea typeface="Verdana"/>
                <a:cs typeface="Verdana"/>
                <a:sym typeface="Verdana"/>
              </a:rPr>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311700" y="188775"/>
            <a:ext cx="8520600" cy="4380000"/>
          </a:xfrm>
          <a:prstGeom prst="rect">
            <a:avLst/>
          </a:prstGeom>
        </p:spPr>
        <p:txBody>
          <a:bodyPr anchorCtr="0" anchor="t" bIns="91425" lIns="91425" rIns="91425" tIns="91425">
            <a:noAutofit/>
          </a:bodyPr>
          <a:lstStyle/>
          <a:p>
            <a:pPr lvl="0">
              <a:spcBef>
                <a:spcPts val="0"/>
              </a:spcBef>
              <a:buNone/>
            </a:pPr>
            <a:r>
              <a:rPr lang="en" sz="1050">
                <a:solidFill>
                  <a:srgbClr val="313131"/>
                </a:solidFill>
                <a:highlight>
                  <a:srgbClr val="FFFFFF"/>
                </a:highlight>
                <a:latin typeface="Verdana"/>
                <a:ea typeface="Verdana"/>
                <a:cs typeface="Verdana"/>
                <a:sym typeface="Verdana"/>
              </a:rPr>
              <a:t>r/R	Raw string</a:t>
            </a:r>
          </a:p>
          <a:p>
            <a:pPr indent="457200" lvl="0">
              <a:spcBef>
                <a:spcPts val="0"/>
              </a:spcBef>
              <a:buNone/>
            </a:pPr>
            <a:r>
              <a:rPr lang="en" sz="1050">
                <a:solidFill>
                  <a:srgbClr val="313131"/>
                </a:solidFill>
                <a:highlight>
                  <a:srgbClr val="FFFFFF"/>
                </a:highlight>
                <a:latin typeface="Verdana"/>
                <a:ea typeface="Verdana"/>
                <a:cs typeface="Verdana"/>
                <a:sym typeface="Verdana"/>
              </a:rPr>
              <a:t>Raw String - Suppresses actual meaning of Escape characters. The syntax for raw strings is exactly the same as for normal strings with the exception of the raw string operator, the letter "r," which precedes the quotation marks. The "r" can be lowercase (r) or uppercase (R) and must be placed immediately preceding the first quote mark.</a:t>
            </a:r>
          </a:p>
          <a:p>
            <a:pPr indent="387350" lvl="0">
              <a:spcBef>
                <a:spcPts val="0"/>
              </a:spcBef>
              <a:buClr>
                <a:schemeClr val="dk1"/>
              </a:buClr>
              <a:buSzPct val="100000"/>
              <a:buFont typeface="Arial"/>
              <a:buNone/>
            </a:pPr>
            <a:r>
              <a:rPr lang="en" sz="1050">
                <a:solidFill>
                  <a:srgbClr val="313131"/>
                </a:solidFill>
                <a:highlight>
                  <a:srgbClr val="FFFFFF"/>
                </a:highlight>
                <a:latin typeface="Verdana"/>
                <a:ea typeface="Verdana"/>
                <a:cs typeface="Verdana"/>
                <a:sym typeface="Verdana"/>
              </a:rPr>
              <a:t>print r'\n' prints \n and print R'\n'prints \n</a:t>
            </a:r>
          </a:p>
          <a:p>
            <a:pPr lvl="0">
              <a:spcBef>
                <a:spcPts val="0"/>
              </a:spcBef>
              <a:buClr>
                <a:schemeClr val="dk1"/>
              </a:buClr>
              <a:buSzPct val="100000"/>
              <a:buFont typeface="Arial"/>
              <a:buNone/>
            </a:pPr>
            <a:r>
              <a:rPr lang="en" sz="1050">
                <a:solidFill>
                  <a:srgbClr val="313131"/>
                </a:solidFill>
                <a:highlight>
                  <a:srgbClr val="FFFFFF"/>
                </a:highlight>
                <a:latin typeface="Verdana"/>
                <a:ea typeface="Verdana"/>
                <a:cs typeface="Verdana"/>
                <a:sym typeface="Verdana"/>
              </a:rPr>
              <a:t>%	Format - Performs String formatting</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11467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String Formatting Operator %</a:t>
            </a:r>
          </a:p>
          <a:p>
            <a:pPr lvl="0">
              <a:spcBef>
                <a:spcPts val="0"/>
              </a:spcBef>
              <a:buNone/>
            </a:pPr>
            <a:r>
              <a:t/>
            </a:r>
            <a:endParaRPr/>
          </a:p>
        </p:txBody>
      </p:sp>
      <p:sp>
        <p:nvSpPr>
          <p:cNvPr id="195" name="Shape 195"/>
          <p:cNvSpPr txBox="1"/>
          <p:nvPr>
            <p:ph idx="1" type="body"/>
          </p:nvPr>
        </p:nvSpPr>
        <p:spPr>
          <a:xfrm>
            <a:off x="311700" y="763125"/>
            <a:ext cx="8520600" cy="4487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91666"/>
              <a:buFont typeface="Arial"/>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b="1" lang="en" sz="1200">
                <a:solidFill>
                  <a:srgbClr val="000088"/>
                </a:solidFill>
                <a:highlight>
                  <a:srgbClr val="EEEEEE"/>
                </a:highlight>
                <a:latin typeface="Courier New"/>
                <a:ea typeface="Courier New"/>
                <a:cs typeface="Courier New"/>
                <a:sym typeface="Courier New"/>
              </a:rPr>
              <a:t>print</a:t>
            </a:r>
            <a:r>
              <a:rPr b="1" lang="en" sz="1200">
                <a:solidFill>
                  <a:srgbClr val="313131"/>
                </a:solidFill>
                <a:highlight>
                  <a:srgbClr val="EEEEEE"/>
                </a:highlight>
                <a:latin typeface="Courier New"/>
                <a:ea typeface="Courier New"/>
                <a:cs typeface="Courier New"/>
                <a:sym typeface="Courier New"/>
              </a:rPr>
              <a:t> </a:t>
            </a:r>
            <a:r>
              <a:rPr b="1" lang="en" sz="1200">
                <a:solidFill>
                  <a:srgbClr val="008800"/>
                </a:solidFill>
                <a:highlight>
                  <a:srgbClr val="EEEEEE"/>
                </a:highlight>
                <a:latin typeface="Courier New"/>
                <a:ea typeface="Courier New"/>
                <a:cs typeface="Courier New"/>
                <a:sym typeface="Courier New"/>
              </a:rPr>
              <a:t>"My name is %s and weight is %d kg!"</a:t>
            </a:r>
            <a:r>
              <a:rPr b="1" lang="en" sz="1200">
                <a:solidFill>
                  <a:srgbClr val="313131"/>
                </a:solidFill>
                <a:highlight>
                  <a:srgbClr val="EEEEEE"/>
                </a:highlight>
                <a:latin typeface="Courier New"/>
                <a:ea typeface="Courier New"/>
                <a:cs typeface="Courier New"/>
                <a:sym typeface="Courier New"/>
              </a:rPr>
              <a:t> </a:t>
            </a:r>
            <a:r>
              <a:rPr b="1" lang="en" sz="1200">
                <a:solidFill>
                  <a:srgbClr val="666600"/>
                </a:solidFill>
                <a:highlight>
                  <a:srgbClr val="EEEEEE"/>
                </a:highlight>
                <a:latin typeface="Courier New"/>
                <a:ea typeface="Courier New"/>
                <a:cs typeface="Courier New"/>
                <a:sym typeface="Courier New"/>
              </a:rPr>
              <a:t>%</a:t>
            </a:r>
            <a:r>
              <a:rPr b="1" lang="en" sz="1200">
                <a:solidFill>
                  <a:srgbClr val="313131"/>
                </a:solidFill>
                <a:highlight>
                  <a:srgbClr val="EEEEEE"/>
                </a:highlight>
                <a:latin typeface="Courier New"/>
                <a:ea typeface="Courier New"/>
                <a:cs typeface="Courier New"/>
                <a:sym typeface="Courier New"/>
              </a:rPr>
              <a:t> </a:t>
            </a:r>
            <a:r>
              <a:rPr b="1" lang="en" sz="1200">
                <a:solidFill>
                  <a:srgbClr val="666600"/>
                </a:solidFill>
                <a:highlight>
                  <a:srgbClr val="EEEEEE"/>
                </a:highlight>
                <a:latin typeface="Courier New"/>
                <a:ea typeface="Courier New"/>
                <a:cs typeface="Courier New"/>
                <a:sym typeface="Courier New"/>
              </a:rPr>
              <a:t>(</a:t>
            </a:r>
            <a:r>
              <a:rPr b="1" lang="en" sz="1200">
                <a:solidFill>
                  <a:srgbClr val="008800"/>
                </a:solidFill>
                <a:highlight>
                  <a:srgbClr val="EEEEEE"/>
                </a:highlight>
                <a:latin typeface="Courier New"/>
                <a:ea typeface="Courier New"/>
                <a:cs typeface="Courier New"/>
                <a:sym typeface="Courier New"/>
              </a:rPr>
              <a:t>'Zara'</a:t>
            </a:r>
            <a:r>
              <a:rPr b="1" lang="en" sz="1200">
                <a:solidFill>
                  <a:srgbClr val="666600"/>
                </a:solidFill>
                <a:highlight>
                  <a:srgbClr val="EEEEEE"/>
                </a:highlight>
                <a:latin typeface="Courier New"/>
                <a:ea typeface="Courier New"/>
                <a:cs typeface="Courier New"/>
                <a:sym typeface="Courier New"/>
              </a:rPr>
              <a:t>,</a:t>
            </a:r>
            <a:r>
              <a:rPr b="1" lang="en" sz="1200">
                <a:solidFill>
                  <a:srgbClr val="313131"/>
                </a:solidFill>
                <a:highlight>
                  <a:srgbClr val="EEEEEE"/>
                </a:highlight>
                <a:latin typeface="Courier New"/>
                <a:ea typeface="Courier New"/>
                <a:cs typeface="Courier New"/>
                <a:sym typeface="Courier New"/>
              </a:rPr>
              <a:t> </a:t>
            </a:r>
            <a:r>
              <a:rPr b="1" lang="en" sz="1200">
                <a:solidFill>
                  <a:srgbClr val="006666"/>
                </a:solidFill>
                <a:highlight>
                  <a:srgbClr val="EEEEEE"/>
                </a:highlight>
                <a:latin typeface="Courier New"/>
                <a:ea typeface="Courier New"/>
                <a:cs typeface="Courier New"/>
                <a:sym typeface="Courier New"/>
              </a:rPr>
              <a:t>21</a:t>
            </a:r>
            <a:r>
              <a:rPr b="1" lang="en" sz="1200">
                <a:solidFill>
                  <a:srgbClr val="666600"/>
                </a:solidFill>
                <a:highlight>
                  <a:srgbClr val="EEEEEE"/>
                </a:highlight>
                <a:latin typeface="Courier New"/>
                <a:ea typeface="Courier New"/>
                <a:cs typeface="Courier New"/>
                <a:sym typeface="Courier New"/>
              </a:rPr>
              <a:t>)</a:t>
            </a:r>
          </a:p>
          <a:p>
            <a:pPr lvl="0" rtl="0">
              <a:spcBef>
                <a:spcPts val="0"/>
              </a:spcBef>
              <a:spcAft>
                <a:spcPts val="0"/>
              </a:spcAft>
              <a:buNone/>
            </a:pPr>
            <a:r>
              <a:rPr b="1" lang="en" sz="1200">
                <a:solidFill>
                  <a:srgbClr val="313131"/>
                </a:solidFill>
                <a:highlight>
                  <a:srgbClr val="F1F1F1"/>
                </a:highlight>
                <a:latin typeface="Courier New"/>
                <a:ea typeface="Courier New"/>
                <a:cs typeface="Courier New"/>
                <a:sym typeface="Courier New"/>
              </a:rPr>
              <a:t>My name is Zara and weight is 21 kg!</a:t>
            </a:r>
            <a:br>
              <a:rPr b="1" lang="en" sz="900">
                <a:solidFill>
                  <a:srgbClr val="313131"/>
                </a:solidFill>
                <a:highlight>
                  <a:srgbClr val="F1F1F1"/>
                </a:highlight>
                <a:latin typeface="Courier New"/>
                <a:ea typeface="Courier New"/>
                <a:cs typeface="Courier New"/>
                <a:sym typeface="Courier New"/>
              </a:rPr>
            </a:b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%c - character</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%s - string conversion via str() prior to formatting</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%i - signed decimal integer</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%d - signed decimal integer</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%u - unsigned decimal integer</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%o - octal integer</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%x - hexadecimal integer (lowercase letters)</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%X -  hexadecimal integer (UPPERcase letters)</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%e - exponential notation (with lowercase 'e')</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%E -  exponential notation (with UPPERcase 'E')</a:t>
            </a:r>
          </a:p>
          <a:p>
            <a:pPr lvl="0" rtl="0">
              <a:lnSpc>
                <a:spcPct val="150000"/>
              </a:lnSpc>
              <a:spcBef>
                <a:spcPts val="0"/>
              </a:spcBef>
              <a:spcAft>
                <a:spcPts val="0"/>
              </a:spcAft>
              <a:buClr>
                <a:srgbClr val="000000"/>
              </a:buClr>
              <a:buSzPct val="100000"/>
              <a:buFont typeface="Arial"/>
              <a:buNone/>
            </a:pPr>
            <a:r>
              <a:rPr b="1" lang="en" sz="1100">
                <a:solidFill>
                  <a:srgbClr val="313131"/>
                </a:solidFill>
                <a:latin typeface="Verdana"/>
                <a:ea typeface="Verdana"/>
                <a:cs typeface="Verdana"/>
                <a:sym typeface="Verdana"/>
              </a:rPr>
              <a:t>%f - floating point real number</a:t>
            </a:r>
          </a:p>
          <a:p>
            <a:pPr lvl="0">
              <a:spcBef>
                <a:spcPts val="0"/>
              </a:spcBef>
              <a:spcAft>
                <a:spcPts val="0"/>
              </a:spcAft>
              <a:buClr>
                <a:schemeClr val="dk1"/>
              </a:buClr>
              <a:buSzPct val="122222"/>
              <a:buFont typeface="Arial"/>
              <a:buNone/>
            </a:pPr>
            <a:r>
              <a:t/>
            </a:r>
            <a:endParaRPr sz="900">
              <a:solidFill>
                <a:srgbClr val="313131"/>
              </a:solidFill>
              <a:highlight>
                <a:srgbClr val="F1F1F1"/>
              </a:highlight>
              <a:latin typeface="Courier New"/>
              <a:ea typeface="Courier New"/>
              <a:cs typeface="Courier New"/>
              <a:sym typeface="Courier New"/>
            </a:endParaRPr>
          </a:p>
          <a:p>
            <a:pPr lvl="0">
              <a:spcBef>
                <a:spcPts val="0"/>
              </a:spcBef>
              <a:spcAft>
                <a:spcPts val="0"/>
              </a:spcAft>
              <a:buClr>
                <a:schemeClr val="dk1"/>
              </a:buClr>
              <a:buSzPct val="122222"/>
              <a:buFont typeface="Arial"/>
              <a:buNone/>
            </a:pPr>
            <a:r>
              <a:t/>
            </a:r>
            <a:endParaRPr sz="900">
              <a:solidFill>
                <a:srgbClr val="313131"/>
              </a:solidFill>
              <a:highlight>
                <a:srgbClr val="F1F1F1"/>
              </a:highlight>
              <a:latin typeface="Courier New"/>
              <a:ea typeface="Courier New"/>
              <a:cs typeface="Courier New"/>
              <a:sym typeface="Courier New"/>
            </a:endParaRP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Raw string </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150">
                <a:solidFill>
                  <a:schemeClr val="dk1"/>
                </a:solidFill>
                <a:highlight>
                  <a:srgbClr val="FFFFFF"/>
                </a:highlight>
                <a:latin typeface="Verdana"/>
                <a:ea typeface="Verdana"/>
                <a:cs typeface="Verdana"/>
                <a:sym typeface="Verdana"/>
              </a:rPr>
              <a:t>Raw strings do not treat the backslash as a special character at all. Every character you put into a raw string stays the way you wrote it.</a:t>
            </a:r>
          </a:p>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'C:\\nowhere'</a:t>
            </a:r>
          </a:p>
          <a:p>
            <a:pPr lvl="0">
              <a:lnSpc>
                <a:spcPct val="109090"/>
              </a:lnSpc>
              <a:spcBef>
                <a:spcPts val="0"/>
              </a:spcBef>
              <a:spcAft>
                <a:spcPts val="800"/>
              </a:spcAft>
              <a:buClr>
                <a:schemeClr val="dk1"/>
              </a:buClr>
              <a:buSzPct val="110000"/>
              <a:buFont typeface="Arial"/>
              <a:buNone/>
            </a:pPr>
            <a:r>
              <a:rPr lang="en" sz="1000">
                <a:solidFill>
                  <a:srgbClr val="313131"/>
                </a:solidFill>
                <a:highlight>
                  <a:srgbClr val="EEEEEE"/>
                </a:highlight>
                <a:latin typeface="Courier New"/>
                <a:ea typeface="Courier New"/>
                <a:cs typeface="Courier New"/>
                <a:sym typeface="Courier New"/>
              </a:rPr>
              <a:t>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\nowhere</a:t>
            </a:r>
          </a:p>
          <a:p>
            <a:pPr lvl="0">
              <a:spcBef>
                <a:spcPts val="0"/>
              </a:spcBef>
              <a:buNone/>
            </a:pPr>
            <a:r>
              <a:t/>
            </a:r>
            <a:endParaRPr sz="1150">
              <a:solidFill>
                <a:schemeClr val="dk1"/>
              </a:solidFill>
              <a:highlight>
                <a:srgbClr val="FFFFFF"/>
              </a:highlight>
              <a:latin typeface="Verdana"/>
              <a:ea typeface="Verdana"/>
              <a:cs typeface="Verdana"/>
              <a:sym typeface="Verdana"/>
            </a:endParaRPr>
          </a:p>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r</a:t>
            </a:r>
            <a:r>
              <a:rPr lang="en" sz="1000">
                <a:solidFill>
                  <a:srgbClr val="008800"/>
                </a:solidFill>
                <a:highlight>
                  <a:srgbClr val="EEEEEE"/>
                </a:highlight>
                <a:latin typeface="Courier New"/>
                <a:ea typeface="Courier New"/>
                <a:cs typeface="Courier New"/>
                <a:sym typeface="Courier New"/>
              </a:rPr>
              <a:t>'C:\\nowhere'</a:t>
            </a:r>
          </a:p>
          <a:p>
            <a:pPr lvl="0">
              <a:lnSpc>
                <a:spcPct val="109090"/>
              </a:lnSpc>
              <a:spcBef>
                <a:spcPts val="0"/>
              </a:spcBef>
              <a:spcAft>
                <a:spcPts val="800"/>
              </a:spcAft>
              <a:buClr>
                <a:schemeClr val="dk1"/>
              </a:buClr>
              <a:buSzPct val="110000"/>
              <a:buFont typeface="Arial"/>
              <a:buNone/>
            </a:pPr>
            <a:r>
              <a:rPr lang="en" sz="1000">
                <a:solidFill>
                  <a:srgbClr val="313131"/>
                </a:solidFill>
                <a:highlight>
                  <a:srgbClr val="EEEEEE"/>
                </a:highlight>
                <a:latin typeface="Courier New"/>
                <a:ea typeface="Courier New"/>
                <a:cs typeface="Courier New"/>
                <a:sym typeface="Courier New"/>
              </a:rPr>
              <a:t>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\\nowhere</a:t>
            </a:r>
          </a:p>
          <a:p>
            <a:pPr lvl="0">
              <a:spcBef>
                <a:spcPts val="0"/>
              </a:spcBef>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Unicode String</a:t>
            </a:r>
          </a:p>
          <a:p>
            <a:pPr lvl="0">
              <a:spcBef>
                <a:spcPts val="0"/>
              </a:spcBef>
              <a:buNone/>
            </a:pPr>
            <a:r>
              <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150">
                <a:solidFill>
                  <a:schemeClr val="dk1"/>
                </a:solidFill>
                <a:highlight>
                  <a:srgbClr val="FFFFFF"/>
                </a:highlight>
                <a:latin typeface="Verdana"/>
                <a:ea typeface="Verdana"/>
                <a:cs typeface="Verdana"/>
                <a:sym typeface="Verdana"/>
              </a:rPr>
              <a:t>Normal strings in Python are stored internally as 8-bit ASCII, while Unicode strings are stored as 16-bit Unicode.</a:t>
            </a:r>
          </a:p>
          <a:p>
            <a:pPr lvl="0" rtl="0">
              <a:lnSpc>
                <a:spcPct val="109090"/>
              </a:lnSpc>
              <a:spcBef>
                <a:spcPts val="0"/>
              </a:spcBef>
              <a:spcAft>
                <a:spcPts val="800"/>
              </a:spcAft>
              <a:buNone/>
            </a:pPr>
            <a:r>
              <a:t/>
            </a:r>
            <a:endParaRPr sz="1150">
              <a:solidFill>
                <a:schemeClr val="dk1"/>
              </a:solidFill>
              <a:highlight>
                <a:srgbClr val="FFFFFF"/>
              </a:highlight>
              <a:latin typeface="Verdana"/>
              <a:ea typeface="Verdana"/>
              <a:cs typeface="Verdana"/>
              <a:sym typeface="Verdana"/>
            </a:endParaRPr>
          </a:p>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u</a:t>
            </a:r>
            <a:r>
              <a:rPr lang="en" sz="1000">
                <a:solidFill>
                  <a:srgbClr val="008800"/>
                </a:solidFill>
                <a:highlight>
                  <a:srgbClr val="EEEEEE"/>
                </a:highlight>
                <a:latin typeface="Courier New"/>
                <a:ea typeface="Courier New"/>
                <a:cs typeface="Courier New"/>
                <a:sym typeface="Courier New"/>
              </a:rPr>
              <a:t>'Hello, world!'</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330375"/>
            <a:ext cx="8520600" cy="687300"/>
          </a:xfrm>
          <a:prstGeom prst="rect">
            <a:avLst/>
          </a:prstGeom>
        </p:spPr>
        <p:txBody>
          <a:bodyPr anchorCtr="0" anchor="t" bIns="91425" lIns="91425" rIns="91425" tIns="91425">
            <a:noAutofit/>
          </a:bodyPr>
          <a:lstStyle/>
          <a:p>
            <a:pPr lvl="0">
              <a:lnSpc>
                <a:spcPct val="140000"/>
              </a:lnSpc>
              <a:spcBef>
                <a:spcPts val="0"/>
              </a:spcBef>
              <a:spcAft>
                <a:spcPts val="1100"/>
              </a:spcAft>
              <a:buClr>
                <a:schemeClr val="dk1"/>
              </a:buClr>
              <a:buSzPct val="39285"/>
              <a:buFont typeface="Arial"/>
              <a:buNone/>
            </a:pPr>
            <a:r>
              <a:rPr b="1" lang="en">
                <a:solidFill>
                  <a:srgbClr val="444444"/>
                </a:solidFill>
                <a:highlight>
                  <a:srgbClr val="FFFFFF"/>
                </a:highlight>
                <a:latin typeface="Calibri"/>
                <a:ea typeface="Calibri"/>
                <a:cs typeface="Calibri"/>
                <a:sym typeface="Calibri"/>
              </a:rPr>
              <a:t>PYTHON STRING CONVERSION FUNCTIONS</a:t>
            </a:r>
          </a:p>
          <a:p>
            <a:pPr lvl="0">
              <a:spcBef>
                <a:spcPts val="0"/>
              </a:spcBef>
              <a:buNone/>
            </a:pPr>
            <a:r>
              <a:t/>
            </a:r>
            <a:endParaRPr>
              <a:latin typeface="Calibri"/>
              <a:ea typeface="Calibri"/>
              <a:cs typeface="Calibri"/>
              <a:sym typeface="Calibri"/>
            </a:endParaRP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04800" lvl="0" marL="457200" rtl="0">
              <a:lnSpc>
                <a:spcPct val="150000"/>
              </a:lnSpc>
              <a:spcBef>
                <a:spcPts val="0"/>
              </a:spcBef>
              <a:buClr>
                <a:srgbClr val="444444"/>
              </a:buClr>
              <a:buSzPct val="100000"/>
              <a:buFont typeface="Roboto"/>
            </a:pPr>
            <a:r>
              <a:rPr lang="en" sz="1200">
                <a:solidFill>
                  <a:srgbClr val="444444"/>
                </a:solidFill>
                <a:highlight>
                  <a:srgbClr val="FFFFFF"/>
                </a:highlight>
                <a:latin typeface="Roboto"/>
                <a:ea typeface="Roboto"/>
                <a:cs typeface="Roboto"/>
                <a:sym typeface="Roboto"/>
              </a:rPr>
              <a:t>capitalize()</a:t>
            </a:r>
          </a:p>
          <a:p>
            <a:pPr indent="-304800" lvl="0" marL="457200" rtl="0">
              <a:lnSpc>
                <a:spcPct val="150000"/>
              </a:lnSpc>
              <a:spcBef>
                <a:spcPts val="0"/>
              </a:spcBef>
              <a:buClr>
                <a:srgbClr val="444444"/>
              </a:buClr>
              <a:buSzPct val="100000"/>
              <a:buFont typeface="Roboto"/>
            </a:pPr>
            <a:r>
              <a:rPr lang="en" sz="1200">
                <a:solidFill>
                  <a:srgbClr val="444444"/>
                </a:solidFill>
                <a:highlight>
                  <a:srgbClr val="FFFFFF"/>
                </a:highlight>
                <a:latin typeface="Roboto"/>
                <a:ea typeface="Roboto"/>
                <a:cs typeface="Roboto"/>
                <a:sym typeface="Roboto"/>
              </a:rPr>
              <a:t>lower()</a:t>
            </a:r>
          </a:p>
          <a:p>
            <a:pPr indent="-304800" lvl="0" marL="457200" rtl="0">
              <a:lnSpc>
                <a:spcPct val="150000"/>
              </a:lnSpc>
              <a:spcBef>
                <a:spcPts val="0"/>
              </a:spcBef>
              <a:buClr>
                <a:srgbClr val="444444"/>
              </a:buClr>
              <a:buSzPct val="100000"/>
              <a:buFont typeface="Roboto"/>
            </a:pPr>
            <a:r>
              <a:rPr lang="en" sz="1200">
                <a:solidFill>
                  <a:srgbClr val="444444"/>
                </a:solidFill>
                <a:highlight>
                  <a:srgbClr val="FFFFFF"/>
                </a:highlight>
                <a:latin typeface="Roboto"/>
                <a:ea typeface="Roboto"/>
                <a:cs typeface="Roboto"/>
                <a:sym typeface="Roboto"/>
              </a:rPr>
              <a:t>upper()</a:t>
            </a:r>
          </a:p>
          <a:p>
            <a:pPr indent="-304800" lvl="0" marL="457200" rtl="0">
              <a:lnSpc>
                <a:spcPct val="150000"/>
              </a:lnSpc>
              <a:spcBef>
                <a:spcPts val="0"/>
              </a:spcBef>
              <a:buClr>
                <a:srgbClr val="444444"/>
              </a:buClr>
              <a:buSzPct val="100000"/>
              <a:buFont typeface="Roboto"/>
            </a:pPr>
            <a:r>
              <a:rPr lang="en" sz="1200">
                <a:solidFill>
                  <a:srgbClr val="444444"/>
                </a:solidFill>
                <a:highlight>
                  <a:srgbClr val="FFFFFF"/>
                </a:highlight>
                <a:latin typeface="Roboto"/>
                <a:ea typeface="Roboto"/>
                <a:cs typeface="Roboto"/>
                <a:sym typeface="Roboto"/>
              </a:rPr>
              <a:t>swapcase()</a:t>
            </a:r>
          </a:p>
          <a:p>
            <a:pPr indent="-304800" lvl="0" marL="457200" rtl="0">
              <a:lnSpc>
                <a:spcPct val="150000"/>
              </a:lnSpc>
              <a:spcBef>
                <a:spcPts val="0"/>
              </a:spcBef>
              <a:buClr>
                <a:srgbClr val="444444"/>
              </a:buClr>
              <a:buSzPct val="100000"/>
              <a:buFont typeface="Roboto"/>
            </a:pPr>
            <a:r>
              <a:rPr lang="en" sz="1200">
                <a:solidFill>
                  <a:srgbClr val="444444"/>
                </a:solidFill>
                <a:highlight>
                  <a:srgbClr val="FFFFFF"/>
                </a:highlight>
                <a:latin typeface="Roboto"/>
                <a:ea typeface="Roboto"/>
                <a:cs typeface="Roboto"/>
                <a:sym typeface="Roboto"/>
              </a:rPr>
              <a:t>title()</a:t>
            </a:r>
          </a:p>
          <a:p>
            <a:pPr indent="-304800" lvl="0" marL="457200" rtl="0">
              <a:lnSpc>
                <a:spcPct val="150000"/>
              </a:lnSpc>
              <a:spcBef>
                <a:spcPts val="0"/>
              </a:spcBef>
              <a:buClr>
                <a:srgbClr val="444444"/>
              </a:buClr>
              <a:buSzPct val="100000"/>
              <a:buFont typeface="Roboto"/>
            </a:pPr>
            <a:r>
              <a:rPr lang="en" sz="1200">
                <a:solidFill>
                  <a:srgbClr val="444444"/>
                </a:solidFill>
                <a:highlight>
                  <a:srgbClr val="FFFFFF"/>
                </a:highlight>
                <a:latin typeface="Roboto"/>
                <a:ea typeface="Roboto"/>
                <a:cs typeface="Roboto"/>
                <a:sym typeface="Roboto"/>
              </a:rPr>
              <a:t>count( str[,beg [,end]])</a:t>
            </a:r>
          </a:p>
          <a:p>
            <a:pPr lvl="0">
              <a:lnSpc>
                <a:spcPct val="150000"/>
              </a:lnSpc>
              <a:spcBef>
                <a:spcPts val="0"/>
              </a:spcBef>
              <a:spcAft>
                <a:spcPts val="0"/>
              </a:spcAft>
              <a:buNone/>
            </a:pPr>
            <a:r>
              <a:t/>
            </a:r>
            <a:endParaRPr sz="1200">
              <a:solidFill>
                <a:srgbClr val="0000FF"/>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idx="1" type="body"/>
          </p:nvPr>
        </p:nvSpPr>
        <p:spPr>
          <a:xfrm>
            <a:off x="311700" y="802300"/>
            <a:ext cx="2744100" cy="1002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spcAft>
                <a:spcPts val="0"/>
              </a:spcAft>
              <a:buNone/>
            </a:pPr>
            <a:r>
              <a:rPr lang="en" sz="1050">
                <a:solidFill>
                  <a:srgbClr val="000000"/>
                </a:solidFill>
                <a:highlight>
                  <a:srgbClr val="FFFFFF"/>
                </a:highlight>
                <a:latin typeface="Calibri"/>
                <a:ea typeface="Calibri"/>
                <a:cs typeface="Calibri"/>
                <a:sym typeface="Calibri"/>
              </a:rPr>
              <a:t>var = ‘welcome to Python programming’</a:t>
            </a:r>
          </a:p>
          <a:p>
            <a:pPr lvl="0" rtl="0">
              <a:lnSpc>
                <a:spcPct val="150000"/>
              </a:lnSpc>
              <a:spcBef>
                <a:spcPts val="0"/>
              </a:spcBef>
              <a:spcAft>
                <a:spcPts val="0"/>
              </a:spcAft>
              <a:buNone/>
            </a:pPr>
            <a:r>
              <a:rPr lang="en" sz="1050">
                <a:solidFill>
                  <a:srgbClr val="000000"/>
                </a:solidFill>
                <a:highlight>
                  <a:srgbClr val="FFFFFF"/>
                </a:highlight>
                <a:latin typeface="Calibri"/>
                <a:ea typeface="Calibri"/>
                <a:cs typeface="Calibri"/>
                <a:sym typeface="Calibri"/>
              </a:rPr>
              <a:t>print (var.title())</a:t>
            </a:r>
          </a:p>
          <a:p>
            <a:pPr lvl="0">
              <a:lnSpc>
                <a:spcPct val="150000"/>
              </a:lnSpc>
              <a:spcBef>
                <a:spcPts val="0"/>
              </a:spcBef>
              <a:spcAft>
                <a:spcPts val="0"/>
              </a:spcAft>
              <a:buClr>
                <a:schemeClr val="dk1"/>
              </a:buClr>
              <a:buSzPct val="100000"/>
              <a:buFont typeface="Arial"/>
              <a:buNone/>
            </a:pPr>
            <a:r>
              <a:rPr i="1" lang="en" sz="1050">
                <a:solidFill>
                  <a:srgbClr val="000000"/>
                </a:solidFill>
                <a:highlight>
                  <a:srgbClr val="FFFFFF"/>
                </a:highlight>
                <a:latin typeface="Calibri"/>
                <a:ea typeface="Calibri"/>
                <a:cs typeface="Calibri"/>
                <a:sym typeface="Calibri"/>
              </a:rPr>
              <a:t># Welcome To Python Programming</a:t>
            </a:r>
          </a:p>
        </p:txBody>
      </p:sp>
      <p:sp>
        <p:nvSpPr>
          <p:cNvPr id="219" name="Shape 219"/>
          <p:cNvSpPr txBox="1"/>
          <p:nvPr/>
        </p:nvSpPr>
        <p:spPr>
          <a:xfrm>
            <a:off x="5828425" y="1061850"/>
            <a:ext cx="1958700" cy="1097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Clr>
                <a:schemeClr val="dk1"/>
              </a:buClr>
              <a:buSzPct val="91666"/>
              <a:buFont typeface="Arial"/>
              <a:buNone/>
            </a:pPr>
            <a:r>
              <a:rPr lang="en" sz="1200">
                <a:solidFill>
                  <a:schemeClr val="dk1"/>
                </a:solidFill>
                <a:highlight>
                  <a:srgbClr val="FFFFFF"/>
                </a:highlight>
                <a:latin typeface="Calibri"/>
                <a:ea typeface="Calibri"/>
                <a:cs typeface="Calibri"/>
                <a:sym typeface="Calibri"/>
              </a:rPr>
              <a:t>var = ‘PYTHON’</a:t>
            </a:r>
          </a:p>
          <a:p>
            <a:pPr lvl="0" rtl="0">
              <a:lnSpc>
                <a:spcPct val="150000"/>
              </a:lnSpc>
              <a:spcBef>
                <a:spcPts val="0"/>
              </a:spcBef>
              <a:buClr>
                <a:schemeClr val="dk1"/>
              </a:buClr>
              <a:buSzPct val="91666"/>
              <a:buFont typeface="Arial"/>
              <a:buNone/>
            </a:pPr>
            <a:r>
              <a:rPr lang="en" sz="1200">
                <a:solidFill>
                  <a:schemeClr val="dk1"/>
                </a:solidFill>
                <a:highlight>
                  <a:srgbClr val="FFFFFF"/>
                </a:highlight>
                <a:latin typeface="Calibri"/>
                <a:ea typeface="Calibri"/>
                <a:cs typeface="Calibri"/>
                <a:sym typeface="Calibri"/>
              </a:rPr>
              <a:t>print (var.capitalize())</a:t>
            </a:r>
          </a:p>
          <a:p>
            <a:pPr lvl="0" rtl="0">
              <a:lnSpc>
                <a:spcPct val="150000"/>
              </a:lnSpc>
              <a:spcBef>
                <a:spcPts val="0"/>
              </a:spcBef>
              <a:buClr>
                <a:schemeClr val="dk1"/>
              </a:buClr>
              <a:buSzPct val="91666"/>
              <a:buFont typeface="Arial"/>
              <a:buNone/>
            </a:pPr>
            <a:r>
              <a:rPr i="1" lang="en" sz="1200">
                <a:solidFill>
                  <a:schemeClr val="dk1"/>
                </a:solidFill>
                <a:highlight>
                  <a:srgbClr val="FFFFFF"/>
                </a:highlight>
                <a:latin typeface="Calibri"/>
                <a:ea typeface="Calibri"/>
                <a:cs typeface="Calibri"/>
                <a:sym typeface="Calibri"/>
              </a:rPr>
              <a:t># Python</a:t>
            </a:r>
          </a:p>
        </p:txBody>
      </p:sp>
      <p:sp>
        <p:nvSpPr>
          <p:cNvPr id="220" name="Shape 220"/>
          <p:cNvSpPr txBox="1"/>
          <p:nvPr/>
        </p:nvSpPr>
        <p:spPr>
          <a:xfrm>
            <a:off x="2713625" y="2170375"/>
            <a:ext cx="2454000" cy="792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sz="1050">
                <a:solidFill>
                  <a:schemeClr val="dk1"/>
                </a:solidFill>
                <a:highlight>
                  <a:srgbClr val="FFFFFF"/>
                </a:highlight>
                <a:latin typeface="Calibri"/>
                <a:ea typeface="Calibri"/>
                <a:cs typeface="Calibri"/>
                <a:sym typeface="Calibri"/>
              </a:rPr>
              <a:t>var = ‘TechBeamers’</a:t>
            </a:r>
          </a:p>
          <a:p>
            <a:pPr lvl="0" rtl="0">
              <a:lnSpc>
                <a:spcPct val="150000"/>
              </a:lnSpc>
              <a:spcBef>
                <a:spcPts val="0"/>
              </a:spcBef>
              <a:buClr>
                <a:schemeClr val="dk1"/>
              </a:buClr>
              <a:buSzPct val="100000"/>
              <a:buFont typeface="Arial"/>
              <a:buNone/>
            </a:pPr>
            <a:r>
              <a:rPr lang="en" sz="1050">
                <a:solidFill>
                  <a:schemeClr val="dk1"/>
                </a:solidFill>
                <a:highlight>
                  <a:srgbClr val="FFFFFF"/>
                </a:highlight>
                <a:latin typeface="Calibri"/>
                <a:ea typeface="Calibri"/>
                <a:cs typeface="Calibri"/>
                <a:sym typeface="Calibri"/>
              </a:rPr>
              <a:t>print (var.lower())</a:t>
            </a:r>
          </a:p>
          <a:p>
            <a:pPr lvl="0" rtl="0">
              <a:lnSpc>
                <a:spcPct val="150000"/>
              </a:lnSpc>
              <a:spcBef>
                <a:spcPts val="0"/>
              </a:spcBef>
              <a:buClr>
                <a:schemeClr val="dk1"/>
              </a:buClr>
              <a:buSzPct val="100000"/>
              <a:buFont typeface="Arial"/>
              <a:buNone/>
            </a:pPr>
            <a:r>
              <a:rPr i="1" lang="en" sz="1050">
                <a:solidFill>
                  <a:schemeClr val="dk1"/>
                </a:solidFill>
                <a:highlight>
                  <a:srgbClr val="FFFFFF"/>
                </a:highlight>
                <a:latin typeface="Calibri"/>
                <a:ea typeface="Calibri"/>
                <a:cs typeface="Calibri"/>
                <a:sym typeface="Calibri"/>
              </a:rPr>
              <a:t># techbeamers</a:t>
            </a:r>
          </a:p>
        </p:txBody>
      </p:sp>
      <p:sp>
        <p:nvSpPr>
          <p:cNvPr id="221" name="Shape 221"/>
          <p:cNvSpPr txBox="1"/>
          <p:nvPr/>
        </p:nvSpPr>
        <p:spPr>
          <a:xfrm>
            <a:off x="5958325" y="3457000"/>
            <a:ext cx="1828800" cy="792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sz="1050">
                <a:solidFill>
                  <a:schemeClr val="dk1"/>
                </a:solidFill>
                <a:highlight>
                  <a:srgbClr val="FFFFFF"/>
                </a:highlight>
                <a:latin typeface="Calibri"/>
                <a:ea typeface="Calibri"/>
                <a:cs typeface="Calibri"/>
                <a:sym typeface="Calibri"/>
              </a:rPr>
              <a:t>var = ‘TechBeamers’</a:t>
            </a:r>
          </a:p>
          <a:p>
            <a:pPr lvl="0" rtl="0">
              <a:lnSpc>
                <a:spcPct val="150000"/>
              </a:lnSpc>
              <a:spcBef>
                <a:spcPts val="0"/>
              </a:spcBef>
              <a:buClr>
                <a:schemeClr val="dk1"/>
              </a:buClr>
              <a:buSzPct val="100000"/>
              <a:buFont typeface="Arial"/>
              <a:buNone/>
            </a:pPr>
            <a:r>
              <a:rPr lang="en" sz="1050">
                <a:solidFill>
                  <a:schemeClr val="dk1"/>
                </a:solidFill>
                <a:highlight>
                  <a:srgbClr val="FFFFFF"/>
                </a:highlight>
                <a:latin typeface="Calibri"/>
                <a:ea typeface="Calibri"/>
                <a:cs typeface="Calibri"/>
                <a:sym typeface="Calibri"/>
              </a:rPr>
              <a:t>print (var.upper())</a:t>
            </a:r>
          </a:p>
          <a:p>
            <a:pPr lvl="0" rtl="0">
              <a:lnSpc>
                <a:spcPct val="150000"/>
              </a:lnSpc>
              <a:spcBef>
                <a:spcPts val="0"/>
              </a:spcBef>
              <a:buClr>
                <a:schemeClr val="dk1"/>
              </a:buClr>
              <a:buSzPct val="100000"/>
              <a:buFont typeface="Arial"/>
              <a:buNone/>
            </a:pPr>
            <a:r>
              <a:rPr i="1" lang="en" sz="1050">
                <a:solidFill>
                  <a:schemeClr val="dk1"/>
                </a:solidFill>
                <a:highlight>
                  <a:srgbClr val="FFFFFF"/>
                </a:highlight>
                <a:latin typeface="Calibri"/>
                <a:ea typeface="Calibri"/>
                <a:cs typeface="Calibri"/>
                <a:sym typeface="Calibri"/>
              </a:rPr>
              <a:t># TECHBEAMERS</a:t>
            </a:r>
          </a:p>
        </p:txBody>
      </p:sp>
      <p:sp>
        <p:nvSpPr>
          <p:cNvPr id="222" name="Shape 222"/>
          <p:cNvSpPr txBox="1"/>
          <p:nvPr/>
        </p:nvSpPr>
        <p:spPr>
          <a:xfrm>
            <a:off x="873050" y="3328450"/>
            <a:ext cx="1958700" cy="92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Clr>
                <a:schemeClr val="dk1"/>
              </a:buClr>
              <a:buSzPct val="100000"/>
              <a:buFont typeface="Arial"/>
              <a:buNone/>
            </a:pPr>
            <a:r>
              <a:rPr lang="en" sz="1050">
                <a:solidFill>
                  <a:schemeClr val="dk1"/>
                </a:solidFill>
                <a:highlight>
                  <a:srgbClr val="FFFFFF"/>
                </a:highlight>
                <a:latin typeface="Calibri"/>
                <a:ea typeface="Calibri"/>
                <a:cs typeface="Calibri"/>
                <a:sym typeface="Calibri"/>
              </a:rPr>
              <a:t>var = ‘TechBeamers’</a:t>
            </a:r>
          </a:p>
          <a:p>
            <a:pPr lvl="0" rtl="0">
              <a:lnSpc>
                <a:spcPct val="150000"/>
              </a:lnSpc>
              <a:spcBef>
                <a:spcPts val="0"/>
              </a:spcBef>
              <a:buClr>
                <a:schemeClr val="dk1"/>
              </a:buClr>
              <a:buSzPct val="100000"/>
              <a:buFont typeface="Arial"/>
              <a:buNone/>
            </a:pPr>
            <a:r>
              <a:rPr lang="en" sz="1050">
                <a:solidFill>
                  <a:schemeClr val="dk1"/>
                </a:solidFill>
                <a:highlight>
                  <a:srgbClr val="FFFFFF"/>
                </a:highlight>
                <a:latin typeface="Calibri"/>
                <a:ea typeface="Calibri"/>
                <a:cs typeface="Calibri"/>
                <a:sym typeface="Calibri"/>
              </a:rPr>
              <a:t>print (var.swapcase())</a:t>
            </a:r>
          </a:p>
          <a:p>
            <a:pPr lvl="0" rtl="0">
              <a:lnSpc>
                <a:spcPct val="150000"/>
              </a:lnSpc>
              <a:spcBef>
                <a:spcPts val="0"/>
              </a:spcBef>
              <a:buClr>
                <a:schemeClr val="dk1"/>
              </a:buClr>
              <a:buSzPct val="100000"/>
              <a:buFont typeface="Arial"/>
              <a:buNone/>
            </a:pPr>
            <a:r>
              <a:rPr i="1" lang="en" sz="1050">
                <a:solidFill>
                  <a:schemeClr val="dk1"/>
                </a:solidFill>
                <a:highlight>
                  <a:srgbClr val="FFFFFF"/>
                </a:highlight>
                <a:latin typeface="Calibri"/>
                <a:ea typeface="Calibri"/>
                <a:cs typeface="Calibri"/>
                <a:sym typeface="Calibri"/>
              </a:rPr>
              <a:t># tECHbEAMERS</a:t>
            </a:r>
          </a:p>
        </p:txBody>
      </p:sp>
      <p:sp>
        <p:nvSpPr>
          <p:cNvPr id="223" name="Shape 223"/>
          <p:cNvSpPr txBox="1"/>
          <p:nvPr/>
        </p:nvSpPr>
        <p:spPr>
          <a:xfrm>
            <a:off x="3409625" y="3669400"/>
            <a:ext cx="1758000" cy="1002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var=’TechBeamers’</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str=’e’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(var.count(str))</a:t>
            </a:r>
          </a:p>
          <a:p>
            <a:pPr lvl="0">
              <a:spcBef>
                <a:spcPts val="0"/>
              </a:spcBef>
              <a:buNone/>
            </a:pPr>
            <a:r>
              <a:rPr i="1" lang="en" sz="1050">
                <a:solidFill>
                  <a:srgbClr val="444444"/>
                </a:solidFill>
                <a:highlight>
                  <a:srgbClr val="FFFFFF"/>
                </a:highlight>
                <a:latin typeface="Roboto"/>
                <a:ea typeface="Roboto"/>
                <a:cs typeface="Roboto"/>
                <a:sym typeface="Roboto"/>
              </a:rPr>
              <a:t># 3</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40000"/>
              </a:lnSpc>
              <a:spcBef>
                <a:spcPts val="0"/>
              </a:spcBef>
              <a:spcAft>
                <a:spcPts val="1100"/>
              </a:spcAft>
              <a:buClr>
                <a:schemeClr val="dk1"/>
              </a:buClr>
              <a:buSzPct val="39285"/>
              <a:buFont typeface="Arial"/>
              <a:buNone/>
            </a:pPr>
            <a:r>
              <a:rPr b="1" lang="en">
                <a:solidFill>
                  <a:srgbClr val="444444"/>
                </a:solidFill>
                <a:highlight>
                  <a:srgbClr val="FFFFFF"/>
                </a:highlight>
                <a:latin typeface="Calibri"/>
                <a:ea typeface="Calibri"/>
                <a:cs typeface="Calibri"/>
                <a:sym typeface="Calibri"/>
              </a:rPr>
              <a:t>PYTHON STRINGS COMPARISON FUNCTIONS</a:t>
            </a:r>
          </a:p>
          <a:p>
            <a:pPr lvl="0">
              <a:spcBef>
                <a:spcPts val="0"/>
              </a:spcBef>
              <a:buNone/>
            </a:pPr>
            <a:r>
              <a:t/>
            </a:r>
            <a:endParaRPr>
              <a:latin typeface="Calibri"/>
              <a:ea typeface="Calibri"/>
              <a:cs typeface="Calibri"/>
              <a:sym typeface="Calibri"/>
            </a:endParaRP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islower()</a:t>
            </a:r>
          </a:p>
          <a:p>
            <a:pPr indent="-228600" lvl="0" marL="457200" rtl="0">
              <a:spcBef>
                <a:spcPts val="0"/>
              </a:spcBef>
            </a:pPr>
            <a:r>
              <a:rPr lang="en"/>
              <a:t>isupper()</a:t>
            </a:r>
          </a:p>
          <a:p>
            <a:pPr indent="-228600" lvl="0" marL="457200" rtl="0">
              <a:spcBef>
                <a:spcPts val="0"/>
              </a:spcBef>
            </a:pPr>
            <a:r>
              <a:rPr lang="en"/>
              <a:t>isdecimal()</a:t>
            </a:r>
          </a:p>
          <a:p>
            <a:pPr indent="-228600" lvl="0" marL="457200" rtl="0">
              <a:spcBef>
                <a:spcPts val="0"/>
              </a:spcBef>
            </a:pPr>
            <a:r>
              <a:rPr lang="en"/>
              <a:t>isdigit()</a:t>
            </a:r>
          </a:p>
          <a:p>
            <a:pPr indent="-228600" lvl="0" marL="457200" rtl="0">
              <a:spcBef>
                <a:spcPts val="0"/>
              </a:spcBef>
            </a:pPr>
            <a:r>
              <a:rPr lang="en"/>
              <a:t>isnumeric()</a:t>
            </a:r>
          </a:p>
          <a:p>
            <a:pPr indent="-228600" lvl="0" marL="457200" rtl="0">
              <a:spcBef>
                <a:spcPts val="0"/>
              </a:spcBef>
            </a:pPr>
            <a:r>
              <a:rPr lang="en"/>
              <a:t>isalpha()</a:t>
            </a:r>
          </a:p>
          <a:p>
            <a:pPr indent="-228600" lvl="0" marL="457200" rtl="0">
              <a:spcBef>
                <a:spcPts val="0"/>
              </a:spcBef>
            </a:pPr>
            <a:r>
              <a:rPr lang="en"/>
              <a:t>isalnum()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Types of Operator</a:t>
            </a:r>
          </a:p>
          <a:p>
            <a:pPr lvl="0" rtl="0">
              <a:lnSpc>
                <a:spcPct val="115000"/>
              </a:lnSpc>
              <a:spcBef>
                <a:spcPts val="0"/>
              </a:spcBef>
              <a:buClr>
                <a:schemeClr val="dk1"/>
              </a:buClr>
              <a:buSzPct val="37931"/>
              <a:buFont typeface="Arial"/>
              <a:buNone/>
            </a:pPr>
            <a:r>
              <a:t/>
            </a:r>
            <a:endParaRPr sz="2900">
              <a:solidFill>
                <a:srgbClr val="121214"/>
              </a:solidFill>
              <a:latin typeface="Verdana"/>
              <a:ea typeface="Verdana"/>
              <a:cs typeface="Verdana"/>
              <a:sym typeface="Verdana"/>
            </a:endParaRPr>
          </a:p>
          <a:p>
            <a:pPr lvl="0" rtl="0">
              <a:spcBef>
                <a:spcPts val="0"/>
              </a:spcBef>
              <a:buNone/>
            </a:pPr>
            <a:r>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69850" lvl="0" marL="25400" marR="25400" rtl="0" algn="just">
              <a:lnSpc>
                <a:spcPct val="163636"/>
              </a:lnSpc>
              <a:spcBef>
                <a:spcPts val="0"/>
              </a:spcBef>
              <a:spcAft>
                <a:spcPts val="1100"/>
              </a:spcAft>
              <a:buClr>
                <a:schemeClr val="dk1"/>
              </a:buClr>
              <a:buSzPct val="100000"/>
              <a:buFont typeface="Arial"/>
              <a:buNone/>
            </a:pPr>
            <a:r>
              <a:rPr lang="en" sz="1100">
                <a:solidFill>
                  <a:schemeClr val="dk1"/>
                </a:solidFill>
                <a:latin typeface="Verdana"/>
                <a:ea typeface="Verdana"/>
                <a:cs typeface="Verdana"/>
                <a:sym typeface="Verdana"/>
              </a:rPr>
              <a:t>Python language supports the following types of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Arithmetic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Comparison (Relational)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Assignment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Logical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Bitwise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Membership Operators</a:t>
            </a:r>
          </a:p>
          <a:p>
            <a:pPr indent="-295275" lvl="0" marL="482600" marR="25400" rtl="0" algn="just">
              <a:lnSpc>
                <a:spcPct val="171428"/>
              </a:lnSpc>
              <a:spcBef>
                <a:spcPts val="0"/>
              </a:spcBef>
              <a:spcAft>
                <a:spcPts val="1500"/>
              </a:spcAft>
              <a:buClr>
                <a:schemeClr val="dk1"/>
              </a:buClr>
              <a:buSzPct val="95454"/>
              <a:buFont typeface="Verdana"/>
            </a:pPr>
            <a:r>
              <a:rPr lang="en" sz="1050">
                <a:solidFill>
                  <a:schemeClr val="dk1"/>
                </a:solidFill>
                <a:latin typeface="Verdana"/>
                <a:ea typeface="Verdana"/>
                <a:cs typeface="Verdana"/>
                <a:sym typeface="Verdana"/>
              </a:rPr>
              <a:t>Identity Operators</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idx="1" type="body"/>
          </p:nvPr>
        </p:nvSpPr>
        <p:spPr>
          <a:xfrm>
            <a:off x="195850" y="220350"/>
            <a:ext cx="8654100" cy="4827600"/>
          </a:xfrm>
          <a:prstGeom prst="rect">
            <a:avLst/>
          </a:prstGeom>
        </p:spPr>
        <p:txBody>
          <a:bodyPr anchorCtr="0" anchor="t" bIns="91425" lIns="91425" rIns="91425" tIns="91425">
            <a:noAutofit/>
          </a:bodyPr>
          <a:lstStyle/>
          <a:p>
            <a:pPr indent="-298450" lvl="0" marL="457200" rtl="0">
              <a:spcBef>
                <a:spcPts val="0"/>
              </a:spcBef>
              <a:buSzPct val="100000"/>
            </a:pPr>
            <a:r>
              <a:rPr b="1" lang="en" sz="1100"/>
              <a:t>islower</a:t>
            </a:r>
            <a:r>
              <a:rPr lang="en" sz="1100"/>
              <a:t>()</a:t>
            </a:r>
          </a:p>
          <a:p>
            <a:pPr indent="-298450" lvl="1" marL="914400">
              <a:spcBef>
                <a:spcPts val="0"/>
              </a:spcBef>
              <a:buSzPct val="100000"/>
            </a:pPr>
            <a:r>
              <a:rPr lang="en" sz="1100">
                <a:solidFill>
                  <a:srgbClr val="444444"/>
                </a:solidFill>
                <a:highlight>
                  <a:srgbClr val="FFFFFF"/>
                </a:highlight>
                <a:latin typeface="Roboto"/>
                <a:ea typeface="Roboto"/>
                <a:cs typeface="Roboto"/>
                <a:sym typeface="Roboto"/>
              </a:rPr>
              <a:t>Returns True if all the characters in the String are in lowercase. If any one character is in uppercase it will return False.</a:t>
            </a:r>
          </a:p>
          <a:p>
            <a:pPr indent="-298450" lvl="0" marL="457200" rtl="0">
              <a:spcBef>
                <a:spcPts val="0"/>
              </a:spcBef>
              <a:buSzPct val="100000"/>
            </a:pPr>
            <a:r>
              <a:rPr b="1" lang="en" sz="1100"/>
              <a:t>isupper</a:t>
            </a:r>
            <a:r>
              <a:rPr lang="en" sz="1100"/>
              <a:t>()</a:t>
            </a:r>
          </a:p>
          <a:p>
            <a:pPr indent="-298450" lvl="1" marL="914400">
              <a:spcBef>
                <a:spcPts val="0"/>
              </a:spcBef>
              <a:buSzPct val="100000"/>
            </a:pPr>
            <a:r>
              <a:rPr lang="en" sz="1100">
                <a:solidFill>
                  <a:srgbClr val="444444"/>
                </a:solidFill>
                <a:highlight>
                  <a:srgbClr val="FFFFFF"/>
                </a:highlight>
                <a:latin typeface="Roboto"/>
                <a:ea typeface="Roboto"/>
                <a:cs typeface="Roboto"/>
                <a:sym typeface="Roboto"/>
              </a:rPr>
              <a:t>Returns True if all the characters in the String are in uppercase. If any one character is in lowercase it will return False.</a:t>
            </a:r>
          </a:p>
          <a:p>
            <a:pPr indent="-298450" lvl="0" marL="457200" rtl="0">
              <a:spcBef>
                <a:spcPts val="0"/>
              </a:spcBef>
              <a:buSzPct val="100000"/>
            </a:pPr>
            <a:r>
              <a:rPr b="1" lang="en" sz="1100"/>
              <a:t>isdecimal</a:t>
            </a:r>
            <a:r>
              <a:rPr lang="en" sz="1100"/>
              <a:t>()</a:t>
            </a:r>
          </a:p>
          <a:p>
            <a:pPr indent="-298450" lvl="1" marL="914400" rtl="0">
              <a:spcBef>
                <a:spcPts val="0"/>
              </a:spcBef>
              <a:buSzPct val="100000"/>
            </a:pPr>
            <a:r>
              <a:rPr lang="en" sz="1100">
                <a:solidFill>
                  <a:srgbClr val="444444"/>
                </a:solidFill>
                <a:highlight>
                  <a:srgbClr val="FFFFFF"/>
                </a:highlight>
                <a:latin typeface="Roboto"/>
                <a:ea typeface="Roboto"/>
                <a:cs typeface="Roboto"/>
                <a:sym typeface="Roboto"/>
              </a:rPr>
              <a:t>Returns ‘True’ if all the characters in String are decimal. If anyone character in the String is of other data-type, it will return ‘False’.</a:t>
            </a:r>
          </a:p>
          <a:p>
            <a:pPr indent="-298450" lvl="1" marL="914400" rtl="0">
              <a:spcBef>
                <a:spcPts val="0"/>
              </a:spcBef>
              <a:buClr>
                <a:srgbClr val="444444"/>
              </a:buClr>
              <a:buSzPct val="100000"/>
              <a:buFont typeface="Roboto"/>
            </a:pPr>
            <a:r>
              <a:rPr lang="en" sz="1100">
                <a:solidFill>
                  <a:srgbClr val="444444"/>
                </a:solidFill>
                <a:highlight>
                  <a:srgbClr val="FFFFFF"/>
                </a:highlight>
                <a:latin typeface="Roboto"/>
                <a:ea typeface="Roboto"/>
                <a:cs typeface="Roboto"/>
                <a:sym typeface="Roboto"/>
              </a:rPr>
              <a:t>Decimal characters are those from Unicode category ‘Nd’.</a:t>
            </a:r>
          </a:p>
          <a:p>
            <a:pPr indent="-298450" lvl="1" marL="914400" rtl="0">
              <a:spcBef>
                <a:spcPts val="0"/>
              </a:spcBef>
              <a:buClr>
                <a:srgbClr val="444444"/>
              </a:buClr>
              <a:buSzPct val="100000"/>
              <a:buFont typeface="Roboto"/>
            </a:pPr>
            <a:r>
              <a:rPr lang="en" sz="1100">
                <a:solidFill>
                  <a:srgbClr val="444444"/>
                </a:solidFill>
                <a:highlight>
                  <a:srgbClr val="FFFFFF"/>
                </a:highlight>
                <a:latin typeface="Roboto"/>
                <a:ea typeface="Roboto"/>
                <a:cs typeface="Roboto"/>
                <a:sym typeface="Roboto"/>
              </a:rPr>
              <a:t>Complete list of ‘Nd’ is present at following link: http://www.fileformat.info/info/unicode/category/Nd/list.htm</a:t>
            </a:r>
          </a:p>
          <a:p>
            <a:pPr indent="-298450" lvl="0" marL="457200" rtl="0">
              <a:spcBef>
                <a:spcPts val="0"/>
              </a:spcBef>
              <a:buSzPct val="100000"/>
            </a:pPr>
            <a:r>
              <a:rPr b="1" lang="en" sz="1100"/>
              <a:t>isdigit</a:t>
            </a:r>
            <a:r>
              <a:rPr lang="en" sz="1100"/>
              <a:t>()</a:t>
            </a:r>
          </a:p>
          <a:p>
            <a:pPr indent="-298450" lvl="1" marL="914400" rtl="0">
              <a:spcBef>
                <a:spcPts val="0"/>
              </a:spcBef>
              <a:buSzPct val="100000"/>
            </a:pPr>
            <a:r>
              <a:rPr lang="en" sz="1100">
                <a:solidFill>
                  <a:srgbClr val="444444"/>
                </a:solidFill>
                <a:highlight>
                  <a:srgbClr val="FFFFFF"/>
                </a:highlight>
                <a:latin typeface="Roboto"/>
                <a:ea typeface="Roboto"/>
                <a:cs typeface="Roboto"/>
                <a:sym typeface="Roboto"/>
              </a:rPr>
              <a:t>Returns ‘True’ for any character for which isdecimal() would return ‘True and some characters in ‘No’ category.</a:t>
            </a:r>
          </a:p>
          <a:p>
            <a:pPr indent="-298450" lvl="1" marL="914400">
              <a:spcBef>
                <a:spcPts val="0"/>
              </a:spcBef>
              <a:buClr>
                <a:srgbClr val="444444"/>
              </a:buClr>
              <a:buSzPct val="100000"/>
              <a:buFont typeface="Roboto"/>
            </a:pPr>
            <a:r>
              <a:rPr lang="en" sz="1100">
                <a:solidFill>
                  <a:srgbClr val="444444"/>
                </a:solidFill>
                <a:highlight>
                  <a:srgbClr val="FFFFFF"/>
                </a:highlight>
                <a:latin typeface="Roboto"/>
                <a:ea typeface="Roboto"/>
                <a:cs typeface="Roboto"/>
                <a:sym typeface="Roboto"/>
              </a:rPr>
              <a:t>No categories: http://www.fileformat.info/info/unicode/category/No/list.htm</a:t>
            </a:r>
          </a:p>
          <a:p>
            <a:pPr indent="-298450" lvl="0" marL="457200" rtl="0">
              <a:spcBef>
                <a:spcPts val="0"/>
              </a:spcBef>
              <a:buSzPct val="100000"/>
            </a:pPr>
            <a:r>
              <a:rPr b="1" lang="en" sz="1100"/>
              <a:t>isnumeric</a:t>
            </a:r>
            <a:r>
              <a:rPr lang="en" sz="1100"/>
              <a:t>()</a:t>
            </a:r>
          </a:p>
          <a:p>
            <a:pPr indent="-298450" lvl="1" marL="914400" rtl="0">
              <a:spcBef>
                <a:spcPts val="0"/>
              </a:spcBef>
              <a:buSzPct val="100000"/>
            </a:pPr>
            <a:r>
              <a:rPr lang="en" sz="1100">
                <a:solidFill>
                  <a:srgbClr val="444444"/>
                </a:solidFill>
                <a:highlight>
                  <a:srgbClr val="FFFFFF"/>
                </a:highlight>
                <a:latin typeface="Roboto"/>
                <a:ea typeface="Roboto"/>
                <a:cs typeface="Roboto"/>
                <a:sym typeface="Roboto"/>
              </a:rPr>
              <a:t>Returns ‘True’ if all the characters of the Unicode String lie in any one of the category ‘Nd’,’No’ and ‘NI’.</a:t>
            </a:r>
          </a:p>
          <a:p>
            <a:pPr indent="-298450" lvl="1" marL="914400">
              <a:spcBef>
                <a:spcPts val="0"/>
              </a:spcBef>
              <a:buClr>
                <a:srgbClr val="444444"/>
              </a:buClr>
              <a:buSzPct val="100000"/>
              <a:buFont typeface="Roboto"/>
            </a:pPr>
            <a:r>
              <a:rPr lang="en" sz="1100">
                <a:solidFill>
                  <a:srgbClr val="444444"/>
                </a:solidFill>
                <a:highlight>
                  <a:srgbClr val="FFFFFF"/>
                </a:highlight>
                <a:latin typeface="Roboto"/>
                <a:ea typeface="Roboto"/>
                <a:cs typeface="Roboto"/>
                <a:sym typeface="Roboto"/>
              </a:rPr>
              <a:t>Ni categories: http://www.fileformat.info/info/unicode/category/Nl/list.htm</a:t>
            </a:r>
          </a:p>
          <a:p>
            <a:pPr indent="-298450" lvl="0" marL="457200" rtl="0">
              <a:spcBef>
                <a:spcPts val="0"/>
              </a:spcBef>
              <a:buSzPct val="100000"/>
            </a:pPr>
            <a:r>
              <a:rPr b="1" lang="en" sz="1100"/>
              <a:t>isalpha</a:t>
            </a:r>
            <a:r>
              <a:rPr lang="en" sz="1100"/>
              <a:t>()</a:t>
            </a:r>
          </a:p>
          <a:p>
            <a:pPr indent="-298450" lvl="1" marL="914400">
              <a:spcBef>
                <a:spcPts val="0"/>
              </a:spcBef>
              <a:buSzPct val="100000"/>
            </a:pPr>
            <a:r>
              <a:rPr lang="en" sz="1100">
                <a:solidFill>
                  <a:srgbClr val="444444"/>
                </a:solidFill>
                <a:highlight>
                  <a:srgbClr val="FFFFFF"/>
                </a:highlight>
                <a:latin typeface="Roboto"/>
                <a:ea typeface="Roboto"/>
                <a:cs typeface="Roboto"/>
                <a:sym typeface="Roboto"/>
              </a:rPr>
              <a:t>Returns True if String contains at least one character (non-empty String) and all the characters are alphabetic, False otherwise.</a:t>
            </a:r>
          </a:p>
          <a:p>
            <a:pPr indent="-298450" lvl="0" marL="457200" rtl="0">
              <a:spcBef>
                <a:spcPts val="0"/>
              </a:spcBef>
              <a:buSzPct val="100000"/>
            </a:pPr>
            <a:r>
              <a:rPr b="1" lang="en" sz="1100"/>
              <a:t>isalnum</a:t>
            </a:r>
            <a:r>
              <a:rPr lang="en" sz="1100"/>
              <a:t>()</a:t>
            </a:r>
          </a:p>
          <a:p>
            <a:pPr indent="-298450" lvl="1" marL="914400" rtl="0">
              <a:spcBef>
                <a:spcPts val="0"/>
              </a:spcBef>
              <a:buSzPct val="100000"/>
            </a:pPr>
            <a:r>
              <a:rPr lang="en" sz="1100">
                <a:solidFill>
                  <a:srgbClr val="444444"/>
                </a:solidFill>
                <a:highlight>
                  <a:srgbClr val="FFFFFF"/>
                </a:highlight>
                <a:latin typeface="Roboto"/>
                <a:ea typeface="Roboto"/>
                <a:cs typeface="Roboto"/>
                <a:sym typeface="Roboto"/>
              </a:rPr>
              <a:t>Returns True if String contains at least one character (non-empty String) and all the characters are either alphabetic or decimal digits, False otherwise.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nvSpPr>
        <p:spPr>
          <a:xfrm>
            <a:off x="285200" y="877850"/>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(var.islower())</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False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(var.islower())</a:t>
            </a:r>
          </a:p>
          <a:p>
            <a:pPr lvl="0">
              <a:spcBef>
                <a:spcPts val="0"/>
              </a:spcBef>
              <a:buNone/>
            </a:pPr>
            <a:r>
              <a:rPr i="1" lang="en" sz="1050">
                <a:solidFill>
                  <a:srgbClr val="444444"/>
                </a:solidFill>
                <a:highlight>
                  <a:srgbClr val="FFFFFF"/>
                </a:highlight>
                <a:latin typeface="Roboto"/>
                <a:ea typeface="Roboto"/>
                <a:cs typeface="Roboto"/>
                <a:sym typeface="Roboto"/>
              </a:rPr>
              <a:t># True</a:t>
            </a:r>
          </a:p>
        </p:txBody>
      </p:sp>
      <p:sp>
        <p:nvSpPr>
          <p:cNvPr id="240" name="Shape 240"/>
          <p:cNvSpPr txBox="1"/>
          <p:nvPr/>
        </p:nvSpPr>
        <p:spPr>
          <a:xfrm>
            <a:off x="285200" y="512450"/>
            <a:ext cx="1809300" cy="365400"/>
          </a:xfrm>
          <a:prstGeom prst="rect">
            <a:avLst/>
          </a:prstGeom>
          <a:noFill/>
          <a:ln>
            <a:noFill/>
          </a:ln>
        </p:spPr>
        <p:txBody>
          <a:bodyPr anchorCtr="0" anchor="t" bIns="91425" lIns="91425" rIns="91425" tIns="91425">
            <a:noAutofit/>
          </a:bodyPr>
          <a:lstStyle/>
          <a:p>
            <a:pPr lvl="0" algn="ctr">
              <a:spcBef>
                <a:spcPts val="0"/>
              </a:spcBef>
              <a:buNone/>
            </a:pPr>
            <a:r>
              <a:rPr lang="en"/>
              <a:t>islower()</a:t>
            </a:r>
          </a:p>
        </p:txBody>
      </p:sp>
      <p:sp>
        <p:nvSpPr>
          <p:cNvPr id="241" name="Shape 241"/>
          <p:cNvSpPr txBox="1"/>
          <p:nvPr/>
        </p:nvSpPr>
        <p:spPr>
          <a:xfrm>
            <a:off x="2665675" y="877850"/>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(var.isupper())</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False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(var.isupper())</a:t>
            </a:r>
          </a:p>
          <a:p>
            <a:pPr lvl="0" rtl="0">
              <a:spcBef>
                <a:spcPts val="0"/>
              </a:spcBef>
              <a:buNone/>
            </a:pPr>
            <a:r>
              <a:rPr i="1" lang="en" sz="1050">
                <a:solidFill>
                  <a:srgbClr val="444444"/>
                </a:solidFill>
                <a:highlight>
                  <a:srgbClr val="FFFFFF"/>
                </a:highlight>
                <a:latin typeface="Roboto"/>
                <a:ea typeface="Roboto"/>
                <a:cs typeface="Roboto"/>
                <a:sym typeface="Roboto"/>
              </a:rPr>
              <a:t># True</a:t>
            </a:r>
          </a:p>
        </p:txBody>
      </p:sp>
      <p:sp>
        <p:nvSpPr>
          <p:cNvPr id="242" name="Shape 242"/>
          <p:cNvSpPr txBox="1"/>
          <p:nvPr/>
        </p:nvSpPr>
        <p:spPr>
          <a:xfrm>
            <a:off x="2665675" y="512450"/>
            <a:ext cx="1809300" cy="365400"/>
          </a:xfrm>
          <a:prstGeom prst="rect">
            <a:avLst/>
          </a:prstGeom>
          <a:noFill/>
          <a:ln>
            <a:noFill/>
          </a:ln>
        </p:spPr>
        <p:txBody>
          <a:bodyPr anchorCtr="0" anchor="t" bIns="91425" lIns="91425" rIns="91425" tIns="91425">
            <a:noAutofit/>
          </a:bodyPr>
          <a:lstStyle/>
          <a:p>
            <a:pPr lvl="0" rtl="0" algn="ctr">
              <a:spcBef>
                <a:spcPts val="0"/>
              </a:spcBef>
              <a:buNone/>
            </a:pPr>
            <a:r>
              <a:rPr lang="en"/>
              <a:t>isupper()</a:t>
            </a:r>
          </a:p>
        </p:txBody>
      </p:sp>
      <p:sp>
        <p:nvSpPr>
          <p:cNvPr id="243" name="Shape 243"/>
          <p:cNvSpPr txBox="1"/>
          <p:nvPr/>
        </p:nvSpPr>
        <p:spPr>
          <a:xfrm>
            <a:off x="5046150" y="877850"/>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num=u’2016′</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(num.isdecimal())</a:t>
            </a:r>
          </a:p>
          <a:p>
            <a:pPr lvl="0" rtl="0">
              <a:spcBef>
                <a:spcPts val="0"/>
              </a:spcBef>
              <a:buNone/>
            </a:pPr>
            <a:r>
              <a:rPr i="1" lang="en" sz="1050">
                <a:solidFill>
                  <a:srgbClr val="444444"/>
                </a:solidFill>
                <a:highlight>
                  <a:srgbClr val="FFFFFF"/>
                </a:highlight>
                <a:latin typeface="Roboto"/>
                <a:ea typeface="Roboto"/>
                <a:cs typeface="Roboto"/>
                <a:sym typeface="Roboto"/>
              </a:rPr>
              <a:t># True</a:t>
            </a:r>
          </a:p>
        </p:txBody>
      </p:sp>
      <p:sp>
        <p:nvSpPr>
          <p:cNvPr id="244" name="Shape 244"/>
          <p:cNvSpPr txBox="1"/>
          <p:nvPr/>
        </p:nvSpPr>
        <p:spPr>
          <a:xfrm>
            <a:off x="5046150" y="512450"/>
            <a:ext cx="1809300" cy="365400"/>
          </a:xfrm>
          <a:prstGeom prst="rect">
            <a:avLst/>
          </a:prstGeom>
          <a:noFill/>
          <a:ln>
            <a:noFill/>
          </a:ln>
        </p:spPr>
        <p:txBody>
          <a:bodyPr anchorCtr="0" anchor="t" bIns="91425" lIns="91425" rIns="91425" tIns="91425">
            <a:noAutofit/>
          </a:bodyPr>
          <a:lstStyle/>
          <a:p>
            <a:pPr lvl="0" rtl="0" algn="ctr">
              <a:spcBef>
                <a:spcPts val="0"/>
              </a:spcBef>
              <a:buNone/>
            </a:pPr>
            <a:r>
              <a:rPr lang="en"/>
              <a:t>isdecimal()</a:t>
            </a:r>
          </a:p>
        </p:txBody>
      </p:sp>
      <p:sp>
        <p:nvSpPr>
          <p:cNvPr id="245" name="Shape 245"/>
          <p:cNvSpPr txBox="1"/>
          <p:nvPr/>
        </p:nvSpPr>
        <p:spPr>
          <a:xfrm>
            <a:off x="285200" y="2997175"/>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(‘2’.isdigit())</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True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(‘²’.isdigit())</a:t>
            </a:r>
          </a:p>
          <a:p>
            <a:pPr lvl="0" rtl="0">
              <a:spcBef>
                <a:spcPts val="0"/>
              </a:spcBef>
              <a:buNone/>
            </a:pPr>
            <a:r>
              <a:rPr i="1" lang="en" sz="1050">
                <a:solidFill>
                  <a:srgbClr val="444444"/>
                </a:solidFill>
                <a:highlight>
                  <a:srgbClr val="FFFFFF"/>
                </a:highlight>
                <a:latin typeface="Roboto"/>
                <a:ea typeface="Roboto"/>
                <a:cs typeface="Roboto"/>
                <a:sym typeface="Roboto"/>
              </a:rPr>
              <a:t># True</a:t>
            </a:r>
          </a:p>
        </p:txBody>
      </p:sp>
      <p:sp>
        <p:nvSpPr>
          <p:cNvPr id="246" name="Shape 246"/>
          <p:cNvSpPr txBox="1"/>
          <p:nvPr/>
        </p:nvSpPr>
        <p:spPr>
          <a:xfrm>
            <a:off x="285200" y="2631775"/>
            <a:ext cx="1809300" cy="365400"/>
          </a:xfrm>
          <a:prstGeom prst="rect">
            <a:avLst/>
          </a:prstGeom>
          <a:noFill/>
          <a:ln>
            <a:noFill/>
          </a:ln>
        </p:spPr>
        <p:txBody>
          <a:bodyPr anchorCtr="0" anchor="t" bIns="91425" lIns="91425" rIns="91425" tIns="91425">
            <a:noAutofit/>
          </a:bodyPr>
          <a:lstStyle/>
          <a:p>
            <a:pPr lvl="0" rtl="0" algn="ctr">
              <a:spcBef>
                <a:spcPts val="0"/>
              </a:spcBef>
              <a:buNone/>
            </a:pPr>
            <a:r>
              <a:rPr lang="en"/>
              <a:t>isdigit()</a:t>
            </a:r>
          </a:p>
        </p:txBody>
      </p:sp>
      <p:sp>
        <p:nvSpPr>
          <p:cNvPr id="247" name="Shape 247"/>
          <p:cNvSpPr txBox="1"/>
          <p:nvPr/>
        </p:nvSpPr>
        <p:spPr>
          <a:xfrm>
            <a:off x="2665675" y="2997175"/>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num=u’2016′</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(num.isnumeric())</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True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num=u’year2016′</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(num.isnumeric())</a:t>
            </a:r>
          </a:p>
          <a:p>
            <a:pPr lvl="0" rtl="0">
              <a:spcBef>
                <a:spcPts val="0"/>
              </a:spcBef>
              <a:buNone/>
            </a:pPr>
            <a:r>
              <a:rPr i="1" lang="en" sz="1050">
                <a:solidFill>
                  <a:srgbClr val="444444"/>
                </a:solidFill>
                <a:highlight>
                  <a:srgbClr val="FFFFFF"/>
                </a:highlight>
                <a:latin typeface="Roboto"/>
                <a:ea typeface="Roboto"/>
                <a:cs typeface="Roboto"/>
                <a:sym typeface="Roboto"/>
              </a:rPr>
              <a:t># False</a:t>
            </a:r>
          </a:p>
        </p:txBody>
      </p:sp>
      <p:sp>
        <p:nvSpPr>
          <p:cNvPr id="248" name="Shape 248"/>
          <p:cNvSpPr txBox="1"/>
          <p:nvPr/>
        </p:nvSpPr>
        <p:spPr>
          <a:xfrm>
            <a:off x="2665675" y="2631775"/>
            <a:ext cx="1809300" cy="365400"/>
          </a:xfrm>
          <a:prstGeom prst="rect">
            <a:avLst/>
          </a:prstGeom>
          <a:noFill/>
          <a:ln>
            <a:noFill/>
          </a:ln>
        </p:spPr>
        <p:txBody>
          <a:bodyPr anchorCtr="0" anchor="t" bIns="91425" lIns="91425" rIns="91425" tIns="91425">
            <a:noAutofit/>
          </a:bodyPr>
          <a:lstStyle/>
          <a:p>
            <a:pPr lvl="0" rtl="0" algn="ctr">
              <a:spcBef>
                <a:spcPts val="0"/>
              </a:spcBef>
              <a:buNone/>
            </a:pPr>
            <a:r>
              <a:rPr lang="en"/>
              <a:t>isnumeric()</a:t>
            </a:r>
          </a:p>
        </p:txBody>
      </p:sp>
      <p:sp>
        <p:nvSpPr>
          <p:cNvPr id="249" name="Shape 249"/>
          <p:cNvSpPr txBox="1"/>
          <p:nvPr/>
        </p:nvSpPr>
        <p:spPr>
          <a:xfrm>
            <a:off x="5046150" y="2997175"/>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(‘python’.isalpha())</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True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(‘python3’.isalpha())</a:t>
            </a:r>
          </a:p>
          <a:p>
            <a:pPr lvl="0" rtl="0">
              <a:spcBef>
                <a:spcPts val="0"/>
              </a:spcBef>
              <a:buNone/>
            </a:pPr>
            <a:r>
              <a:rPr i="1" lang="en" sz="1050">
                <a:solidFill>
                  <a:srgbClr val="444444"/>
                </a:solidFill>
                <a:highlight>
                  <a:srgbClr val="FFFFFF"/>
                </a:highlight>
                <a:latin typeface="Roboto"/>
                <a:ea typeface="Roboto"/>
                <a:cs typeface="Roboto"/>
                <a:sym typeface="Roboto"/>
              </a:rPr>
              <a:t># False</a:t>
            </a:r>
          </a:p>
        </p:txBody>
      </p:sp>
      <p:sp>
        <p:nvSpPr>
          <p:cNvPr id="250" name="Shape 250"/>
          <p:cNvSpPr txBox="1"/>
          <p:nvPr/>
        </p:nvSpPr>
        <p:spPr>
          <a:xfrm>
            <a:off x="5046150" y="2631775"/>
            <a:ext cx="1809300" cy="365400"/>
          </a:xfrm>
          <a:prstGeom prst="rect">
            <a:avLst/>
          </a:prstGeom>
          <a:noFill/>
          <a:ln>
            <a:noFill/>
          </a:ln>
        </p:spPr>
        <p:txBody>
          <a:bodyPr anchorCtr="0" anchor="t" bIns="91425" lIns="91425" rIns="91425" tIns="91425">
            <a:noAutofit/>
          </a:bodyPr>
          <a:lstStyle/>
          <a:p>
            <a:pPr lvl="0" rtl="0" algn="ctr">
              <a:spcBef>
                <a:spcPts val="0"/>
              </a:spcBef>
              <a:buNone/>
            </a:pPr>
            <a:r>
              <a:rPr lang="en"/>
              <a:t>isalpha()</a:t>
            </a:r>
          </a:p>
        </p:txBody>
      </p:sp>
      <p:sp>
        <p:nvSpPr>
          <p:cNvPr id="251" name="Shape 251"/>
          <p:cNvSpPr txBox="1"/>
          <p:nvPr/>
        </p:nvSpPr>
        <p:spPr>
          <a:xfrm>
            <a:off x="7194900" y="877850"/>
            <a:ext cx="1809300" cy="1256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(‘python’.isalnum())</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True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(‘python3’.isalnum())</a:t>
            </a:r>
          </a:p>
          <a:p>
            <a:pPr lvl="0" rtl="0">
              <a:spcBef>
                <a:spcPts val="0"/>
              </a:spcBef>
              <a:buNone/>
            </a:pPr>
            <a:r>
              <a:rPr i="1" lang="en" sz="1050">
                <a:solidFill>
                  <a:srgbClr val="444444"/>
                </a:solidFill>
                <a:highlight>
                  <a:srgbClr val="FFFFFF"/>
                </a:highlight>
                <a:latin typeface="Roboto"/>
                <a:ea typeface="Roboto"/>
                <a:cs typeface="Roboto"/>
                <a:sym typeface="Roboto"/>
              </a:rPr>
              <a:t># True</a:t>
            </a:r>
          </a:p>
        </p:txBody>
      </p:sp>
      <p:sp>
        <p:nvSpPr>
          <p:cNvPr id="252" name="Shape 252"/>
          <p:cNvSpPr txBox="1"/>
          <p:nvPr/>
        </p:nvSpPr>
        <p:spPr>
          <a:xfrm>
            <a:off x="7194900" y="512450"/>
            <a:ext cx="1809300" cy="365400"/>
          </a:xfrm>
          <a:prstGeom prst="rect">
            <a:avLst/>
          </a:prstGeom>
          <a:noFill/>
          <a:ln>
            <a:noFill/>
          </a:ln>
        </p:spPr>
        <p:txBody>
          <a:bodyPr anchorCtr="0" anchor="t" bIns="91425" lIns="91425" rIns="91425" tIns="91425">
            <a:noAutofit/>
          </a:bodyPr>
          <a:lstStyle/>
          <a:p>
            <a:pPr lvl="0" rtl="0" algn="ctr">
              <a:spcBef>
                <a:spcPts val="0"/>
              </a:spcBef>
              <a:buNone/>
            </a:pPr>
            <a:r>
              <a:rPr lang="en"/>
              <a:t>isalnum()</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40000"/>
              </a:lnSpc>
              <a:spcBef>
                <a:spcPts val="0"/>
              </a:spcBef>
              <a:spcAft>
                <a:spcPts val="1100"/>
              </a:spcAft>
              <a:buNone/>
            </a:pPr>
            <a:r>
              <a:rPr b="1" lang="en">
                <a:solidFill>
                  <a:srgbClr val="444444"/>
                </a:solidFill>
                <a:highlight>
                  <a:srgbClr val="FFFFFF"/>
                </a:highlight>
                <a:latin typeface="Calibri"/>
                <a:ea typeface="Calibri"/>
                <a:cs typeface="Calibri"/>
                <a:sym typeface="Calibri"/>
              </a:rPr>
              <a:t>PYTHON STRING PADDING FUNCTIONS</a:t>
            </a:r>
          </a:p>
          <a:p>
            <a:pPr lvl="0" rtl="0">
              <a:lnSpc>
                <a:spcPct val="140000"/>
              </a:lnSpc>
              <a:spcBef>
                <a:spcPts val="0"/>
              </a:spcBef>
              <a:spcAft>
                <a:spcPts val="1100"/>
              </a:spcAft>
              <a:buNone/>
            </a:pPr>
            <a:r>
              <a:t/>
            </a:r>
            <a:endParaRPr b="1">
              <a:solidFill>
                <a:srgbClr val="444444"/>
              </a:solidFill>
              <a:highlight>
                <a:srgbClr val="FFFFFF"/>
              </a:highlight>
              <a:latin typeface="Calibri"/>
              <a:ea typeface="Calibri"/>
              <a:cs typeface="Calibri"/>
              <a:sym typeface="Calibri"/>
            </a:endParaRPr>
          </a:p>
          <a:p>
            <a:pPr lvl="0" rtl="0">
              <a:spcBef>
                <a:spcPts val="0"/>
              </a:spcBef>
              <a:buNone/>
            </a:pPr>
            <a:r>
              <a:t/>
            </a:r>
            <a:endParaRPr>
              <a:latin typeface="Calibri"/>
              <a:ea typeface="Calibri"/>
              <a:cs typeface="Calibri"/>
              <a:sym typeface="Calibri"/>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rjust(width[,fillchar])</a:t>
            </a:r>
          </a:p>
          <a:p>
            <a:pPr indent="-228600" lvl="0" marL="457200">
              <a:spcBef>
                <a:spcPts val="0"/>
              </a:spcBef>
            </a:pPr>
            <a:r>
              <a:rPr lang="en"/>
              <a:t>ljust(width[,fillchar])</a:t>
            </a:r>
          </a:p>
          <a:p>
            <a:pPr indent="-228600" lvl="0" marL="457200">
              <a:spcBef>
                <a:spcPts val="0"/>
              </a:spcBef>
            </a:pPr>
            <a:r>
              <a:rPr lang="en"/>
              <a:t>center(width[,fillchar])</a:t>
            </a:r>
          </a:p>
          <a:p>
            <a:pPr indent="-228600" lvl="0" marL="457200">
              <a:spcBef>
                <a:spcPts val="0"/>
              </a:spcBef>
            </a:pPr>
            <a:r>
              <a:rPr lang="en"/>
              <a:t>zfill(width)</a:t>
            </a:r>
          </a:p>
          <a:p>
            <a:pPr lvl="0" rt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nvSpPr>
        <p:spPr>
          <a:xfrm>
            <a:off x="445625" y="2108375"/>
            <a:ext cx="1684500" cy="102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(var.rjust(10))</a:t>
            </a:r>
          </a:p>
          <a:p>
            <a:pPr lvl="0">
              <a:spcBef>
                <a:spcPts val="0"/>
              </a:spcBef>
              <a:buNone/>
            </a:pPr>
            <a:r>
              <a:rPr i="1" lang="en" sz="1050">
                <a:solidFill>
                  <a:srgbClr val="444444"/>
                </a:solidFill>
                <a:highlight>
                  <a:srgbClr val="FFFFFF"/>
                </a:highlight>
                <a:latin typeface="Roboto"/>
                <a:ea typeface="Roboto"/>
                <a:cs typeface="Roboto"/>
                <a:sym typeface="Roboto"/>
              </a:rPr>
              <a:t># Python</a:t>
            </a:r>
          </a:p>
        </p:txBody>
      </p:sp>
      <p:sp>
        <p:nvSpPr>
          <p:cNvPr id="264" name="Shape 264"/>
          <p:cNvSpPr txBox="1"/>
          <p:nvPr/>
        </p:nvSpPr>
        <p:spPr>
          <a:xfrm>
            <a:off x="445625" y="1778625"/>
            <a:ext cx="1684500" cy="330000"/>
          </a:xfrm>
          <a:prstGeom prst="rect">
            <a:avLst/>
          </a:prstGeom>
          <a:noFill/>
          <a:ln>
            <a:noFill/>
          </a:ln>
        </p:spPr>
        <p:txBody>
          <a:bodyPr anchorCtr="0" anchor="t" bIns="91425" lIns="91425" rIns="91425" tIns="91425">
            <a:noAutofit/>
          </a:bodyPr>
          <a:lstStyle/>
          <a:p>
            <a:pPr lvl="0" algn="ctr">
              <a:spcBef>
                <a:spcPts val="0"/>
              </a:spcBef>
              <a:buNone/>
            </a:pPr>
            <a:r>
              <a:rPr lang="en"/>
              <a:t>rjust(width,[fill])</a:t>
            </a:r>
          </a:p>
        </p:txBody>
      </p:sp>
      <p:sp>
        <p:nvSpPr>
          <p:cNvPr id="265" name="Shape 265"/>
          <p:cNvSpPr txBox="1"/>
          <p:nvPr/>
        </p:nvSpPr>
        <p:spPr>
          <a:xfrm>
            <a:off x="2549800" y="2108375"/>
            <a:ext cx="1684500" cy="102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(var.ljust(10))</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(var.ljust(10,’-‘))</a:t>
            </a:r>
          </a:p>
          <a:p>
            <a:pPr lvl="0" rtl="0">
              <a:spcBef>
                <a:spcPts val="0"/>
              </a:spcBef>
              <a:buNone/>
            </a:pPr>
            <a:r>
              <a:rPr i="1" lang="en" sz="1050">
                <a:solidFill>
                  <a:srgbClr val="444444"/>
                </a:solidFill>
                <a:highlight>
                  <a:srgbClr val="FFFFFF"/>
                </a:highlight>
                <a:latin typeface="Roboto"/>
                <a:ea typeface="Roboto"/>
                <a:cs typeface="Roboto"/>
                <a:sym typeface="Roboto"/>
              </a:rPr>
              <a:t># Python—-</a:t>
            </a:r>
          </a:p>
        </p:txBody>
      </p:sp>
      <p:sp>
        <p:nvSpPr>
          <p:cNvPr id="266" name="Shape 266"/>
          <p:cNvSpPr txBox="1"/>
          <p:nvPr/>
        </p:nvSpPr>
        <p:spPr>
          <a:xfrm>
            <a:off x="2549800" y="1778625"/>
            <a:ext cx="1684500" cy="330000"/>
          </a:xfrm>
          <a:prstGeom prst="rect">
            <a:avLst/>
          </a:prstGeom>
          <a:noFill/>
          <a:ln>
            <a:noFill/>
          </a:ln>
        </p:spPr>
        <p:txBody>
          <a:bodyPr anchorCtr="0" anchor="t" bIns="91425" lIns="91425" rIns="91425" tIns="91425">
            <a:noAutofit/>
          </a:bodyPr>
          <a:lstStyle/>
          <a:p>
            <a:pPr lvl="0" rtl="0" algn="ctr">
              <a:spcBef>
                <a:spcPts val="0"/>
              </a:spcBef>
              <a:buNone/>
            </a:pPr>
            <a:r>
              <a:rPr lang="en"/>
              <a:t>rjust(width,[fill])</a:t>
            </a:r>
          </a:p>
        </p:txBody>
      </p:sp>
      <p:sp>
        <p:nvSpPr>
          <p:cNvPr id="267" name="Shape 267"/>
          <p:cNvSpPr txBox="1"/>
          <p:nvPr/>
        </p:nvSpPr>
        <p:spPr>
          <a:xfrm>
            <a:off x="4720837" y="2108375"/>
            <a:ext cx="1684500" cy="102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(var.center(20))</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(var.center(20,’*’))</a:t>
            </a:r>
          </a:p>
          <a:p>
            <a:pPr lvl="0" rtl="0">
              <a:spcBef>
                <a:spcPts val="0"/>
              </a:spcBef>
              <a:buNone/>
            </a:pPr>
            <a:r>
              <a:rPr i="1" lang="en" sz="1050">
                <a:solidFill>
                  <a:srgbClr val="444444"/>
                </a:solidFill>
                <a:highlight>
                  <a:srgbClr val="FFFFFF"/>
                </a:highlight>
                <a:latin typeface="Roboto"/>
                <a:ea typeface="Roboto"/>
                <a:cs typeface="Roboto"/>
                <a:sym typeface="Roboto"/>
              </a:rPr>
              <a:t># *******Python*******</a:t>
            </a:r>
          </a:p>
        </p:txBody>
      </p:sp>
      <p:sp>
        <p:nvSpPr>
          <p:cNvPr id="268" name="Shape 268"/>
          <p:cNvSpPr txBox="1"/>
          <p:nvPr/>
        </p:nvSpPr>
        <p:spPr>
          <a:xfrm>
            <a:off x="4720837" y="1778625"/>
            <a:ext cx="1684500" cy="330000"/>
          </a:xfrm>
          <a:prstGeom prst="rect">
            <a:avLst/>
          </a:prstGeom>
          <a:noFill/>
          <a:ln>
            <a:noFill/>
          </a:ln>
        </p:spPr>
        <p:txBody>
          <a:bodyPr anchorCtr="0" anchor="t" bIns="91425" lIns="91425" rIns="91425" tIns="91425">
            <a:noAutofit/>
          </a:bodyPr>
          <a:lstStyle/>
          <a:p>
            <a:pPr lvl="0" rtl="0" algn="ctr">
              <a:spcBef>
                <a:spcPts val="0"/>
              </a:spcBef>
              <a:buNone/>
            </a:pPr>
            <a:r>
              <a:rPr lang="en"/>
              <a:t>rjust(width,[fill])</a:t>
            </a:r>
          </a:p>
        </p:txBody>
      </p:sp>
      <p:sp>
        <p:nvSpPr>
          <p:cNvPr id="269" name="Shape 269"/>
          <p:cNvSpPr txBox="1"/>
          <p:nvPr/>
        </p:nvSpPr>
        <p:spPr>
          <a:xfrm>
            <a:off x="6847300" y="2108375"/>
            <a:ext cx="1684500" cy="1171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(var.zfill(10))</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0000Python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var=’+Python’</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(var.zfill(10))</a:t>
            </a:r>
          </a:p>
          <a:p>
            <a:pPr lvl="0" rtl="0">
              <a:spcBef>
                <a:spcPts val="0"/>
              </a:spcBef>
              <a:buNone/>
            </a:pPr>
            <a:r>
              <a:rPr i="1" lang="en" sz="1050">
                <a:solidFill>
                  <a:srgbClr val="444444"/>
                </a:solidFill>
                <a:highlight>
                  <a:srgbClr val="FFFFFF"/>
                </a:highlight>
                <a:latin typeface="Roboto"/>
                <a:ea typeface="Roboto"/>
                <a:cs typeface="Roboto"/>
                <a:sym typeface="Roboto"/>
              </a:rPr>
              <a:t># +000Python</a:t>
            </a:r>
          </a:p>
        </p:txBody>
      </p:sp>
      <p:sp>
        <p:nvSpPr>
          <p:cNvPr id="270" name="Shape 270"/>
          <p:cNvSpPr txBox="1"/>
          <p:nvPr/>
        </p:nvSpPr>
        <p:spPr>
          <a:xfrm>
            <a:off x="6847300" y="1778625"/>
            <a:ext cx="1684500" cy="330000"/>
          </a:xfrm>
          <a:prstGeom prst="rect">
            <a:avLst/>
          </a:prstGeom>
          <a:noFill/>
          <a:ln>
            <a:noFill/>
          </a:ln>
        </p:spPr>
        <p:txBody>
          <a:bodyPr anchorCtr="0" anchor="t" bIns="91425" lIns="91425" rIns="91425" tIns="91425">
            <a:noAutofit/>
          </a:bodyPr>
          <a:lstStyle/>
          <a:p>
            <a:pPr lvl="0" rtl="0" algn="ctr">
              <a:spcBef>
                <a:spcPts val="0"/>
              </a:spcBef>
              <a:buNone/>
            </a:pPr>
            <a:r>
              <a:rPr lang="en"/>
              <a:t>rjust(width,[fill])</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40000"/>
              </a:lnSpc>
              <a:spcBef>
                <a:spcPts val="0"/>
              </a:spcBef>
              <a:spcAft>
                <a:spcPts val="1100"/>
              </a:spcAft>
              <a:buNone/>
            </a:pPr>
            <a:r>
              <a:rPr b="1" lang="en">
                <a:solidFill>
                  <a:srgbClr val="444444"/>
                </a:solidFill>
                <a:highlight>
                  <a:srgbClr val="FFFFFF"/>
                </a:highlight>
                <a:latin typeface="Calibri"/>
                <a:ea typeface="Calibri"/>
                <a:cs typeface="Calibri"/>
                <a:sym typeface="Calibri"/>
              </a:rPr>
              <a:t>FUNCTIONS TO FIND A STRING IN PYTHON</a:t>
            </a:r>
          </a:p>
          <a:p>
            <a:pPr lvl="0" rtl="0">
              <a:lnSpc>
                <a:spcPct val="140000"/>
              </a:lnSpc>
              <a:spcBef>
                <a:spcPts val="0"/>
              </a:spcBef>
              <a:spcAft>
                <a:spcPts val="1100"/>
              </a:spcAft>
              <a:buNone/>
            </a:pPr>
            <a:r>
              <a:t/>
            </a:r>
            <a:endParaRPr b="1">
              <a:solidFill>
                <a:srgbClr val="444444"/>
              </a:solidFill>
              <a:highlight>
                <a:srgbClr val="FFFFFF"/>
              </a:highlight>
              <a:latin typeface="Calibri"/>
              <a:ea typeface="Calibri"/>
              <a:cs typeface="Calibri"/>
              <a:sym typeface="Calibri"/>
            </a:endParaRPr>
          </a:p>
          <a:p>
            <a:pPr lvl="0" rtl="0">
              <a:lnSpc>
                <a:spcPct val="140000"/>
              </a:lnSpc>
              <a:spcBef>
                <a:spcPts val="0"/>
              </a:spcBef>
              <a:spcAft>
                <a:spcPts val="1100"/>
              </a:spcAft>
              <a:buNone/>
            </a:pPr>
            <a:r>
              <a:t/>
            </a:r>
            <a:endParaRPr b="1">
              <a:solidFill>
                <a:srgbClr val="444444"/>
              </a:solidFill>
              <a:highlight>
                <a:srgbClr val="FFFFFF"/>
              </a:highlight>
              <a:latin typeface="Calibri"/>
              <a:ea typeface="Calibri"/>
              <a:cs typeface="Calibri"/>
              <a:sym typeface="Calibri"/>
            </a:endParaRPr>
          </a:p>
          <a:p>
            <a:pPr lvl="0" rtl="0">
              <a:spcBef>
                <a:spcPts val="0"/>
              </a:spcBef>
              <a:buNone/>
            </a:pPr>
            <a:r>
              <a:t/>
            </a:r>
            <a:endParaRPr>
              <a:latin typeface="Calibri"/>
              <a:ea typeface="Calibri"/>
              <a:cs typeface="Calibri"/>
              <a:sym typeface="Calibri"/>
            </a:endParaRPr>
          </a:p>
        </p:txBody>
      </p:sp>
      <p:sp>
        <p:nvSpPr>
          <p:cNvPr id="276" name="Shape 27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find(str [,i [,j]])</a:t>
            </a:r>
          </a:p>
          <a:p>
            <a:pPr indent="-228600" lvl="0" marL="457200">
              <a:spcBef>
                <a:spcPts val="0"/>
              </a:spcBef>
            </a:pPr>
            <a:r>
              <a:rPr lang="en"/>
              <a:t>index(str[,i [,j]])</a:t>
            </a:r>
          </a:p>
          <a:p>
            <a:pPr indent="-228600" lvl="0" marL="457200">
              <a:spcBef>
                <a:spcPts val="0"/>
              </a:spcBef>
            </a:pPr>
            <a:r>
              <a:rPr lang="en"/>
              <a:t>rfind(str[,i [,j]])</a:t>
            </a:r>
          </a:p>
          <a:p>
            <a:pPr indent="-228600" lvl="0" marL="457200" rtl="0">
              <a:spcBef>
                <a:spcPts val="0"/>
              </a:spcBef>
            </a:pPr>
            <a:r>
              <a:rPr lang="en"/>
              <a:t>count(str[,i [,j]])</a:t>
            </a:r>
          </a:p>
          <a:p>
            <a:pPr lvl="0" rtl="0">
              <a:spcBef>
                <a:spcPts val="0"/>
              </a:spcBef>
              <a:buNone/>
            </a:pPr>
            <a:r>
              <a:t/>
            </a:r>
            <a:endParaRPr/>
          </a:p>
          <a:p>
            <a:pPr lvl="0" rtl="0">
              <a:spcBef>
                <a:spcPts val="0"/>
              </a:spcBef>
              <a:spcAft>
                <a:spcPts val="0"/>
              </a:spcAft>
              <a:buNone/>
            </a:pPr>
            <a:r>
              <a:rPr b="1" lang="en" sz="1050">
                <a:solidFill>
                  <a:srgbClr val="444444"/>
                </a:solidFill>
                <a:highlight>
                  <a:srgbClr val="FFFFFF"/>
                </a:highlight>
                <a:latin typeface="Roboto"/>
                <a:ea typeface="Roboto"/>
                <a:cs typeface="Roboto"/>
                <a:sym typeface="Roboto"/>
              </a:rPr>
              <a:t>i=search starts from this index</a:t>
            </a:r>
          </a:p>
          <a:p>
            <a:pPr lvl="0" rtl="0">
              <a:spcBef>
                <a:spcPts val="0"/>
              </a:spcBef>
              <a:spcAft>
                <a:spcPts val="0"/>
              </a:spcAft>
              <a:buNone/>
            </a:pPr>
            <a:r>
              <a:rPr b="1" lang="en" sz="1050">
                <a:solidFill>
                  <a:srgbClr val="444444"/>
                </a:solidFill>
                <a:highlight>
                  <a:srgbClr val="FFFFFF"/>
                </a:highlight>
                <a:latin typeface="Roboto"/>
                <a:ea typeface="Roboto"/>
                <a:cs typeface="Roboto"/>
                <a:sym typeface="Roboto"/>
              </a:rPr>
              <a:t>j=search ends at this index.</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find(str,[i,[j]])</a:t>
            </a:r>
          </a:p>
        </p:txBody>
      </p:sp>
      <p:sp>
        <p:nvSpPr>
          <p:cNvPr id="282" name="Shape 282"/>
          <p:cNvSpPr txBox="1"/>
          <p:nvPr>
            <p:ph idx="1" type="body"/>
          </p:nvPr>
        </p:nvSpPr>
        <p:spPr>
          <a:xfrm>
            <a:off x="311700" y="1152475"/>
            <a:ext cx="8520600" cy="1129200"/>
          </a:xfrm>
          <a:prstGeom prst="rect">
            <a:avLst/>
          </a:prstGeom>
        </p:spPr>
        <p:txBody>
          <a:bodyPr anchorCtr="0" anchor="t" bIns="91425" lIns="91425" rIns="91425" tIns="91425">
            <a:noAutofit/>
          </a:bodyPr>
          <a:lstStyle/>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Searches for str in complete String (if i and j not defined) or in a sub-string of String (if i and j are defined).This function returns the index if str is found else returns -1.</a:t>
            </a:r>
          </a:p>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where,</a:t>
            </a:r>
          </a:p>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i=search starts from this index</a:t>
            </a:r>
          </a:p>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j=search ends at this index.</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283" name="Shape 283"/>
          <p:cNvSpPr txBox="1"/>
          <p:nvPr/>
        </p:nvSpPr>
        <p:spPr>
          <a:xfrm>
            <a:off x="2210250" y="2281675"/>
            <a:ext cx="1844700" cy="2468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var=”Tech Beamers”</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str=”Beam”</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print (var.find(str))</a:t>
            </a:r>
          </a:p>
          <a:p>
            <a:pPr lvl="0" rtl="0">
              <a:lnSpc>
                <a:spcPct val="115000"/>
              </a:lnSpc>
              <a:spcBef>
                <a:spcPts val="0"/>
              </a:spcBef>
              <a:buNone/>
            </a:pPr>
            <a:r>
              <a:rPr i="1" lang="en" sz="1050">
                <a:solidFill>
                  <a:srgbClr val="444444"/>
                </a:solidFill>
                <a:highlight>
                  <a:srgbClr val="FFFFFF"/>
                </a:highlight>
                <a:latin typeface="Calibri"/>
                <a:ea typeface="Calibri"/>
                <a:cs typeface="Calibri"/>
                <a:sym typeface="Calibri"/>
              </a:rPr>
              <a:t># 5</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var=”Tech Beamers”</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str=”Beam”</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print (var.find(str,4))</a:t>
            </a:r>
          </a:p>
          <a:p>
            <a:pPr lvl="0" rtl="0">
              <a:lnSpc>
                <a:spcPct val="115000"/>
              </a:lnSpc>
              <a:spcBef>
                <a:spcPts val="0"/>
              </a:spcBef>
              <a:buNone/>
            </a:pPr>
            <a:r>
              <a:rPr i="1" lang="en" sz="1050">
                <a:solidFill>
                  <a:srgbClr val="444444"/>
                </a:solidFill>
                <a:highlight>
                  <a:srgbClr val="FFFFFF"/>
                </a:highlight>
                <a:latin typeface="Calibri"/>
                <a:ea typeface="Calibri"/>
                <a:cs typeface="Calibri"/>
                <a:sym typeface="Calibri"/>
              </a:rPr>
              <a:t># 5</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var=”Tech Beamers”</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str=”Beam”</a:t>
            </a:r>
          </a:p>
          <a:p>
            <a:pPr lvl="0" rtl="0">
              <a:lnSpc>
                <a:spcPct val="115000"/>
              </a:lnSpc>
              <a:spcBef>
                <a:spcPts val="0"/>
              </a:spcBef>
              <a:buNone/>
            </a:pPr>
            <a:r>
              <a:rPr lang="en" sz="1050">
                <a:solidFill>
                  <a:srgbClr val="444444"/>
                </a:solidFill>
                <a:highlight>
                  <a:srgbClr val="FFFFFF"/>
                </a:highlight>
                <a:latin typeface="Calibri"/>
                <a:ea typeface="Calibri"/>
                <a:cs typeface="Calibri"/>
                <a:sym typeface="Calibri"/>
              </a:rPr>
              <a:t>print (var.find(str,7))</a:t>
            </a:r>
          </a:p>
          <a:p>
            <a:pPr lvl="0" rtl="0">
              <a:lnSpc>
                <a:spcPct val="115000"/>
              </a:lnSpc>
              <a:spcBef>
                <a:spcPts val="0"/>
              </a:spcBef>
              <a:buNone/>
            </a:pPr>
            <a:r>
              <a:rPr i="1" lang="en" sz="1050">
                <a:solidFill>
                  <a:srgbClr val="444444"/>
                </a:solidFill>
                <a:highlight>
                  <a:srgbClr val="FFFFFF"/>
                </a:highlight>
                <a:latin typeface="Calibri"/>
                <a:ea typeface="Calibri"/>
                <a:cs typeface="Calibri"/>
                <a:sym typeface="Calibri"/>
              </a:rPr>
              <a:t># -1</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index(str,[i,[j]])</a:t>
            </a:r>
          </a:p>
        </p:txBody>
      </p:sp>
      <p:sp>
        <p:nvSpPr>
          <p:cNvPr id="289" name="Shape 289"/>
          <p:cNvSpPr txBox="1"/>
          <p:nvPr>
            <p:ph idx="1" type="body"/>
          </p:nvPr>
        </p:nvSpPr>
        <p:spPr>
          <a:xfrm>
            <a:off x="311700" y="1152475"/>
            <a:ext cx="8520600" cy="572700"/>
          </a:xfrm>
          <a:prstGeom prst="rect">
            <a:avLst/>
          </a:prstGeom>
        </p:spPr>
        <p:txBody>
          <a:bodyPr anchorCtr="0" anchor="t" bIns="91425" lIns="91425" rIns="91425" tIns="91425">
            <a:noAutofit/>
          </a:bodyPr>
          <a:lstStyle/>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This is same as find method. The only difference is that it raises ValueError exception if str is not found.</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
        <p:nvSpPr>
          <p:cNvPr id="290" name="Shape 290"/>
          <p:cNvSpPr txBox="1"/>
          <p:nvPr/>
        </p:nvSpPr>
        <p:spPr>
          <a:xfrm>
            <a:off x="2201350" y="1725175"/>
            <a:ext cx="2406300" cy="2468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var=’Tech Beamers’</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str=’Beam’</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(var.index(str))</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5</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var=’Tech Beamers’</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str=’Beam’</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(var.index(str,4))</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5</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var=’Tech Beamers’</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str=’Beam’</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(var.index(str,7))</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ValueError: substring not found</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rfind(str,[i,[j]])</a:t>
            </a:r>
          </a:p>
        </p:txBody>
      </p:sp>
      <p:sp>
        <p:nvSpPr>
          <p:cNvPr id="296" name="Shape 296"/>
          <p:cNvSpPr txBox="1"/>
          <p:nvPr>
            <p:ph idx="1" type="body"/>
          </p:nvPr>
        </p:nvSpPr>
        <p:spPr>
          <a:xfrm>
            <a:off x="311700" y="1152475"/>
            <a:ext cx="8520600" cy="1129200"/>
          </a:xfrm>
          <a:prstGeom prst="rect">
            <a:avLst/>
          </a:prstGeom>
        </p:spPr>
        <p:txBody>
          <a:bodyPr anchorCtr="0" anchor="t" bIns="91425" lIns="91425" rIns="91425" tIns="91425">
            <a:noAutofit/>
          </a:bodyPr>
          <a:lstStyle/>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This is same as find() just that this function returns the last index where str is found. If str is not found it returns -1.</a:t>
            </a:r>
          </a:p>
        </p:txBody>
      </p:sp>
      <p:sp>
        <p:nvSpPr>
          <p:cNvPr id="297" name="Shape 297"/>
          <p:cNvSpPr txBox="1"/>
          <p:nvPr/>
        </p:nvSpPr>
        <p:spPr>
          <a:xfrm>
            <a:off x="2210250" y="2281675"/>
            <a:ext cx="1844700" cy="1621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var=’This is a good example’</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str=’is’</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(var.rfind(str,0,10))</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5</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(var.rfind(str,10))</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-1</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count(str,[i,[j]])</a:t>
            </a:r>
          </a:p>
        </p:txBody>
      </p:sp>
      <p:sp>
        <p:nvSpPr>
          <p:cNvPr id="303" name="Shape 303"/>
          <p:cNvSpPr txBox="1"/>
          <p:nvPr>
            <p:ph idx="1" type="body"/>
          </p:nvPr>
        </p:nvSpPr>
        <p:spPr>
          <a:xfrm>
            <a:off x="311700" y="1152475"/>
            <a:ext cx="8520600" cy="1129200"/>
          </a:xfrm>
          <a:prstGeom prst="rect">
            <a:avLst/>
          </a:prstGeom>
        </p:spPr>
        <p:txBody>
          <a:bodyPr anchorCtr="0" anchor="t" bIns="91425" lIns="91425" rIns="91425" tIns="91425">
            <a:noAutofit/>
          </a:bodyPr>
          <a:lstStyle/>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Returns the number of occurrences of substring str in the String. </a:t>
            </a:r>
          </a:p>
        </p:txBody>
      </p:sp>
      <p:sp>
        <p:nvSpPr>
          <p:cNvPr id="304" name="Shape 304"/>
          <p:cNvSpPr txBox="1"/>
          <p:nvPr/>
        </p:nvSpPr>
        <p:spPr>
          <a:xfrm>
            <a:off x="2210250" y="2281675"/>
            <a:ext cx="1844700" cy="1621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var=’This is a good example’</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str=’is’</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(var.count(str))</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2</a:t>
            </a:r>
          </a:p>
          <a:p>
            <a:pPr lvl="0" rtl="0">
              <a:lnSpc>
                <a:spcPct val="115000"/>
              </a:lnSpc>
              <a:spcBef>
                <a:spcPts val="0"/>
              </a:spcBef>
              <a:buNone/>
            </a:pPr>
            <a:r>
              <a:rPr lang="en" sz="1050">
                <a:solidFill>
                  <a:srgbClr val="444444"/>
                </a:solidFill>
                <a:highlight>
                  <a:srgbClr val="FFFFFF"/>
                </a:highlight>
                <a:latin typeface="Roboto"/>
                <a:ea typeface="Roboto"/>
                <a:cs typeface="Roboto"/>
                <a:sym typeface="Roboto"/>
              </a:rPr>
              <a:t>print (var.count(str,4,10))</a:t>
            </a:r>
          </a:p>
          <a:p>
            <a:pPr lvl="0" rtl="0">
              <a:lnSpc>
                <a:spcPct val="115000"/>
              </a:lnSpc>
              <a:spcBef>
                <a:spcPts val="0"/>
              </a:spcBef>
              <a:buNone/>
            </a:pPr>
            <a:r>
              <a:rPr i="1" lang="en" sz="1050">
                <a:solidFill>
                  <a:srgbClr val="444444"/>
                </a:solidFill>
                <a:highlight>
                  <a:srgbClr val="FFFFFF"/>
                </a:highlight>
                <a:latin typeface="Roboto"/>
                <a:ea typeface="Roboto"/>
                <a:cs typeface="Roboto"/>
                <a:sym typeface="Roboto"/>
              </a:rPr>
              <a:t># 1</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40000"/>
              </a:lnSpc>
              <a:spcBef>
                <a:spcPts val="0"/>
              </a:spcBef>
              <a:spcAft>
                <a:spcPts val="1100"/>
              </a:spcAft>
              <a:buClr>
                <a:schemeClr val="dk1"/>
              </a:buClr>
              <a:buSzPct val="39285"/>
              <a:buFont typeface="Arial"/>
              <a:buNone/>
            </a:pPr>
            <a:r>
              <a:rPr b="1" lang="en">
                <a:solidFill>
                  <a:srgbClr val="444444"/>
                </a:solidFill>
                <a:highlight>
                  <a:srgbClr val="FFFFFF"/>
                </a:highlight>
                <a:latin typeface="Calibri"/>
                <a:ea typeface="Calibri"/>
                <a:cs typeface="Calibri"/>
                <a:sym typeface="Calibri"/>
              </a:rPr>
              <a:t>FUNCTIONS TO REPLACE A STRING IN PYTHON</a:t>
            </a:r>
          </a:p>
          <a:p>
            <a:pPr lvl="0" rtl="0">
              <a:spcBef>
                <a:spcPts val="0"/>
              </a:spcBef>
              <a:buNone/>
            </a:pPr>
            <a:r>
              <a:t/>
            </a:r>
            <a:endParaRPr b="1">
              <a:solidFill>
                <a:srgbClr val="444444"/>
              </a:solidFill>
              <a:highlight>
                <a:srgbClr val="FFFFFF"/>
              </a:highlight>
              <a:latin typeface="Calibri"/>
              <a:ea typeface="Calibri"/>
              <a:cs typeface="Calibri"/>
              <a:sym typeface="Calibri"/>
            </a:endParaRPr>
          </a:p>
        </p:txBody>
      </p:sp>
      <p:sp>
        <p:nvSpPr>
          <p:cNvPr id="310" name="Shape 3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replace(old,new[,count]</a:t>
            </a:r>
            <a:r>
              <a:rPr lang="en"/>
              <a:t>)</a:t>
            </a:r>
          </a:p>
          <a:p>
            <a:pPr indent="-228600" lvl="0" marL="457200">
              <a:spcBef>
                <a:spcPts val="0"/>
              </a:spcBef>
            </a:pPr>
            <a:r>
              <a:rPr lang="en"/>
              <a:t>split([sep[,maxsplit]])</a:t>
            </a:r>
          </a:p>
          <a:p>
            <a:pPr indent="-228600" lvl="0" marL="457200">
              <a:spcBef>
                <a:spcPts val="0"/>
              </a:spcBef>
            </a:pPr>
            <a:r>
              <a:rPr lang="en"/>
              <a:t>splitlines(num)</a:t>
            </a:r>
          </a:p>
          <a:p>
            <a:pPr indent="-228600" lvl="0" marL="457200" rtl="0">
              <a:spcBef>
                <a:spcPts val="0"/>
              </a:spcBef>
            </a:pPr>
            <a:r>
              <a:rPr lang="en"/>
              <a:t>join(seq)</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Arithmetic Op.</a:t>
            </a:r>
          </a:p>
          <a:p>
            <a:pPr lvl="0" rtl="0">
              <a:spcBef>
                <a:spcPts val="0"/>
              </a:spcBef>
              <a:buNone/>
            </a:pPr>
            <a:r>
              <a:t/>
            </a:r>
            <a:endParaRPr/>
          </a:p>
        </p:txBody>
      </p:sp>
      <p:pic>
        <p:nvPicPr>
          <p:cNvPr id="73" name="Shape 73"/>
          <p:cNvPicPr preferRelativeResize="0"/>
          <p:nvPr/>
        </p:nvPicPr>
        <p:blipFill>
          <a:blip r:embed="rId3">
            <a:alphaModFix/>
          </a:blip>
          <a:stretch>
            <a:fillRect/>
          </a:stretch>
        </p:blipFill>
        <p:spPr>
          <a:xfrm>
            <a:off x="3677905" y="0"/>
            <a:ext cx="5466089" cy="5143500"/>
          </a:xfrm>
          <a:prstGeom prst="rect">
            <a:avLst/>
          </a:prstGeom>
          <a:noFill/>
          <a:ln>
            <a:noFill/>
          </a:ln>
        </p:spPr>
      </p:pic>
      <p:sp>
        <p:nvSpPr>
          <p:cNvPr id="74" name="Shape 74"/>
          <p:cNvSpPr txBox="1"/>
          <p:nvPr/>
        </p:nvSpPr>
        <p:spPr>
          <a:xfrm>
            <a:off x="490175" y="1506175"/>
            <a:ext cx="935700" cy="598800"/>
          </a:xfrm>
          <a:prstGeom prst="rect">
            <a:avLst/>
          </a:prstGeom>
          <a:noFill/>
          <a:ln>
            <a:noFill/>
          </a:ln>
        </p:spPr>
        <p:txBody>
          <a:bodyPr anchorCtr="0" anchor="t" bIns="91425" lIns="91425" rIns="91425" tIns="91425">
            <a:noAutofit/>
          </a:bodyPr>
          <a:lstStyle/>
          <a:p>
            <a:pPr lvl="0" rtl="0">
              <a:spcBef>
                <a:spcPts val="0"/>
              </a:spcBef>
              <a:buNone/>
            </a:pPr>
            <a:r>
              <a:rPr lang="en"/>
              <a:t>a = 10</a:t>
            </a:r>
          </a:p>
          <a:p>
            <a:pPr lvl="0" rtl="0">
              <a:spcBef>
                <a:spcPts val="0"/>
              </a:spcBef>
              <a:buNone/>
            </a:pPr>
            <a:r>
              <a:rPr lang="en"/>
              <a:t>b = 20</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replace(old,new,[count])</a:t>
            </a:r>
          </a:p>
        </p:txBody>
      </p:sp>
      <p:sp>
        <p:nvSpPr>
          <p:cNvPr id="316" name="Shape 316"/>
          <p:cNvSpPr txBox="1"/>
          <p:nvPr>
            <p:ph idx="1" type="body"/>
          </p:nvPr>
        </p:nvSpPr>
        <p:spPr>
          <a:xfrm>
            <a:off x="311700" y="1152475"/>
            <a:ext cx="8520600" cy="1325100"/>
          </a:xfrm>
          <a:prstGeom prst="rect">
            <a:avLst/>
          </a:prstGeom>
        </p:spPr>
        <p:txBody>
          <a:bodyPr anchorCtr="0" anchor="t" bIns="91425" lIns="91425" rIns="91425" tIns="91425">
            <a:noAutofit/>
          </a:bodyPr>
          <a:lstStyle/>
          <a:p>
            <a:pPr indent="-69850" lvl="0" marL="45720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Replaces all the occurrences of substring old with new in the String.</a:t>
            </a:r>
          </a:p>
          <a:p>
            <a:pPr indent="-69850" lvl="0" marL="45720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If count is defined then only count number of occurrences of old will be replaced with new.</a:t>
            </a:r>
          </a:p>
          <a:p>
            <a:pPr indent="-69850" lvl="0" marL="45720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where,</a:t>
            </a:r>
          </a:p>
          <a:p>
            <a:pPr indent="-69850" lvl="0" marL="45720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old =substring to be replaced</a:t>
            </a:r>
          </a:p>
          <a:p>
            <a:pPr indent="-69850" lvl="0" marL="45720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new =substring that will replace the old</a:t>
            </a:r>
          </a:p>
          <a:p>
            <a:pPr indent="-69850" lvl="0" marL="45720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count =number of occurrences of old that will be replaced with new.</a:t>
            </a:r>
          </a:p>
        </p:txBody>
      </p:sp>
      <p:sp>
        <p:nvSpPr>
          <p:cNvPr id="317" name="Shape 317"/>
          <p:cNvSpPr txBox="1"/>
          <p:nvPr/>
        </p:nvSpPr>
        <p:spPr>
          <a:xfrm>
            <a:off x="311700" y="2612325"/>
            <a:ext cx="5133600" cy="1167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str=’was’</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(var.replace(‘is’,str))</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Thwas was a good exampleprint (var.replace(‘is’,str,1))</a:t>
            </a:r>
          </a:p>
          <a:p>
            <a:pPr lvl="0">
              <a:spcBef>
                <a:spcPts val="0"/>
              </a:spcBef>
              <a:buNone/>
            </a:pPr>
            <a:r>
              <a:rPr i="1" lang="en" sz="1050">
                <a:solidFill>
                  <a:srgbClr val="444444"/>
                </a:solidFill>
                <a:highlight>
                  <a:srgbClr val="FFFFFF"/>
                </a:highlight>
                <a:latin typeface="Roboto"/>
                <a:ea typeface="Roboto"/>
                <a:cs typeface="Roboto"/>
                <a:sym typeface="Roboto"/>
              </a:rPr>
              <a:t># Thwas is a good example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split(sep,[maxsplit])</a:t>
            </a:r>
          </a:p>
        </p:txBody>
      </p:sp>
      <p:sp>
        <p:nvSpPr>
          <p:cNvPr id="323" name="Shape 323"/>
          <p:cNvSpPr txBox="1"/>
          <p:nvPr>
            <p:ph idx="1" type="body"/>
          </p:nvPr>
        </p:nvSpPr>
        <p:spPr>
          <a:xfrm>
            <a:off x="311700" y="1152475"/>
            <a:ext cx="8520600" cy="1022100"/>
          </a:xfrm>
          <a:prstGeom prst="rect">
            <a:avLst/>
          </a:prstGeom>
        </p:spPr>
        <p:txBody>
          <a:bodyPr anchorCtr="0" anchor="t" bIns="91425" lIns="91425" rIns="91425" tIns="91425">
            <a:noAutofit/>
          </a:bodyPr>
          <a:lstStyle/>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Returns a list of substring obtained after splitting the String with sep as delimiter.</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where,</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sep= delimiter, default is space</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maxsplit= number of splits to be done</a:t>
            </a:r>
          </a:p>
        </p:txBody>
      </p:sp>
      <p:sp>
        <p:nvSpPr>
          <p:cNvPr id="324" name="Shape 324"/>
          <p:cNvSpPr txBox="1"/>
          <p:nvPr/>
        </p:nvSpPr>
        <p:spPr>
          <a:xfrm>
            <a:off x="311700" y="2612325"/>
            <a:ext cx="5133600" cy="1167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 = “This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(var.split())</a:t>
            </a:r>
          </a:p>
          <a:p>
            <a:pPr lvl="0">
              <a:spcBef>
                <a:spcPts val="0"/>
              </a:spcBef>
              <a:buNone/>
            </a:pPr>
            <a:r>
              <a:rPr i="1" lang="en" sz="1050">
                <a:solidFill>
                  <a:srgbClr val="444444"/>
                </a:solidFill>
                <a:highlight>
                  <a:srgbClr val="FFFFFF"/>
                </a:highlight>
                <a:latin typeface="Roboto"/>
                <a:ea typeface="Roboto"/>
                <a:cs typeface="Roboto"/>
                <a:sym typeface="Roboto"/>
              </a:rPr>
              <a:t># [‘This’, ‘is’, ‘a’, ‘good’, ‘example’]</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print (var.split(‘ ‘, 3))</a:t>
            </a:r>
          </a:p>
          <a:p>
            <a:pPr lvl="0" rtl="0">
              <a:spcBef>
                <a:spcPts val="0"/>
              </a:spcBef>
              <a:buNone/>
            </a:pPr>
            <a:r>
              <a:rPr i="1" lang="en" sz="1050">
                <a:solidFill>
                  <a:srgbClr val="444444"/>
                </a:solidFill>
                <a:highlight>
                  <a:srgbClr val="FFFFFF"/>
                </a:highlight>
                <a:latin typeface="Roboto"/>
                <a:ea typeface="Roboto"/>
                <a:cs typeface="Roboto"/>
                <a:sym typeface="Roboto"/>
              </a:rPr>
              <a:t># [‘This’, ‘is’, ‘a’, ‘good example’]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splitlines(num)</a:t>
            </a:r>
          </a:p>
        </p:txBody>
      </p:sp>
      <p:sp>
        <p:nvSpPr>
          <p:cNvPr id="330" name="Shape 330"/>
          <p:cNvSpPr txBox="1"/>
          <p:nvPr>
            <p:ph idx="1" type="body"/>
          </p:nvPr>
        </p:nvSpPr>
        <p:spPr>
          <a:xfrm>
            <a:off x="311700" y="1152475"/>
            <a:ext cx="8520600" cy="861600"/>
          </a:xfrm>
          <a:prstGeom prst="rect">
            <a:avLst/>
          </a:prstGeom>
        </p:spPr>
        <p:txBody>
          <a:bodyPr anchorCtr="0" anchor="t" bIns="91425" lIns="91425" rIns="91425" tIns="91425">
            <a:noAutofit/>
          </a:bodyPr>
          <a:lstStyle/>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Splits the String at line breaks and returns the list after removing the line breaks.</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where,</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num = if this is positive value. It indicates that line breaks to be included in the returned list.</a:t>
            </a:r>
          </a:p>
        </p:txBody>
      </p:sp>
      <p:sp>
        <p:nvSpPr>
          <p:cNvPr id="331" name="Shape 331"/>
          <p:cNvSpPr txBox="1"/>
          <p:nvPr/>
        </p:nvSpPr>
        <p:spPr>
          <a:xfrm>
            <a:off x="311700" y="2148825"/>
            <a:ext cx="5133600" cy="1631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var=’Print new line\nNextline\n\nMove again to new line’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(var.splitlines())</a:t>
            </a:r>
          </a:p>
          <a:p>
            <a:pPr lvl="0">
              <a:spcBef>
                <a:spcPts val="0"/>
              </a:spcBef>
              <a:buNone/>
            </a:pPr>
            <a:r>
              <a:rPr i="1" lang="en" sz="1050">
                <a:solidFill>
                  <a:srgbClr val="444444"/>
                </a:solidFill>
                <a:highlight>
                  <a:srgbClr val="FFFFFF"/>
                </a:highlight>
                <a:latin typeface="Roboto"/>
                <a:ea typeface="Roboto"/>
                <a:cs typeface="Roboto"/>
                <a:sym typeface="Roboto"/>
              </a:rPr>
              <a:t># [‘Print new line’, ‘Nextline’, ”, ‘Move again to new line’]</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print (var.splitlines(1))</a:t>
            </a:r>
          </a:p>
          <a:p>
            <a:pPr lvl="0" rtl="0">
              <a:spcBef>
                <a:spcPts val="0"/>
              </a:spcBef>
              <a:buNone/>
            </a:pPr>
            <a:r>
              <a:rPr i="1" lang="en" sz="1050">
                <a:solidFill>
                  <a:srgbClr val="444444"/>
                </a:solidFill>
                <a:highlight>
                  <a:srgbClr val="FFFFFF"/>
                </a:highlight>
                <a:latin typeface="Roboto"/>
                <a:ea typeface="Roboto"/>
                <a:cs typeface="Roboto"/>
                <a:sym typeface="Roboto"/>
              </a:rPr>
              <a:t># [‘Print new line\n’, ‘Nextline\n’, ‘\n’, ‘Move again to new line’]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join(seq)</a:t>
            </a:r>
          </a:p>
        </p:txBody>
      </p:sp>
      <p:sp>
        <p:nvSpPr>
          <p:cNvPr id="337" name="Shape 337"/>
          <p:cNvSpPr txBox="1"/>
          <p:nvPr>
            <p:ph idx="1" type="body"/>
          </p:nvPr>
        </p:nvSpPr>
        <p:spPr>
          <a:xfrm>
            <a:off x="311700" y="1152475"/>
            <a:ext cx="8520600" cy="1325100"/>
          </a:xfrm>
          <a:prstGeom prst="rect">
            <a:avLst/>
          </a:prstGeom>
        </p:spPr>
        <p:txBody>
          <a:bodyPr anchorCtr="0" anchor="t" bIns="91425" lIns="91425" rIns="91425" tIns="91425">
            <a:noAutofit/>
          </a:bodyPr>
          <a:lstStyle/>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Returns a String obtained after concatenating the sequence seq with a delimiter string.</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where,</a:t>
            </a:r>
          </a:p>
          <a:p>
            <a:pPr indent="0" lvl="0" marL="457200" rtl="0">
              <a:spcBef>
                <a:spcPts val="0"/>
              </a:spcBef>
              <a:spcAft>
                <a:spcPts val="0"/>
              </a:spcAft>
              <a:buNone/>
            </a:pPr>
            <a:r>
              <a:rPr lang="en" sz="1050">
                <a:solidFill>
                  <a:srgbClr val="444444"/>
                </a:solidFill>
                <a:highlight>
                  <a:srgbClr val="FFFFFF"/>
                </a:highlight>
                <a:latin typeface="Roboto"/>
                <a:ea typeface="Roboto"/>
                <a:cs typeface="Roboto"/>
                <a:sym typeface="Roboto"/>
              </a:rPr>
              <a:t>seq= sequence of elements to be joined</a:t>
            </a:r>
          </a:p>
        </p:txBody>
      </p:sp>
      <p:sp>
        <p:nvSpPr>
          <p:cNvPr id="338" name="Shape 338"/>
          <p:cNvSpPr txBox="1"/>
          <p:nvPr/>
        </p:nvSpPr>
        <p:spPr>
          <a:xfrm>
            <a:off x="311700" y="2091000"/>
            <a:ext cx="1978800" cy="961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seq=(‘ab’,’bc’,’cd’)</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str=’=’</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(str.join(seq))</a:t>
            </a:r>
          </a:p>
          <a:p>
            <a:pPr lvl="0" rtl="0">
              <a:spcBef>
                <a:spcPts val="0"/>
              </a:spcBef>
              <a:buNone/>
            </a:pPr>
            <a:r>
              <a:rPr i="1" lang="en" sz="1050">
                <a:solidFill>
                  <a:srgbClr val="444444"/>
                </a:solidFill>
                <a:highlight>
                  <a:srgbClr val="FFFFFF"/>
                </a:highlight>
                <a:latin typeface="Roboto"/>
                <a:ea typeface="Roboto"/>
                <a:cs typeface="Roboto"/>
                <a:sym typeface="Roboto"/>
              </a:rPr>
              <a:t># ab=bc=cd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40000"/>
              </a:lnSpc>
              <a:spcBef>
                <a:spcPts val="0"/>
              </a:spcBef>
              <a:spcAft>
                <a:spcPts val="1100"/>
              </a:spcAft>
              <a:buClr>
                <a:schemeClr val="dk1"/>
              </a:buClr>
              <a:buSzPct val="39285"/>
              <a:buFont typeface="Arial"/>
              <a:buNone/>
            </a:pPr>
            <a:r>
              <a:rPr b="1" lang="en">
                <a:solidFill>
                  <a:srgbClr val="444444"/>
                </a:solidFill>
                <a:highlight>
                  <a:srgbClr val="FFFFFF"/>
                </a:highlight>
                <a:latin typeface="Calibri"/>
                <a:ea typeface="Calibri"/>
                <a:cs typeface="Calibri"/>
                <a:sym typeface="Calibri"/>
              </a:rPr>
              <a:t>MISC STRING HANDLING FUNCTIONS IN PYTHON</a:t>
            </a:r>
          </a:p>
          <a:p>
            <a:pPr lvl="0" rtl="0">
              <a:spcBef>
                <a:spcPts val="0"/>
              </a:spcBef>
              <a:buNone/>
            </a:pPr>
            <a:r>
              <a:t/>
            </a:r>
            <a:endParaRPr b="1">
              <a:solidFill>
                <a:srgbClr val="444444"/>
              </a:solidFill>
              <a:highlight>
                <a:srgbClr val="FFFFFF"/>
              </a:highlight>
              <a:latin typeface="Calibri"/>
              <a:ea typeface="Calibri"/>
              <a:cs typeface="Calibri"/>
              <a:sym typeface="Calibri"/>
            </a:endParaRPr>
          </a:p>
        </p:txBody>
      </p:sp>
      <p:sp>
        <p:nvSpPr>
          <p:cNvPr id="344" name="Shape 3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lstrip([chars])</a:t>
            </a:r>
          </a:p>
          <a:p>
            <a:pPr indent="-228600" lvl="0" marL="457200">
              <a:spcBef>
                <a:spcPts val="0"/>
              </a:spcBef>
            </a:pPr>
            <a:r>
              <a:rPr lang="en"/>
              <a:t>rstrip([chars])</a:t>
            </a:r>
          </a:p>
          <a:p>
            <a:pPr indent="-228600" lvl="0" marL="457200">
              <a:spcBef>
                <a:spcPts val="0"/>
              </a:spcBef>
            </a:pPr>
            <a:r>
              <a:rPr lang="en"/>
              <a:t>rindex(str[,i [,j]])</a:t>
            </a:r>
          </a:p>
          <a:p>
            <a:pPr indent="-228600" lvl="0" marL="457200" rtl="0">
              <a:spcBef>
                <a:spcPts val="0"/>
              </a:spcBef>
            </a:pPr>
            <a:r>
              <a:rPr lang="en"/>
              <a:t>len(string)</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idx="1" type="body"/>
          </p:nvPr>
        </p:nvSpPr>
        <p:spPr>
          <a:xfrm>
            <a:off x="311700" y="722425"/>
            <a:ext cx="8520600" cy="2843100"/>
          </a:xfrm>
          <a:prstGeom prst="rect">
            <a:avLst/>
          </a:prstGeom>
        </p:spPr>
        <p:txBody>
          <a:bodyPr anchorCtr="0" anchor="t" bIns="91425" lIns="91425" rIns="91425" tIns="91425">
            <a:noAutofit/>
          </a:bodyPr>
          <a:lstStyle/>
          <a:p>
            <a:pPr lvl="0" rtl="0">
              <a:spcBef>
                <a:spcPts val="0"/>
              </a:spcBef>
              <a:spcAft>
                <a:spcPts val="0"/>
              </a:spcAft>
              <a:buNone/>
            </a:pPr>
            <a:r>
              <a:rPr b="1" lang="en" sz="1050">
                <a:solidFill>
                  <a:srgbClr val="444444"/>
                </a:solidFill>
                <a:highlight>
                  <a:srgbClr val="FFFFFF"/>
                </a:highlight>
                <a:latin typeface="Roboto"/>
                <a:ea typeface="Roboto"/>
                <a:cs typeface="Roboto"/>
                <a:sym typeface="Roboto"/>
              </a:rPr>
              <a:t>lstrip </a:t>
            </a:r>
            <a:r>
              <a:rPr lang="en" sz="1050">
                <a:solidFill>
                  <a:srgbClr val="444444"/>
                </a:solidFill>
                <a:highlight>
                  <a:srgbClr val="FFFFFF"/>
                </a:highlight>
                <a:latin typeface="Roboto"/>
                <a:ea typeface="Roboto"/>
                <a:cs typeface="Roboto"/>
                <a:sym typeface="Roboto"/>
              </a:rPr>
              <a:t>- Returns a String after removing the characters from the beginning of the String.</a:t>
            </a:r>
          </a:p>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Chars=this is the character to be trimmed from the String. Default is whitespace character.</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rtl="0">
              <a:spcBef>
                <a:spcPts val="0"/>
              </a:spcBef>
              <a:spcAft>
                <a:spcPts val="0"/>
              </a:spcAft>
              <a:buClr>
                <a:schemeClr val="dk1"/>
              </a:buClr>
              <a:buSzPct val="100000"/>
              <a:buFont typeface="Arial"/>
              <a:buNone/>
            </a:pPr>
            <a:r>
              <a:rPr b="1" lang="en" sz="1050">
                <a:solidFill>
                  <a:srgbClr val="444444"/>
                </a:solidFill>
                <a:highlight>
                  <a:srgbClr val="FFFFFF"/>
                </a:highlight>
                <a:latin typeface="Roboto"/>
                <a:ea typeface="Roboto"/>
                <a:cs typeface="Roboto"/>
                <a:sym typeface="Roboto"/>
              </a:rPr>
              <a:t>rstrip </a:t>
            </a:r>
            <a:r>
              <a:rPr lang="en" sz="1050">
                <a:solidFill>
                  <a:srgbClr val="444444"/>
                </a:solidFill>
                <a:highlight>
                  <a:srgbClr val="FFFFFF"/>
                </a:highlight>
                <a:latin typeface="Roboto"/>
                <a:ea typeface="Roboto"/>
                <a:cs typeface="Roboto"/>
                <a:sym typeface="Roboto"/>
              </a:rPr>
              <a:t>- Returns a String after removing the characters from the End of the String.</a:t>
            </a:r>
          </a:p>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Chars=this is the character to be trimmed from the String. Default is whitespace character.</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rtl="0">
              <a:spcBef>
                <a:spcPts val="0"/>
              </a:spcBef>
              <a:spcAft>
                <a:spcPts val="0"/>
              </a:spcAft>
              <a:buClr>
                <a:schemeClr val="dk1"/>
              </a:buClr>
              <a:buSzPct val="100000"/>
              <a:buFont typeface="Arial"/>
              <a:buNone/>
            </a:pPr>
            <a:r>
              <a:rPr b="1" lang="en" sz="1050">
                <a:solidFill>
                  <a:srgbClr val="444444"/>
                </a:solidFill>
                <a:highlight>
                  <a:srgbClr val="FFFFFF"/>
                </a:highlight>
                <a:latin typeface="Roboto"/>
                <a:ea typeface="Roboto"/>
                <a:cs typeface="Roboto"/>
                <a:sym typeface="Roboto"/>
              </a:rPr>
              <a:t>strip </a:t>
            </a:r>
            <a:r>
              <a:rPr lang="en" sz="1050">
                <a:solidFill>
                  <a:srgbClr val="444444"/>
                </a:solidFill>
                <a:highlight>
                  <a:srgbClr val="FFFFFF"/>
                </a:highlight>
                <a:latin typeface="Roboto"/>
                <a:ea typeface="Roboto"/>
                <a:cs typeface="Roboto"/>
                <a:sym typeface="Roboto"/>
              </a:rPr>
              <a:t>- Returns a String after removing the characters from the Begining - End of the String.</a:t>
            </a:r>
          </a:p>
          <a:p>
            <a:pPr lvl="0" rtl="0">
              <a:spcBef>
                <a:spcPts val="0"/>
              </a:spcBef>
              <a:spcAft>
                <a:spcPts val="0"/>
              </a:spcAft>
              <a:buClr>
                <a:schemeClr val="dk1"/>
              </a:buClr>
              <a:buSzPct val="100000"/>
              <a:buFont typeface="Arial"/>
              <a:buNone/>
            </a:pPr>
            <a:r>
              <a:rPr lang="en" sz="1050">
                <a:solidFill>
                  <a:srgbClr val="444444"/>
                </a:solidFill>
                <a:highlight>
                  <a:srgbClr val="FFFFFF"/>
                </a:highlight>
                <a:latin typeface="Roboto"/>
                <a:ea typeface="Roboto"/>
                <a:cs typeface="Roboto"/>
                <a:sym typeface="Roboto"/>
              </a:rPr>
              <a:t>Chars=this is the character to be trimmed from the String. Default is whitespace character.</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rtl="0">
              <a:spcBef>
                <a:spcPts val="0"/>
              </a:spcBef>
              <a:spcAft>
                <a:spcPts val="0"/>
              </a:spcAft>
              <a:buNone/>
            </a:pPr>
            <a:r>
              <a:rPr b="1" lang="en" sz="1050">
                <a:solidFill>
                  <a:srgbClr val="444444"/>
                </a:solidFill>
                <a:highlight>
                  <a:srgbClr val="FFFFFF"/>
                </a:highlight>
                <a:latin typeface="Roboto"/>
                <a:ea typeface="Roboto"/>
                <a:cs typeface="Roboto"/>
                <a:sym typeface="Roboto"/>
              </a:rPr>
              <a:t>rindex</a:t>
            </a:r>
            <a:r>
              <a:rPr lang="en" sz="1050">
                <a:solidFill>
                  <a:srgbClr val="444444"/>
                </a:solidFill>
                <a:highlight>
                  <a:srgbClr val="FFFFFF"/>
                </a:highlight>
                <a:latin typeface="Roboto"/>
                <a:ea typeface="Roboto"/>
                <a:cs typeface="Roboto"/>
                <a:sym typeface="Roboto"/>
              </a:rPr>
              <a:t> - Searches for str in complete String (if i and j not defined) or in a sub-string of String (if i and j are defined).This function returns the last index where str is found.</a:t>
            </a:r>
          </a:p>
          <a:p>
            <a:pPr lvl="0" rtl="0">
              <a:spcBef>
                <a:spcPts val="0"/>
              </a:spcBef>
              <a:spcAft>
                <a:spcPts val="0"/>
              </a:spcAft>
              <a:buNone/>
            </a:pPr>
            <a:r>
              <a:rPr lang="en" sz="1050">
                <a:solidFill>
                  <a:srgbClr val="444444"/>
                </a:solidFill>
                <a:highlight>
                  <a:srgbClr val="FFFFFF"/>
                </a:highlight>
                <a:latin typeface="Roboto"/>
                <a:ea typeface="Roboto"/>
                <a:cs typeface="Roboto"/>
                <a:sym typeface="Roboto"/>
              </a:rPr>
              <a:t>If str is not found it raises ValueError exception.</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rtl="0">
              <a:spcBef>
                <a:spcPts val="0"/>
              </a:spcBef>
              <a:spcAft>
                <a:spcPts val="0"/>
              </a:spcAft>
              <a:buNone/>
            </a:pPr>
            <a:r>
              <a:rPr b="1" lang="en" sz="1050">
                <a:solidFill>
                  <a:srgbClr val="444444"/>
                </a:solidFill>
                <a:highlight>
                  <a:srgbClr val="FFFFFF"/>
                </a:highlight>
                <a:latin typeface="Roboto"/>
                <a:ea typeface="Roboto"/>
                <a:cs typeface="Roboto"/>
                <a:sym typeface="Roboto"/>
              </a:rPr>
              <a:t>len </a:t>
            </a:r>
            <a:r>
              <a:rPr lang="en" sz="1050">
                <a:solidFill>
                  <a:srgbClr val="444444"/>
                </a:solidFill>
                <a:highlight>
                  <a:srgbClr val="FFFFFF"/>
                </a:highlight>
                <a:latin typeface="Roboto"/>
                <a:ea typeface="Roboto"/>
                <a:cs typeface="Roboto"/>
                <a:sym typeface="Roboto"/>
              </a:rPr>
              <a:t>- Returns the length of given String</a:t>
            </a:r>
          </a:p>
          <a:p>
            <a:pPr lvl="0" rtl="0">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lvl="0">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nvSpPr>
        <p:spPr>
          <a:xfrm>
            <a:off x="196075" y="914125"/>
            <a:ext cx="2014200" cy="1902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 This is a good example ‘</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(var.lstrip())</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(var.lstrip(‘*’))</a:t>
            </a:r>
          </a:p>
          <a:p>
            <a:pPr lvl="0" rtl="0">
              <a:spcBef>
                <a:spcPts val="0"/>
              </a:spcBef>
              <a:buNone/>
            </a:pPr>
            <a:r>
              <a:rPr i="1" lang="en" sz="1050">
                <a:solidFill>
                  <a:srgbClr val="444444"/>
                </a:solidFill>
                <a:highlight>
                  <a:srgbClr val="FFFFFF"/>
                </a:highlight>
                <a:latin typeface="Roboto"/>
                <a:ea typeface="Roboto"/>
                <a:cs typeface="Roboto"/>
                <a:sym typeface="Roboto"/>
              </a:rPr>
              <a:t># This is a good example**********</a:t>
            </a:r>
          </a:p>
        </p:txBody>
      </p:sp>
      <p:sp>
        <p:nvSpPr>
          <p:cNvPr id="355" name="Shape 355"/>
          <p:cNvSpPr txBox="1"/>
          <p:nvPr/>
        </p:nvSpPr>
        <p:spPr>
          <a:xfrm>
            <a:off x="196075" y="584375"/>
            <a:ext cx="2014200" cy="330000"/>
          </a:xfrm>
          <a:prstGeom prst="rect">
            <a:avLst/>
          </a:prstGeom>
          <a:noFill/>
          <a:ln>
            <a:noFill/>
          </a:ln>
        </p:spPr>
        <p:txBody>
          <a:bodyPr anchorCtr="0" anchor="t" bIns="91425" lIns="91425" rIns="91425" tIns="91425">
            <a:noAutofit/>
          </a:bodyPr>
          <a:lstStyle/>
          <a:p>
            <a:pPr lvl="0" rtl="0" algn="ctr">
              <a:spcBef>
                <a:spcPts val="0"/>
              </a:spcBef>
              <a:buNone/>
            </a:pPr>
            <a:r>
              <a:rPr lang="en"/>
              <a:t>lstrip([chars])</a:t>
            </a:r>
          </a:p>
        </p:txBody>
      </p:sp>
      <p:sp>
        <p:nvSpPr>
          <p:cNvPr id="356" name="Shape 356"/>
          <p:cNvSpPr txBox="1"/>
          <p:nvPr/>
        </p:nvSpPr>
        <p:spPr>
          <a:xfrm>
            <a:off x="2433950" y="914125"/>
            <a:ext cx="2138100" cy="1902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 This is a good example ‘</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(var.rstrip())</a:t>
            </a:r>
          </a:p>
          <a:p>
            <a:pPr lvl="0">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(var.lstrip(‘*’))</a:t>
            </a:r>
          </a:p>
          <a:p>
            <a:pPr lvl="0" rtl="0">
              <a:spcBef>
                <a:spcPts val="0"/>
              </a:spcBef>
              <a:buNone/>
            </a:pPr>
            <a:r>
              <a:rPr i="1" lang="en" sz="1050">
                <a:solidFill>
                  <a:srgbClr val="444444"/>
                </a:solidFill>
                <a:highlight>
                  <a:srgbClr val="FFFFFF"/>
                </a:highlight>
                <a:latin typeface="Roboto"/>
                <a:ea typeface="Roboto"/>
                <a:cs typeface="Roboto"/>
                <a:sym typeface="Roboto"/>
              </a:rPr>
              <a:t># *****This is a good example</a:t>
            </a:r>
          </a:p>
        </p:txBody>
      </p:sp>
      <p:sp>
        <p:nvSpPr>
          <p:cNvPr id="357" name="Shape 357"/>
          <p:cNvSpPr txBox="1"/>
          <p:nvPr/>
        </p:nvSpPr>
        <p:spPr>
          <a:xfrm>
            <a:off x="2433950" y="584375"/>
            <a:ext cx="2138100" cy="330000"/>
          </a:xfrm>
          <a:prstGeom prst="rect">
            <a:avLst/>
          </a:prstGeom>
          <a:noFill/>
          <a:ln>
            <a:noFill/>
          </a:ln>
        </p:spPr>
        <p:txBody>
          <a:bodyPr anchorCtr="0" anchor="t" bIns="91425" lIns="91425" rIns="91425" tIns="91425">
            <a:noAutofit/>
          </a:bodyPr>
          <a:lstStyle/>
          <a:p>
            <a:pPr lvl="0" rtl="0" algn="ctr">
              <a:spcBef>
                <a:spcPts val="0"/>
              </a:spcBef>
              <a:buNone/>
            </a:pPr>
            <a:r>
              <a:rPr lang="en"/>
              <a:t>strip([chars])</a:t>
            </a:r>
          </a:p>
        </p:txBody>
      </p:sp>
      <p:sp>
        <p:nvSpPr>
          <p:cNvPr id="358" name="Shape 358"/>
          <p:cNvSpPr txBox="1"/>
          <p:nvPr/>
        </p:nvSpPr>
        <p:spPr>
          <a:xfrm>
            <a:off x="4903550" y="914125"/>
            <a:ext cx="1932600" cy="1902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str=’is’</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(var.rindex(str,0,10))</a:t>
            </a:r>
          </a:p>
          <a:p>
            <a:pPr lvl="0" rtl="0">
              <a:lnSpc>
                <a:spcPct val="115000"/>
              </a:lnSpc>
              <a:spcBef>
                <a:spcPts val="0"/>
              </a:spcBef>
              <a:buClr>
                <a:schemeClr val="dk1"/>
              </a:buClr>
              <a:buSzPct val="100000"/>
              <a:buFont typeface="Arial"/>
              <a:buNone/>
            </a:pPr>
            <a:r>
              <a:rPr i="1" lang="en" sz="1050">
                <a:solidFill>
                  <a:srgbClr val="444444"/>
                </a:solidFill>
                <a:highlight>
                  <a:srgbClr val="FFFFFF"/>
                </a:highlight>
                <a:latin typeface="Roboto"/>
                <a:ea typeface="Roboto"/>
                <a:cs typeface="Roboto"/>
                <a:sym typeface="Roboto"/>
              </a:rPr>
              <a:t># 5</a:t>
            </a:r>
          </a:p>
          <a:p>
            <a:pPr lvl="0" rtl="0">
              <a:lnSpc>
                <a:spcPct val="115000"/>
              </a:lnSpc>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(var.rindex(str,10))</a:t>
            </a:r>
          </a:p>
          <a:p>
            <a:pPr lvl="0" rtl="0">
              <a:spcBef>
                <a:spcPts val="0"/>
              </a:spcBef>
              <a:buNone/>
            </a:pPr>
            <a:r>
              <a:rPr i="1" lang="en" sz="1050">
                <a:solidFill>
                  <a:srgbClr val="444444"/>
                </a:solidFill>
                <a:highlight>
                  <a:srgbClr val="FFFFFF"/>
                </a:highlight>
                <a:latin typeface="Roboto"/>
                <a:ea typeface="Roboto"/>
                <a:cs typeface="Roboto"/>
                <a:sym typeface="Roboto"/>
              </a:rPr>
              <a:t># ValueError: substring not found</a:t>
            </a:r>
          </a:p>
        </p:txBody>
      </p:sp>
      <p:sp>
        <p:nvSpPr>
          <p:cNvPr id="359" name="Shape 359"/>
          <p:cNvSpPr txBox="1"/>
          <p:nvPr/>
        </p:nvSpPr>
        <p:spPr>
          <a:xfrm>
            <a:off x="4903550" y="584375"/>
            <a:ext cx="1684500" cy="330000"/>
          </a:xfrm>
          <a:prstGeom prst="rect">
            <a:avLst/>
          </a:prstGeom>
          <a:noFill/>
          <a:ln>
            <a:noFill/>
          </a:ln>
        </p:spPr>
        <p:txBody>
          <a:bodyPr anchorCtr="0" anchor="t" bIns="91425" lIns="91425" rIns="91425" tIns="91425">
            <a:noAutofit/>
          </a:bodyPr>
          <a:lstStyle/>
          <a:p>
            <a:pPr lvl="0" rtl="0" algn="ctr">
              <a:spcBef>
                <a:spcPts val="0"/>
              </a:spcBef>
              <a:buNone/>
            </a:pPr>
            <a:r>
              <a:rPr lang="en"/>
              <a:t>rindex(str,[i,[j]])</a:t>
            </a:r>
          </a:p>
        </p:txBody>
      </p:sp>
      <p:sp>
        <p:nvSpPr>
          <p:cNvPr id="360" name="Shape 360"/>
          <p:cNvSpPr txBox="1"/>
          <p:nvPr/>
        </p:nvSpPr>
        <p:spPr>
          <a:xfrm>
            <a:off x="7132500" y="914125"/>
            <a:ext cx="1684500" cy="102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var=’This is a good example’</a:t>
            </a:r>
          </a:p>
          <a:p>
            <a:pPr lvl="0">
              <a:spcBef>
                <a:spcPts val="0"/>
              </a:spcBef>
              <a:buClr>
                <a:schemeClr val="dk1"/>
              </a:buClr>
              <a:buSzPct val="100000"/>
              <a:buFont typeface="Arial"/>
              <a:buNone/>
            </a:pPr>
            <a:r>
              <a:rPr lang="en" sz="1050">
                <a:solidFill>
                  <a:srgbClr val="444444"/>
                </a:solidFill>
                <a:highlight>
                  <a:srgbClr val="FFFFFF"/>
                </a:highlight>
                <a:latin typeface="Roboto"/>
                <a:ea typeface="Roboto"/>
                <a:cs typeface="Roboto"/>
                <a:sym typeface="Roboto"/>
              </a:rPr>
              <a:t>print (len(var))</a:t>
            </a:r>
          </a:p>
          <a:p>
            <a:pPr lvl="0" rtl="0">
              <a:spcBef>
                <a:spcPts val="0"/>
              </a:spcBef>
              <a:buNone/>
            </a:pPr>
            <a:r>
              <a:rPr i="1" lang="en" sz="1050">
                <a:solidFill>
                  <a:srgbClr val="444444"/>
                </a:solidFill>
                <a:highlight>
                  <a:srgbClr val="FFFFFF"/>
                </a:highlight>
                <a:latin typeface="Roboto"/>
                <a:ea typeface="Roboto"/>
                <a:cs typeface="Roboto"/>
                <a:sym typeface="Roboto"/>
              </a:rPr>
              <a:t># 22</a:t>
            </a:r>
          </a:p>
        </p:txBody>
      </p:sp>
      <p:sp>
        <p:nvSpPr>
          <p:cNvPr id="361" name="Shape 361"/>
          <p:cNvSpPr txBox="1"/>
          <p:nvPr/>
        </p:nvSpPr>
        <p:spPr>
          <a:xfrm>
            <a:off x="7132500" y="584375"/>
            <a:ext cx="1684500" cy="330000"/>
          </a:xfrm>
          <a:prstGeom prst="rect">
            <a:avLst/>
          </a:prstGeom>
          <a:noFill/>
          <a:ln>
            <a:noFill/>
          </a:ln>
        </p:spPr>
        <p:txBody>
          <a:bodyPr anchorCtr="0" anchor="t" bIns="91425" lIns="91425" rIns="91425" tIns="91425">
            <a:noAutofit/>
          </a:bodyPr>
          <a:lstStyle/>
          <a:p>
            <a:pPr lvl="0" rtl="0" algn="ctr">
              <a:spcBef>
                <a:spcPts val="0"/>
              </a:spcBef>
              <a:buNone/>
            </a:pPr>
            <a:r>
              <a:rPr lang="en"/>
              <a:t>len(string)</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Lists</a:t>
            </a:r>
          </a:p>
        </p:txBody>
      </p:sp>
      <p:sp>
        <p:nvSpPr>
          <p:cNvPr id="367" name="Shape 3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25400" marR="25400" algn="just">
              <a:lnSpc>
                <a:spcPct val="163636"/>
              </a:lnSpc>
              <a:spcBef>
                <a:spcPts val="0"/>
              </a:spcBef>
              <a:spcAft>
                <a:spcPts val="1100"/>
              </a:spcAft>
              <a:buNone/>
            </a:pPr>
            <a:r>
              <a:rPr lang="en" sz="1200">
                <a:solidFill>
                  <a:srgbClr val="000000"/>
                </a:solidFill>
                <a:latin typeface="Verdana"/>
                <a:ea typeface="Verdana"/>
                <a:cs typeface="Verdana"/>
                <a:sym typeface="Verdana"/>
              </a:rPr>
              <a:t>Lists 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p>
          <a:p>
            <a:pPr indent="0" lvl="0" marL="25400" marR="25400" algn="just">
              <a:lnSpc>
                <a:spcPct val="163636"/>
              </a:lnSpc>
              <a:spcBef>
                <a:spcPts val="0"/>
              </a:spcBef>
              <a:spcAft>
                <a:spcPts val="1100"/>
              </a:spcAft>
              <a:buNone/>
            </a:pPr>
            <a:r>
              <a:rPr lang="en" sz="1200">
                <a:solidFill>
                  <a:srgbClr val="000000"/>
                </a:solidFill>
                <a:latin typeface="Verdana"/>
                <a:ea typeface="Verdana"/>
                <a:cs typeface="Verdana"/>
                <a:sym typeface="Verdana"/>
              </a:rPr>
              <a:t>The values stored in a list can be accessed using the slice operator ([ ] and [:]) with indexes starting at 0 in the beginning of the list and working their way to end -1. The plus (+) sign is the list concatenation operator, and the asterisk (*) is the repetition operator. </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Access elements in list</a:t>
            </a:r>
          </a:p>
          <a:p>
            <a:pPr lvl="0">
              <a:spcBef>
                <a:spcPts val="0"/>
              </a:spcBef>
              <a:buNone/>
            </a:pPr>
            <a:r>
              <a:t/>
            </a:r>
            <a:endParaRPr/>
          </a:p>
        </p:txBody>
      </p:sp>
      <p:sp>
        <p:nvSpPr>
          <p:cNvPr id="373" name="Shape 373"/>
          <p:cNvSpPr txBox="1"/>
          <p:nvPr>
            <p:ph idx="1" type="body"/>
          </p:nvPr>
        </p:nvSpPr>
        <p:spPr>
          <a:xfrm>
            <a:off x="311700" y="1017725"/>
            <a:ext cx="8520600" cy="41259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list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'abcd'</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786</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2.23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70.2</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tinylist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123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list          </a:t>
            </a:r>
            <a:r>
              <a:rPr lang="en" sz="1200">
                <a:solidFill>
                  <a:srgbClr val="880000"/>
                </a:solidFill>
                <a:highlight>
                  <a:srgbClr val="EEEEEE"/>
                </a:highlight>
                <a:latin typeface="Courier New"/>
                <a:ea typeface="Courier New"/>
                <a:cs typeface="Courier New"/>
                <a:sym typeface="Courier New"/>
              </a:rPr>
              <a:t># Prints complete list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list</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0</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first element of the list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list</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1</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elements starting from 2nd till 3rd </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list</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elements starting from 3rd element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tinylist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list two times</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list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tinylist </a:t>
            </a:r>
            <a:r>
              <a:rPr lang="en" sz="1200">
                <a:solidFill>
                  <a:srgbClr val="880000"/>
                </a:solidFill>
                <a:highlight>
                  <a:srgbClr val="EEEEEE"/>
                </a:highlight>
                <a:latin typeface="Courier New"/>
                <a:ea typeface="Courier New"/>
                <a:cs typeface="Courier New"/>
                <a:sym typeface="Courier New"/>
              </a:rPr>
              <a:t># Prints concatenated lists</a:t>
            </a:r>
          </a:p>
          <a:p>
            <a:pPr lvl="0">
              <a:lnSpc>
                <a:spcPct val="109090"/>
              </a:lnSpc>
              <a:spcBef>
                <a:spcPts val="0"/>
              </a:spcBef>
              <a:spcAft>
                <a:spcPts val="800"/>
              </a:spcAft>
              <a:buClr>
                <a:schemeClr val="dk1"/>
              </a:buClr>
              <a:buSzPct val="91666"/>
              <a:buFont typeface="Arial"/>
              <a:buNone/>
            </a:pPr>
            <a:r>
              <a:t/>
            </a:r>
            <a:endParaRPr sz="1200">
              <a:solidFill>
                <a:srgbClr val="880000"/>
              </a:solidFill>
              <a:highlight>
                <a:srgbClr val="EEEEEE"/>
              </a:highlight>
              <a:latin typeface="Courier New"/>
              <a:ea typeface="Courier New"/>
              <a:cs typeface="Courier New"/>
              <a:sym typeface="Courier New"/>
            </a:endParaRPr>
          </a:p>
          <a:p>
            <a:pPr lvl="0">
              <a:spcBef>
                <a:spcPts val="0"/>
              </a:spcBef>
              <a:spcAft>
                <a:spcPts val="0"/>
              </a:spcAft>
              <a:buClr>
                <a:schemeClr val="dk1"/>
              </a:buClr>
              <a:buSzPct val="91666"/>
              <a:buFont typeface="Arial"/>
              <a:buNone/>
            </a:pPr>
            <a:r>
              <a:rPr lang="en" sz="1200">
                <a:solidFill>
                  <a:srgbClr val="313131"/>
                </a:solidFill>
                <a:highlight>
                  <a:srgbClr val="F1F1F1"/>
                </a:highlight>
                <a:latin typeface="Courier New"/>
                <a:ea typeface="Courier New"/>
                <a:cs typeface="Courier New"/>
                <a:sym typeface="Courier New"/>
              </a:rPr>
              <a:t>['abcd', 786, 2.23, 'john', 70.200000000000003]</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abcd</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[786, 2.23]</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[2.23, 'john', 70.200000000000003]</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[123, 'john', 123, 'john']</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['abcd', 786, 2.23, 'john', 70.200000000000003, 123, 'john']</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Update elements</a:t>
            </a:r>
          </a:p>
        </p:txBody>
      </p:sp>
      <p:sp>
        <p:nvSpPr>
          <p:cNvPr id="379" name="Shape 3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'physics'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'chemistry'</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1997</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2000</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available at index 2 : "</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list</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2</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2</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2001</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"New value available at index 2 : "</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list</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2</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available at index 2 :</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1997</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New value available at index 2 :</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2001</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Comparison Op.</a:t>
            </a:r>
          </a:p>
          <a:p>
            <a:pPr lvl="0" rtl="0">
              <a:spcBef>
                <a:spcPts val="0"/>
              </a:spcBef>
              <a:buNone/>
            </a:pPr>
            <a:r>
              <a:t/>
            </a:r>
            <a:endParaRPr/>
          </a:p>
        </p:txBody>
      </p:sp>
      <p:pic>
        <p:nvPicPr>
          <p:cNvPr id="80" name="Shape 80"/>
          <p:cNvPicPr preferRelativeResize="0"/>
          <p:nvPr/>
        </p:nvPicPr>
        <p:blipFill>
          <a:blip r:embed="rId3">
            <a:alphaModFix/>
          </a:blip>
          <a:stretch>
            <a:fillRect/>
          </a:stretch>
        </p:blipFill>
        <p:spPr>
          <a:xfrm>
            <a:off x="3948709" y="0"/>
            <a:ext cx="5195279" cy="5143499"/>
          </a:xfrm>
          <a:prstGeom prst="rect">
            <a:avLst/>
          </a:prstGeom>
          <a:noFill/>
          <a:ln>
            <a:noFill/>
          </a:ln>
        </p:spPr>
      </p:pic>
      <p:sp>
        <p:nvSpPr>
          <p:cNvPr id="81" name="Shape 81"/>
          <p:cNvSpPr txBox="1"/>
          <p:nvPr/>
        </p:nvSpPr>
        <p:spPr>
          <a:xfrm>
            <a:off x="490175" y="1506175"/>
            <a:ext cx="935700" cy="598800"/>
          </a:xfrm>
          <a:prstGeom prst="rect">
            <a:avLst/>
          </a:prstGeom>
          <a:noFill/>
          <a:ln>
            <a:noFill/>
          </a:ln>
        </p:spPr>
        <p:txBody>
          <a:bodyPr anchorCtr="0" anchor="t" bIns="91425" lIns="91425" rIns="91425" tIns="91425">
            <a:noAutofit/>
          </a:bodyPr>
          <a:lstStyle/>
          <a:p>
            <a:pPr lvl="0" rtl="0">
              <a:spcBef>
                <a:spcPts val="0"/>
              </a:spcBef>
              <a:buNone/>
            </a:pPr>
            <a:r>
              <a:rPr lang="en"/>
              <a:t>a = 10</a:t>
            </a:r>
          </a:p>
          <a:p>
            <a:pPr lvl="0" rtl="0">
              <a:spcBef>
                <a:spcPts val="0"/>
              </a:spcBef>
              <a:buNone/>
            </a:pPr>
            <a:r>
              <a:rPr lang="en"/>
              <a:t>b = 20</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Delete elements</a:t>
            </a:r>
          </a:p>
        </p:txBody>
      </p:sp>
      <p:sp>
        <p:nvSpPr>
          <p:cNvPr id="385" name="Shape 3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list1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'physics'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'chemistry'</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1997</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2000</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list1</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del</a:t>
            </a:r>
            <a:r>
              <a:rPr lang="en" sz="1000">
                <a:solidFill>
                  <a:srgbClr val="313131"/>
                </a:solidFill>
                <a:highlight>
                  <a:srgbClr val="EEEEEE"/>
                </a:highlight>
                <a:latin typeface="Courier New"/>
                <a:ea typeface="Courier New"/>
                <a:cs typeface="Courier New"/>
                <a:sym typeface="Courier New"/>
              </a:rPr>
              <a:t> list1</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2</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"After deleting value at index 2 : "</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list1</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['physics', 'chemistry', 1997, 2000]</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After deleting value at index 2 :</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['physics', 'chemistry', 2000]</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List basic operations</a:t>
            </a:r>
          </a:p>
        </p:txBody>
      </p:sp>
      <p:pic>
        <p:nvPicPr>
          <p:cNvPr id="391" name="Shape 391"/>
          <p:cNvPicPr preferRelativeResize="0"/>
          <p:nvPr/>
        </p:nvPicPr>
        <p:blipFill>
          <a:blip r:embed="rId3">
            <a:alphaModFix/>
          </a:blip>
          <a:stretch>
            <a:fillRect/>
          </a:stretch>
        </p:blipFill>
        <p:spPr>
          <a:xfrm>
            <a:off x="394250" y="1073012"/>
            <a:ext cx="5753100" cy="2124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Built-in list functions</a:t>
            </a:r>
          </a:p>
        </p:txBody>
      </p:sp>
      <p:sp>
        <p:nvSpPr>
          <p:cNvPr id="397" name="Shape 3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cmp(list1,list2)</a:t>
            </a:r>
          </a:p>
          <a:p>
            <a:pPr indent="-228600" lvl="0" marL="457200">
              <a:spcBef>
                <a:spcPts val="0"/>
              </a:spcBef>
            </a:pPr>
            <a:r>
              <a:rPr lang="en"/>
              <a:t>len(list)</a:t>
            </a:r>
          </a:p>
          <a:p>
            <a:pPr indent="-228600" lvl="0" marL="457200">
              <a:spcBef>
                <a:spcPts val="0"/>
              </a:spcBef>
            </a:pPr>
            <a:r>
              <a:rPr lang="en"/>
              <a:t>max(list)</a:t>
            </a:r>
          </a:p>
          <a:p>
            <a:pPr indent="-228600" lvl="0" marL="457200">
              <a:spcBef>
                <a:spcPts val="0"/>
              </a:spcBef>
            </a:pPr>
            <a:r>
              <a:rPr lang="en"/>
              <a:t>min(list)</a:t>
            </a:r>
          </a:p>
          <a:p>
            <a:pPr indent="-228600" lvl="0" marL="457200" rtl="0">
              <a:spcBef>
                <a:spcPts val="0"/>
              </a:spcBef>
            </a:pPr>
            <a:r>
              <a:rPr lang="en"/>
              <a:t>list(seq)</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cmp(list1,list2)</a:t>
            </a:r>
          </a:p>
        </p:txBody>
      </p:sp>
      <p:sp>
        <p:nvSpPr>
          <p:cNvPr id="403" name="Shape 4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456</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cmp</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list2</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cmp</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list2</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list1</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list3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786</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cmp</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list2</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list3</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-1</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1</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-1</a:t>
            </a:r>
          </a:p>
          <a:p>
            <a:pPr lvl="0">
              <a:spcBef>
                <a:spcPts val="0"/>
              </a:spcBef>
              <a:buNone/>
            </a:pPr>
            <a:r>
              <a:t/>
            </a:r>
            <a:endParaRPr/>
          </a:p>
          <a:p>
            <a:pPr lvl="0">
              <a:spcBef>
                <a:spcPts val="0"/>
              </a:spcBef>
              <a:buNone/>
            </a:pPr>
            <a:r>
              <a:rPr b="1" lang="en" sz="1200">
                <a:solidFill>
                  <a:schemeClr val="dk1"/>
                </a:solidFill>
                <a:highlight>
                  <a:srgbClr val="FFFFFF"/>
                </a:highlight>
              </a:rPr>
              <a:t>Compare the two objects </a:t>
            </a:r>
            <a:r>
              <a:rPr b="1" i="1" lang="en" sz="1200">
                <a:solidFill>
                  <a:schemeClr val="dk1"/>
                </a:solidFill>
                <a:highlight>
                  <a:srgbClr val="FFFFFF"/>
                </a:highlight>
              </a:rPr>
              <a:t>x</a:t>
            </a:r>
            <a:r>
              <a:rPr b="1" lang="en" sz="1200">
                <a:solidFill>
                  <a:schemeClr val="dk1"/>
                </a:solidFill>
                <a:highlight>
                  <a:srgbClr val="FFFFFF"/>
                </a:highlight>
              </a:rPr>
              <a:t> and </a:t>
            </a:r>
            <a:r>
              <a:rPr b="1" i="1" lang="en" sz="1200">
                <a:solidFill>
                  <a:schemeClr val="dk1"/>
                </a:solidFill>
                <a:highlight>
                  <a:srgbClr val="FFFFFF"/>
                </a:highlight>
              </a:rPr>
              <a:t>y</a:t>
            </a:r>
            <a:r>
              <a:rPr b="1" lang="en" sz="1200">
                <a:solidFill>
                  <a:schemeClr val="dk1"/>
                </a:solidFill>
                <a:highlight>
                  <a:srgbClr val="FFFFFF"/>
                </a:highlight>
              </a:rPr>
              <a:t> and return an integer according to the outcome. The return value is negative if </a:t>
            </a:r>
            <a:r>
              <a:rPr b="1" lang="en" sz="1050">
                <a:solidFill>
                  <a:schemeClr val="dk1"/>
                </a:solidFill>
                <a:highlight>
                  <a:srgbClr val="ECF0F3"/>
                </a:highlight>
              </a:rPr>
              <a:t>x &lt; y</a:t>
            </a:r>
            <a:r>
              <a:rPr b="1" lang="en" sz="1200">
                <a:solidFill>
                  <a:schemeClr val="dk1"/>
                </a:solidFill>
                <a:highlight>
                  <a:srgbClr val="FFFFFF"/>
                </a:highlight>
              </a:rPr>
              <a:t>, zero if </a:t>
            </a:r>
            <a:r>
              <a:rPr b="1" lang="en" sz="1050">
                <a:solidFill>
                  <a:schemeClr val="dk1"/>
                </a:solidFill>
                <a:highlight>
                  <a:srgbClr val="ECF0F3"/>
                </a:highlight>
              </a:rPr>
              <a:t>x == y</a:t>
            </a:r>
            <a:r>
              <a:rPr b="1" lang="en" sz="1200">
                <a:solidFill>
                  <a:schemeClr val="dk1"/>
                </a:solidFill>
                <a:highlight>
                  <a:srgbClr val="FFFFFF"/>
                </a:highlight>
              </a:rPr>
              <a:t> and strictly positive if </a:t>
            </a:r>
            <a:r>
              <a:rPr b="1" lang="en" sz="1050">
                <a:solidFill>
                  <a:schemeClr val="dk1"/>
                </a:solidFill>
                <a:highlight>
                  <a:srgbClr val="ECF0F3"/>
                </a:highlight>
              </a:rPr>
              <a:t>x &gt; y</a:t>
            </a:r>
            <a:r>
              <a:rPr b="1" lang="en" sz="1200">
                <a:solidFill>
                  <a:schemeClr val="dk1"/>
                </a:solidFill>
                <a:highlight>
                  <a:srgbClr val="FFFFFF"/>
                </a:highlight>
              </a:rPr>
              <a: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len(list)</a:t>
            </a:r>
          </a:p>
        </p:txBody>
      </p:sp>
      <p:sp>
        <p:nvSpPr>
          <p:cNvPr id="409" name="Shape 409"/>
          <p:cNvSpPr txBox="1"/>
          <p:nvPr>
            <p:ph idx="1" type="body"/>
          </p:nvPr>
        </p:nvSpPr>
        <p:spPr>
          <a:xfrm>
            <a:off x="311700" y="1152475"/>
            <a:ext cx="8520600" cy="16104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456</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"First list length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len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"Second list length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len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list2</a:t>
            </a:r>
            <a:r>
              <a:rPr lang="en" sz="1000">
                <a:solidFill>
                  <a:srgbClr val="666600"/>
                </a:solidFill>
                <a:highlight>
                  <a:srgbClr val="EEEEEE"/>
                </a:highlight>
                <a:latin typeface="Courier New"/>
                <a:ea typeface="Courier New"/>
                <a:cs typeface="Courier New"/>
                <a:sym typeface="Courier New"/>
              </a:rPr>
              <a:t>)</a:t>
            </a:r>
          </a:p>
          <a:p>
            <a:pPr lvl="0" rtl="0">
              <a:spcBef>
                <a:spcPts val="0"/>
              </a:spcBef>
              <a:spcAft>
                <a:spcPts val="0"/>
              </a:spcAft>
              <a:buNone/>
            </a:pPr>
            <a:r>
              <a:rPr lang="en" sz="900">
                <a:solidFill>
                  <a:srgbClr val="313131"/>
                </a:solidFill>
                <a:highlight>
                  <a:srgbClr val="F1F1F1"/>
                </a:highlight>
                <a:latin typeface="Courier New"/>
                <a:ea typeface="Courier New"/>
                <a:cs typeface="Courier New"/>
                <a:sym typeface="Courier New"/>
              </a:rPr>
              <a:t>First list length :  3</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Second list length :  2</a:t>
            </a:r>
          </a:p>
          <a:p>
            <a:pPr lvl="0">
              <a:lnSpc>
                <a:spcPct val="109090"/>
              </a:lnSpc>
              <a:spcBef>
                <a:spcPts val="0"/>
              </a:spcBef>
              <a:spcAft>
                <a:spcPts val="800"/>
              </a:spcAft>
              <a:buClr>
                <a:schemeClr val="dk1"/>
              </a:buClr>
              <a:buSzPct val="110000"/>
              <a:buFont typeface="Arial"/>
              <a:buNone/>
            </a:pPr>
            <a:r>
              <a:t/>
            </a:r>
            <a:endParaRPr sz="1000">
              <a:solidFill>
                <a:srgbClr val="880000"/>
              </a:solidFill>
              <a:highlight>
                <a:srgbClr val="EEEEEE"/>
              </a:highlight>
              <a:latin typeface="Courier New"/>
              <a:ea typeface="Courier New"/>
              <a:cs typeface="Courier New"/>
              <a:sym typeface="Courier New"/>
            </a:endParaRPr>
          </a:p>
          <a:p>
            <a:pPr lvl="0">
              <a:spcBef>
                <a:spcPts val="0"/>
              </a:spcBef>
              <a:buNone/>
            </a:pPr>
            <a:r>
              <a:t/>
            </a:r>
            <a:endParaRPr/>
          </a:p>
        </p:txBody>
      </p:sp>
      <p:sp>
        <p:nvSpPr>
          <p:cNvPr id="410" name="Shape 410"/>
          <p:cNvSpPr txBox="1"/>
          <p:nvPr>
            <p:ph type="title"/>
          </p:nvPr>
        </p:nvSpPr>
        <p:spPr>
          <a:xfrm>
            <a:off x="311700" y="2762875"/>
            <a:ext cx="8520600" cy="572700"/>
          </a:xfrm>
          <a:prstGeom prst="rect">
            <a:avLst/>
          </a:prstGeom>
        </p:spPr>
        <p:txBody>
          <a:bodyPr anchorCtr="0" anchor="t" bIns="91425" lIns="91425" rIns="91425" tIns="91425">
            <a:noAutofit/>
          </a:bodyPr>
          <a:lstStyle/>
          <a:p>
            <a:pPr lvl="0" rtl="0">
              <a:spcBef>
                <a:spcPts val="0"/>
              </a:spcBef>
              <a:buNone/>
            </a:pPr>
            <a:r>
              <a:rPr lang="en"/>
              <a:t>max(list)</a:t>
            </a:r>
          </a:p>
        </p:txBody>
      </p:sp>
      <p:sp>
        <p:nvSpPr>
          <p:cNvPr id="411" name="Shape 411"/>
          <p:cNvSpPr txBox="1"/>
          <p:nvPr>
            <p:ph idx="1" type="body"/>
          </p:nvPr>
        </p:nvSpPr>
        <p:spPr>
          <a:xfrm>
            <a:off x="311700" y="3470325"/>
            <a:ext cx="8520600" cy="1610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456</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700</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"Max value element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max</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"Max value element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max</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list2</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Max value element :  zara</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Max value element :  700</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min(list)</a:t>
            </a:r>
          </a:p>
        </p:txBody>
      </p:sp>
      <p:sp>
        <p:nvSpPr>
          <p:cNvPr id="417" name="Shape 417"/>
          <p:cNvSpPr txBox="1"/>
          <p:nvPr>
            <p:ph idx="1" type="body"/>
          </p:nvPr>
        </p:nvSpPr>
        <p:spPr>
          <a:xfrm>
            <a:off x="311700" y="1152475"/>
            <a:ext cx="8520600" cy="1610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456</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700</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"min value element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min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list1</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"min value element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min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list2</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min value element :  123</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min value element :  200</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418" name="Shape 418"/>
          <p:cNvSpPr txBox="1"/>
          <p:nvPr>
            <p:ph type="title"/>
          </p:nvPr>
        </p:nvSpPr>
        <p:spPr>
          <a:xfrm>
            <a:off x="311700" y="2762875"/>
            <a:ext cx="8520600" cy="572700"/>
          </a:xfrm>
          <a:prstGeom prst="rect">
            <a:avLst/>
          </a:prstGeom>
        </p:spPr>
        <p:txBody>
          <a:bodyPr anchorCtr="0" anchor="t" bIns="91425" lIns="91425" rIns="91425" tIns="91425">
            <a:noAutofit/>
          </a:bodyPr>
          <a:lstStyle/>
          <a:p>
            <a:pPr lvl="0" rtl="0">
              <a:spcBef>
                <a:spcPts val="0"/>
              </a:spcBef>
              <a:buNone/>
            </a:pPr>
            <a:r>
              <a:rPr lang="en"/>
              <a:t>list(seq)</a:t>
            </a:r>
          </a:p>
        </p:txBody>
      </p:sp>
      <p:sp>
        <p:nvSpPr>
          <p:cNvPr id="419" name="Shape 419"/>
          <p:cNvSpPr txBox="1"/>
          <p:nvPr>
            <p:ph idx="1" type="body"/>
          </p:nvPr>
        </p:nvSpPr>
        <p:spPr>
          <a:xfrm>
            <a:off x="311700" y="3470325"/>
            <a:ext cx="8520600" cy="1610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aTuple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aTuple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"List elements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lnSpc>
                <a:spcPct val="109090"/>
              </a:lnSpc>
              <a:spcBef>
                <a:spcPts val="0"/>
              </a:spcBef>
              <a:spcAft>
                <a:spcPts val="800"/>
              </a:spcAft>
              <a:buClr>
                <a:schemeClr val="dk1"/>
              </a:buClr>
              <a:buSzPct val="110000"/>
              <a:buFont typeface="Arial"/>
              <a:buNone/>
            </a:pPr>
            <a:r>
              <a:rPr lang="en" sz="1000">
                <a:solidFill>
                  <a:srgbClr val="7F0055"/>
                </a:solidFill>
                <a:highlight>
                  <a:srgbClr val="EEEEEE"/>
                </a:highlight>
                <a:latin typeface="Courier New"/>
                <a:ea typeface="Courier New"/>
                <a:cs typeface="Courier New"/>
                <a:sym typeface="Courier New"/>
              </a:rPr>
              <a:t>List</a:t>
            </a:r>
            <a:r>
              <a:rPr lang="en" sz="1000">
                <a:solidFill>
                  <a:srgbClr val="313131"/>
                </a:solidFill>
                <a:highlight>
                  <a:srgbClr val="EEEEEE"/>
                </a:highlight>
                <a:latin typeface="Courier New"/>
                <a:ea typeface="Courier New"/>
                <a:cs typeface="Courier New"/>
                <a:sym typeface="Courier New"/>
              </a:rPr>
              <a:t> elements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List functions</a:t>
            </a:r>
          </a:p>
        </p:txBody>
      </p:sp>
      <p:sp>
        <p:nvSpPr>
          <p:cNvPr id="425" name="Shape 4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list.append(obj)</a:t>
            </a:r>
          </a:p>
          <a:p>
            <a:pPr indent="-228600" lvl="0" marL="457200">
              <a:spcBef>
                <a:spcPts val="0"/>
              </a:spcBef>
            </a:pPr>
            <a:r>
              <a:rPr lang="en"/>
              <a:t>list.count(obj)</a:t>
            </a:r>
          </a:p>
          <a:p>
            <a:pPr indent="-228600" lvl="0" marL="457200">
              <a:spcBef>
                <a:spcPts val="0"/>
              </a:spcBef>
            </a:pPr>
            <a:r>
              <a:rPr lang="en"/>
              <a:t>list.extend(seq)</a:t>
            </a:r>
          </a:p>
          <a:p>
            <a:pPr indent="-228600" lvl="0" marL="457200">
              <a:spcBef>
                <a:spcPts val="0"/>
              </a:spcBef>
            </a:pPr>
            <a:r>
              <a:rPr lang="en"/>
              <a:t>list.index(obj)</a:t>
            </a:r>
          </a:p>
          <a:p>
            <a:pPr indent="-228600" lvl="0" marL="457200">
              <a:spcBef>
                <a:spcPts val="0"/>
              </a:spcBef>
            </a:pPr>
            <a:r>
              <a:rPr lang="en"/>
              <a:t>list.insert(index,obj)</a:t>
            </a:r>
          </a:p>
          <a:p>
            <a:pPr indent="-228600" lvl="0" marL="457200">
              <a:spcBef>
                <a:spcPts val="0"/>
              </a:spcBef>
            </a:pPr>
            <a:r>
              <a:rPr lang="en"/>
              <a:t>list.pop(obj=list[-1])</a:t>
            </a:r>
          </a:p>
          <a:p>
            <a:pPr indent="-228600" lvl="0" marL="457200">
              <a:spcBef>
                <a:spcPts val="0"/>
              </a:spcBef>
            </a:pPr>
            <a:r>
              <a:rPr lang="en"/>
              <a:t>list.remove(obj)</a:t>
            </a:r>
          </a:p>
          <a:p>
            <a:pPr indent="-228600" lvl="0" marL="457200">
              <a:spcBef>
                <a:spcPts val="0"/>
              </a:spcBef>
            </a:pPr>
            <a:r>
              <a:rPr lang="en"/>
              <a:t>list.reverse()</a:t>
            </a:r>
          </a:p>
          <a:p>
            <a:pPr indent="-228600" lvl="0" marL="457200">
              <a:spcBef>
                <a:spcPts val="0"/>
              </a:spcBef>
            </a:pPr>
            <a:r>
              <a:rPr lang="en"/>
              <a:t>list.sort()</a:t>
            </a:r>
          </a:p>
          <a:p>
            <a:pPr lvl="0" rt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list.append(obj)</a:t>
            </a:r>
          </a:p>
        </p:txBody>
      </p:sp>
      <p:sp>
        <p:nvSpPr>
          <p:cNvPr id="431" name="Shape 431"/>
          <p:cNvSpPr txBox="1"/>
          <p:nvPr>
            <p:ph idx="1" type="body"/>
          </p:nvPr>
        </p:nvSpPr>
        <p:spPr>
          <a:xfrm>
            <a:off x="311700" y="1152475"/>
            <a:ext cx="8520600" cy="13161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append</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2009</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"Updated 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Updated List :  [123, 'xyz', 'zara', 'abc', 2009]</a:t>
            </a:r>
          </a:p>
          <a:p>
            <a:pPr lvl="0">
              <a:spcBef>
                <a:spcPts val="0"/>
              </a:spcBef>
              <a:buNone/>
            </a:pPr>
            <a:r>
              <a:t/>
            </a:r>
            <a:endParaRPr/>
          </a:p>
        </p:txBody>
      </p:sp>
      <p:sp>
        <p:nvSpPr>
          <p:cNvPr id="432" name="Shape 432"/>
          <p:cNvSpPr txBox="1"/>
          <p:nvPr>
            <p:ph type="title"/>
          </p:nvPr>
        </p:nvSpPr>
        <p:spPr>
          <a:xfrm>
            <a:off x="311700" y="2603325"/>
            <a:ext cx="8520600" cy="572700"/>
          </a:xfrm>
          <a:prstGeom prst="rect">
            <a:avLst/>
          </a:prstGeom>
        </p:spPr>
        <p:txBody>
          <a:bodyPr anchorCtr="0" anchor="t" bIns="91425" lIns="91425" rIns="91425" tIns="91425">
            <a:noAutofit/>
          </a:bodyPr>
          <a:lstStyle/>
          <a:p>
            <a:pPr lvl="0" rtl="0">
              <a:spcBef>
                <a:spcPts val="0"/>
              </a:spcBef>
              <a:buNone/>
            </a:pPr>
            <a:r>
              <a:rPr lang="en"/>
              <a:t>list.count(obj)</a:t>
            </a:r>
          </a:p>
        </p:txBody>
      </p:sp>
      <p:sp>
        <p:nvSpPr>
          <p:cNvPr id="433" name="Shape 433"/>
          <p:cNvSpPr txBox="1"/>
          <p:nvPr>
            <p:ph idx="1" type="body"/>
          </p:nvPr>
        </p:nvSpPr>
        <p:spPr>
          <a:xfrm>
            <a:off x="311700" y="3310775"/>
            <a:ext cx="8520600" cy="16890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"Count for 123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count</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"Count for zara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count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p>
          <a:p>
            <a:pPr lvl="0" rtl="0">
              <a:spcBef>
                <a:spcPts val="0"/>
              </a:spcBef>
              <a:spcAft>
                <a:spcPts val="0"/>
              </a:spcAft>
              <a:buNone/>
            </a:pPr>
            <a:r>
              <a:rPr lang="en" sz="900">
                <a:solidFill>
                  <a:srgbClr val="313131"/>
                </a:solidFill>
                <a:highlight>
                  <a:srgbClr val="F1F1F1"/>
                </a:highlight>
                <a:latin typeface="Courier New"/>
                <a:ea typeface="Courier New"/>
                <a:cs typeface="Courier New"/>
                <a:sym typeface="Courier New"/>
              </a:rPr>
              <a:t>Count for 123 :  2</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Count for zara :  1</a:t>
            </a:r>
          </a:p>
          <a:p>
            <a:pPr lvl="0" rtl="0">
              <a:spcBef>
                <a:spcPts val="0"/>
              </a:spcBef>
              <a:spcAft>
                <a:spcPts val="0"/>
              </a:spcAft>
              <a:buNone/>
            </a:pPr>
            <a:r>
              <a:t/>
            </a:r>
            <a:endParaRPr sz="1000">
              <a:solidFill>
                <a:srgbClr val="880000"/>
              </a:solidFill>
              <a:highlight>
                <a:srgbClr val="EEEEEE"/>
              </a:highlight>
              <a:latin typeface="Courier New"/>
              <a:ea typeface="Courier New"/>
              <a:cs typeface="Courier New"/>
              <a:sym typeface="Courier New"/>
            </a:endParaRPr>
          </a:p>
          <a:p>
            <a:pPr lvl="0" rt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list.extend(seq)</a:t>
            </a:r>
          </a:p>
        </p:txBody>
      </p:sp>
      <p:sp>
        <p:nvSpPr>
          <p:cNvPr id="439" name="Shape 439"/>
          <p:cNvSpPr txBox="1"/>
          <p:nvPr>
            <p:ph idx="1" type="body"/>
          </p:nvPr>
        </p:nvSpPr>
        <p:spPr>
          <a:xfrm>
            <a:off x="311700" y="1152475"/>
            <a:ext cx="8520600" cy="1530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bList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2009</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'manni'</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extend</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bList</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"Extended 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Extended List :  [123, 'xyz', 'zara', 'abc', 123, 2009, 'manni']</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440" name="Shape 440"/>
          <p:cNvSpPr txBox="1"/>
          <p:nvPr>
            <p:ph type="title"/>
          </p:nvPr>
        </p:nvSpPr>
        <p:spPr>
          <a:xfrm>
            <a:off x="311700" y="2682475"/>
            <a:ext cx="8520600" cy="493500"/>
          </a:xfrm>
          <a:prstGeom prst="rect">
            <a:avLst/>
          </a:prstGeom>
        </p:spPr>
        <p:txBody>
          <a:bodyPr anchorCtr="0" anchor="t" bIns="91425" lIns="91425" rIns="91425" tIns="91425">
            <a:noAutofit/>
          </a:bodyPr>
          <a:lstStyle/>
          <a:p>
            <a:pPr lvl="0" rtl="0">
              <a:spcBef>
                <a:spcPts val="0"/>
              </a:spcBef>
              <a:buNone/>
            </a:pPr>
            <a:r>
              <a:rPr lang="en"/>
              <a:t>list.index(obj)</a:t>
            </a:r>
          </a:p>
        </p:txBody>
      </p:sp>
      <p:sp>
        <p:nvSpPr>
          <p:cNvPr id="441" name="Shape 441"/>
          <p:cNvSpPr txBox="1"/>
          <p:nvPr>
            <p:ph idx="1" type="body"/>
          </p:nvPr>
        </p:nvSpPr>
        <p:spPr>
          <a:xfrm>
            <a:off x="311700" y="3310775"/>
            <a:ext cx="8520600" cy="1689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"Index for xyz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index</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"Index for zara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index</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Index for xyz :  1</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Index for zara :  2</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list.insert(index,obj)</a:t>
            </a:r>
          </a:p>
        </p:txBody>
      </p:sp>
      <p:sp>
        <p:nvSpPr>
          <p:cNvPr id="447" name="Shape 447"/>
          <p:cNvSpPr txBox="1"/>
          <p:nvPr>
            <p:ph idx="1" type="body"/>
          </p:nvPr>
        </p:nvSpPr>
        <p:spPr>
          <a:xfrm>
            <a:off x="311700" y="1152475"/>
            <a:ext cx="8520600" cy="1530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insert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2009</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"Final 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Final List : [123, 'xyz', 'zara', 2009, 'abc']</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448" name="Shape 448"/>
          <p:cNvSpPr txBox="1"/>
          <p:nvPr>
            <p:ph type="title"/>
          </p:nvPr>
        </p:nvSpPr>
        <p:spPr>
          <a:xfrm>
            <a:off x="311700" y="2682475"/>
            <a:ext cx="8520600" cy="493500"/>
          </a:xfrm>
          <a:prstGeom prst="rect">
            <a:avLst/>
          </a:prstGeom>
        </p:spPr>
        <p:txBody>
          <a:bodyPr anchorCtr="0" anchor="t" bIns="91425" lIns="91425" rIns="91425" tIns="91425">
            <a:noAutofit/>
          </a:bodyPr>
          <a:lstStyle/>
          <a:p>
            <a:pPr lvl="0" rtl="0">
              <a:spcBef>
                <a:spcPts val="0"/>
              </a:spcBef>
              <a:buNone/>
            </a:pPr>
            <a:r>
              <a:rPr lang="en"/>
              <a:t>list.pop(list[-1])</a:t>
            </a:r>
          </a:p>
        </p:txBody>
      </p:sp>
      <p:sp>
        <p:nvSpPr>
          <p:cNvPr id="449" name="Shape 449"/>
          <p:cNvSpPr txBox="1"/>
          <p:nvPr>
            <p:ph idx="1" type="body"/>
          </p:nvPr>
        </p:nvSpPr>
        <p:spPr>
          <a:xfrm>
            <a:off x="311700" y="3310775"/>
            <a:ext cx="8520600" cy="1689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 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pop</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"B 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pop</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2</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A List :  abc</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B List :  zara</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Assignment Op.</a:t>
            </a:r>
          </a:p>
          <a:p>
            <a:pPr lvl="0" rtl="0">
              <a:spcBef>
                <a:spcPts val="0"/>
              </a:spcBef>
              <a:buNone/>
            </a:pPr>
            <a:r>
              <a:t/>
            </a:r>
            <a:endParaRPr/>
          </a:p>
        </p:txBody>
      </p:sp>
      <p:pic>
        <p:nvPicPr>
          <p:cNvPr id="87" name="Shape 87"/>
          <p:cNvPicPr preferRelativeResize="0"/>
          <p:nvPr/>
        </p:nvPicPr>
        <p:blipFill>
          <a:blip r:embed="rId3">
            <a:alphaModFix/>
          </a:blip>
          <a:stretch>
            <a:fillRect/>
          </a:stretch>
        </p:blipFill>
        <p:spPr>
          <a:xfrm>
            <a:off x="4170859" y="0"/>
            <a:ext cx="4973131" cy="51434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list.remove(obj)</a:t>
            </a:r>
          </a:p>
        </p:txBody>
      </p:sp>
      <p:sp>
        <p:nvSpPr>
          <p:cNvPr id="455" name="Shape 455"/>
          <p:cNvSpPr txBox="1"/>
          <p:nvPr>
            <p:ph idx="1" type="body"/>
          </p:nvPr>
        </p:nvSpPr>
        <p:spPr>
          <a:xfrm>
            <a:off x="311700" y="1152475"/>
            <a:ext cx="8520600" cy="1530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remove</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List :  [123, 'zara', 'abc', 'xyz']</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456" name="Shape 456"/>
          <p:cNvSpPr txBox="1"/>
          <p:nvPr>
            <p:ph type="title"/>
          </p:nvPr>
        </p:nvSpPr>
        <p:spPr>
          <a:xfrm>
            <a:off x="311700" y="2682475"/>
            <a:ext cx="8520600" cy="493500"/>
          </a:xfrm>
          <a:prstGeom prst="rect">
            <a:avLst/>
          </a:prstGeom>
        </p:spPr>
        <p:txBody>
          <a:bodyPr anchorCtr="0" anchor="t" bIns="91425" lIns="91425" rIns="91425" tIns="91425">
            <a:noAutofit/>
          </a:bodyPr>
          <a:lstStyle/>
          <a:p>
            <a:pPr lvl="0" rtl="0">
              <a:spcBef>
                <a:spcPts val="0"/>
              </a:spcBef>
              <a:buNone/>
            </a:pPr>
            <a:r>
              <a:rPr lang="en"/>
              <a:t>list.reverse()</a:t>
            </a:r>
          </a:p>
        </p:txBody>
      </p:sp>
      <p:sp>
        <p:nvSpPr>
          <p:cNvPr id="457" name="Shape 457"/>
          <p:cNvSpPr txBox="1"/>
          <p:nvPr>
            <p:ph idx="1" type="body"/>
          </p:nvPr>
        </p:nvSpPr>
        <p:spPr>
          <a:xfrm>
            <a:off x="311700" y="3310775"/>
            <a:ext cx="8520600" cy="1689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reverse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List :  ['xyz', 'abc', 'zara', 'xyz', 123]</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list.sort([func])</a:t>
            </a:r>
          </a:p>
        </p:txBody>
      </p:sp>
      <p:sp>
        <p:nvSpPr>
          <p:cNvPr id="463" name="Shape 463"/>
          <p:cNvSpPr txBox="1"/>
          <p:nvPr>
            <p:ph idx="1" type="body"/>
          </p:nvPr>
        </p:nvSpPr>
        <p:spPr>
          <a:xfrm>
            <a:off x="311700" y="1152475"/>
            <a:ext cx="8520600" cy="15300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123</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'abc'</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'xyz'</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aList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sort</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"List :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aList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List :  [123, 'abc', 'xyz', 'xyz', 'zara']</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Tuples</a:t>
            </a:r>
          </a:p>
          <a:p>
            <a:pPr lvl="0">
              <a:spcBef>
                <a:spcPts val="0"/>
              </a:spcBef>
              <a:buNone/>
            </a:pPr>
            <a:r>
              <a:t/>
            </a:r>
            <a:endParaRPr/>
          </a:p>
        </p:txBody>
      </p:sp>
      <p:sp>
        <p:nvSpPr>
          <p:cNvPr id="469" name="Shape 4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69850" lvl="0" marL="25400" marR="25400" algn="just">
              <a:lnSpc>
                <a:spcPct val="163636"/>
              </a:lnSpc>
              <a:spcBef>
                <a:spcPts val="0"/>
              </a:spcBef>
              <a:spcAft>
                <a:spcPts val="1100"/>
              </a:spcAft>
              <a:buClr>
                <a:schemeClr val="dk1"/>
              </a:buClr>
              <a:buSzPct val="91666"/>
              <a:buFont typeface="Arial"/>
              <a:buNone/>
            </a:pPr>
            <a:r>
              <a:rPr lang="en" sz="1200">
                <a:solidFill>
                  <a:schemeClr val="dk1"/>
                </a:solidFill>
                <a:latin typeface="Verdana"/>
                <a:ea typeface="Verdana"/>
                <a:cs typeface="Verdana"/>
                <a:sym typeface="Verdana"/>
              </a:rPr>
              <a:t>A tuple is another sequence data type that is similar to the list. A tuple consists of a number of values separated by commas. Unlike lists, however, tuples are enclosed within parentheses.</a:t>
            </a:r>
          </a:p>
          <a:p>
            <a:pPr indent="-69850" lvl="0" marL="25400" marR="25400" algn="just">
              <a:lnSpc>
                <a:spcPct val="163636"/>
              </a:lnSpc>
              <a:spcBef>
                <a:spcPts val="0"/>
              </a:spcBef>
              <a:spcAft>
                <a:spcPts val="1100"/>
              </a:spcAft>
              <a:buClr>
                <a:schemeClr val="dk1"/>
              </a:buClr>
              <a:buSzPct val="91666"/>
              <a:buFont typeface="Arial"/>
              <a:buNone/>
            </a:pPr>
            <a:r>
              <a:rPr lang="en" sz="1200">
                <a:solidFill>
                  <a:schemeClr val="dk1"/>
                </a:solidFill>
                <a:latin typeface="Verdana"/>
                <a:ea typeface="Verdana"/>
                <a:cs typeface="Verdana"/>
                <a:sym typeface="Verdana"/>
              </a:rPr>
              <a:t>The main differences between lists and tuples are: Lists are enclosed in brackets ( [ ] ) and their elements and size can be changed, while tuples are enclosed in parentheses ( ( ) ) and cannot be updated. Tuples can be thought of as </a:t>
            </a:r>
            <a:r>
              <a:rPr b="1" lang="en" sz="1200">
                <a:solidFill>
                  <a:schemeClr val="dk1"/>
                </a:solidFill>
                <a:latin typeface="Verdana"/>
                <a:ea typeface="Verdana"/>
                <a:cs typeface="Verdana"/>
                <a:sym typeface="Verdana"/>
              </a:rPr>
              <a:t>read-only</a:t>
            </a:r>
            <a:r>
              <a:rPr lang="en" sz="1200">
                <a:solidFill>
                  <a:schemeClr val="dk1"/>
                </a:solidFill>
                <a:latin typeface="Verdana"/>
                <a:ea typeface="Verdana"/>
                <a:cs typeface="Verdana"/>
                <a:sym typeface="Verdana"/>
              </a:rPr>
              <a:t> lists.</a:t>
            </a:r>
          </a:p>
          <a:p>
            <a:pPr lvl="0">
              <a:spcBef>
                <a:spcPts val="0"/>
              </a:spcBef>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Tuples cont.</a:t>
            </a:r>
          </a:p>
        </p:txBody>
      </p:sp>
      <p:sp>
        <p:nvSpPr>
          <p:cNvPr id="475" name="Shape 475"/>
          <p:cNvSpPr txBox="1"/>
          <p:nvPr>
            <p:ph idx="1" type="body"/>
          </p:nvPr>
        </p:nvSpPr>
        <p:spPr>
          <a:xfrm>
            <a:off x="311700" y="1152475"/>
            <a:ext cx="8520600" cy="38265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91666"/>
              <a:buFont typeface="Arial"/>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tuple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'abcd'</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786</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2.23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70.2</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tinytuple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123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tuple           </a:t>
            </a:r>
            <a:r>
              <a:rPr lang="en" sz="1200">
                <a:solidFill>
                  <a:srgbClr val="880000"/>
                </a:solidFill>
                <a:highlight>
                  <a:srgbClr val="EEEEEE"/>
                </a:highlight>
                <a:latin typeface="Courier New"/>
                <a:ea typeface="Courier New"/>
                <a:cs typeface="Courier New"/>
                <a:sym typeface="Courier New"/>
              </a:rPr>
              <a:t># Prints complete list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tuple</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0</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first element of the list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tuple</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1</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elements starting from 2nd till 3rd </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tuple</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elements starting from 3rd element</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tinytuple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list two times</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tuple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tinytuple </a:t>
            </a:r>
            <a:r>
              <a:rPr lang="en" sz="1200">
                <a:solidFill>
                  <a:srgbClr val="880000"/>
                </a:solidFill>
                <a:highlight>
                  <a:srgbClr val="EEEEEE"/>
                </a:highlight>
                <a:latin typeface="Courier New"/>
                <a:ea typeface="Courier New"/>
                <a:cs typeface="Courier New"/>
                <a:sym typeface="Courier New"/>
              </a:rPr>
              <a:t># Prints concatenated lists</a:t>
            </a:r>
          </a:p>
          <a:p>
            <a:pPr lvl="0">
              <a:spcBef>
                <a:spcPts val="0"/>
              </a:spcBef>
              <a:spcAft>
                <a:spcPts val="0"/>
              </a:spcAft>
              <a:buClr>
                <a:schemeClr val="dk1"/>
              </a:buClr>
              <a:buSzPct val="91666"/>
              <a:buFont typeface="Arial"/>
              <a:buNone/>
            </a:pPr>
            <a:r>
              <a:rPr lang="en" sz="1200">
                <a:solidFill>
                  <a:srgbClr val="313131"/>
                </a:solidFill>
                <a:highlight>
                  <a:srgbClr val="F1F1F1"/>
                </a:highlight>
                <a:latin typeface="Courier New"/>
                <a:ea typeface="Courier New"/>
                <a:cs typeface="Courier New"/>
                <a:sym typeface="Courier New"/>
              </a:rPr>
              <a:t>('abcd', 786, 2.23, 'john', 70.200000000000003)</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abcd</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(786, 2.23)</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(2.23, 'john', 70.200000000000003)</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(123, 'john', 123, 'john')</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('abcd', 786, 2.23, 'john', 70.200000000000003, 123, 'john')</a:t>
            </a:r>
          </a:p>
          <a:p>
            <a:pPr lv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Tuple cont.</a:t>
            </a:r>
          </a:p>
        </p:txBody>
      </p:sp>
      <p:sp>
        <p:nvSpPr>
          <p:cNvPr id="481" name="Shape 4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solidFill>
                  <a:schemeClr val="dk1"/>
                </a:solidFill>
                <a:highlight>
                  <a:srgbClr val="FFFFFF"/>
                </a:highlight>
                <a:latin typeface="Verdana"/>
                <a:ea typeface="Verdana"/>
                <a:cs typeface="Verdana"/>
                <a:sym typeface="Verdana"/>
              </a:rPr>
              <a:t>The following code is invalid with tuple, because we attempted to update a tuple, which is not allowed. Similar case is possible with lists −</a:t>
            </a:r>
          </a:p>
          <a:p>
            <a:pPr lvl="0">
              <a:lnSpc>
                <a:spcPct val="109090"/>
              </a:lnSpc>
              <a:spcBef>
                <a:spcPts val="0"/>
              </a:spcBef>
              <a:spcAft>
                <a:spcPts val="800"/>
              </a:spcAft>
              <a:buClr>
                <a:schemeClr val="dk1"/>
              </a:buClr>
              <a:buSzPct val="91666"/>
              <a:buFont typeface="Arial"/>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tuple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'abcd'</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786</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2.23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70.2</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list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'abcd'</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786</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2.23</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70.2</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tuple</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1000</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Invalid syntax with tuple</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list</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6666"/>
                </a:solidFill>
                <a:highlight>
                  <a:srgbClr val="EEEEEE"/>
                </a:highlight>
                <a:latin typeface="Courier New"/>
                <a:ea typeface="Courier New"/>
                <a:cs typeface="Courier New"/>
                <a:sym typeface="Courier New"/>
              </a:rPr>
              <a:t>1000</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Valid syntax with list</a:t>
            </a:r>
          </a:p>
          <a:p>
            <a:pPr lvl="0">
              <a:spcBef>
                <a:spcPts val="0"/>
              </a:spcBef>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Delete elements</a:t>
            </a:r>
          </a:p>
        </p:txBody>
      </p:sp>
      <p:sp>
        <p:nvSpPr>
          <p:cNvPr id="487" name="Shape 4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tup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'physics'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'chemistry'</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1997</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2000</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tup</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del</a:t>
            </a:r>
            <a:r>
              <a:rPr lang="en" sz="1000">
                <a:solidFill>
                  <a:srgbClr val="313131"/>
                </a:solidFill>
                <a:highlight>
                  <a:srgbClr val="EEEEEE"/>
                </a:highlight>
                <a:latin typeface="Courier New"/>
                <a:ea typeface="Courier New"/>
                <a:cs typeface="Courier New"/>
                <a:sym typeface="Courier New"/>
              </a:rPr>
              <a:t> tup</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"After deleting tup : "</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tup</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('physics', 'chemistry', 1997, 2000)</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After deleting tup :</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Traceback (most recent call last):</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  File "test.py", line 9, in &lt;module&gt;</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    print tup;</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NameError: name 'tup' is not defined</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Tuple basic operations</a:t>
            </a:r>
          </a:p>
        </p:txBody>
      </p:sp>
      <p:pic>
        <p:nvPicPr>
          <p:cNvPr id="493" name="Shape 493"/>
          <p:cNvPicPr preferRelativeResize="0"/>
          <p:nvPr/>
        </p:nvPicPr>
        <p:blipFill>
          <a:blip r:embed="rId3">
            <a:alphaModFix/>
          </a:blip>
          <a:stretch>
            <a:fillRect/>
          </a:stretch>
        </p:blipFill>
        <p:spPr>
          <a:xfrm>
            <a:off x="311687" y="1086700"/>
            <a:ext cx="5762625" cy="21145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Built-in tuple functions</a:t>
            </a:r>
          </a:p>
        </p:txBody>
      </p:sp>
      <p:sp>
        <p:nvSpPr>
          <p:cNvPr id="499" name="Shape 4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cmp(tuple1,tuple2)</a:t>
            </a:r>
          </a:p>
          <a:p>
            <a:pPr indent="-228600" lvl="0" marL="457200" rtl="0">
              <a:spcBef>
                <a:spcPts val="0"/>
              </a:spcBef>
            </a:pPr>
            <a:r>
              <a:rPr lang="en"/>
              <a:t>len(tuple)</a:t>
            </a:r>
          </a:p>
          <a:p>
            <a:pPr indent="-228600" lvl="0" marL="457200" rtl="0">
              <a:spcBef>
                <a:spcPts val="0"/>
              </a:spcBef>
            </a:pPr>
            <a:r>
              <a:rPr lang="en"/>
              <a:t>max(tuple)</a:t>
            </a:r>
          </a:p>
          <a:p>
            <a:pPr indent="-228600" lvl="0" marL="457200" rtl="0">
              <a:spcBef>
                <a:spcPts val="0"/>
              </a:spcBef>
            </a:pPr>
            <a:r>
              <a:rPr lang="en"/>
              <a:t>min(tuple)</a:t>
            </a:r>
          </a:p>
          <a:p>
            <a:pPr indent="-228600" lvl="0" marL="457200" rtl="0">
              <a:spcBef>
                <a:spcPts val="0"/>
              </a:spcBef>
            </a:pPr>
            <a:r>
              <a:rPr lang="en"/>
              <a:t>list(seq)</a:t>
            </a:r>
          </a:p>
          <a:p>
            <a:pPr lvl="0" rtl="0">
              <a:spcBef>
                <a:spcPts val="0"/>
              </a:spcBef>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Dictionary</a:t>
            </a:r>
          </a:p>
        </p:txBody>
      </p:sp>
      <p:sp>
        <p:nvSpPr>
          <p:cNvPr id="505" name="Shape 5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69850" lvl="0" marL="25400" marR="25400" algn="just">
              <a:lnSpc>
                <a:spcPct val="163636"/>
              </a:lnSpc>
              <a:spcBef>
                <a:spcPts val="0"/>
              </a:spcBef>
              <a:spcAft>
                <a:spcPts val="1100"/>
              </a:spcAft>
              <a:buClr>
                <a:schemeClr val="dk1"/>
              </a:buClr>
              <a:buSzPct val="91666"/>
              <a:buFont typeface="Arial"/>
              <a:buNone/>
            </a:pPr>
            <a:r>
              <a:rPr lang="en" sz="1200">
                <a:solidFill>
                  <a:schemeClr val="dk1"/>
                </a:solidFill>
                <a:latin typeface="Verdana"/>
                <a:ea typeface="Verdana"/>
                <a:cs typeface="Verdana"/>
                <a:sym typeface="Verdana"/>
              </a:rPr>
              <a:t>Python's dictionaries are kind of hash table type. They work like associative arrays or hashes found in Perl and consist of key-value pairs. A dictionary key can be almost any Python type, but are usually numbers or strings. Values, on the other hand, can be any arbitrary Python object.</a:t>
            </a:r>
          </a:p>
          <a:p>
            <a:pPr indent="0" lvl="0" marL="25400" marR="25400" rtl="0" algn="just">
              <a:lnSpc>
                <a:spcPct val="163636"/>
              </a:lnSpc>
              <a:spcBef>
                <a:spcPts val="0"/>
              </a:spcBef>
              <a:spcAft>
                <a:spcPts val="1100"/>
              </a:spcAft>
              <a:buNone/>
            </a:pPr>
            <a:r>
              <a:rPr lang="en" sz="1200">
                <a:solidFill>
                  <a:schemeClr val="dk1"/>
                </a:solidFill>
                <a:latin typeface="Verdana"/>
                <a:ea typeface="Verdana"/>
                <a:cs typeface="Verdana"/>
                <a:sym typeface="Verdana"/>
              </a:rPr>
              <a:t>Dictionaries are enclosed by curly braces ({ }) and values can be assigned and accessed using square braces ([]).</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Access elements in dict</a:t>
            </a:r>
          </a:p>
          <a:p>
            <a:pPr lvl="0">
              <a:spcBef>
                <a:spcPts val="0"/>
              </a:spcBef>
              <a:buClr>
                <a:schemeClr val="dk1"/>
              </a:buClr>
              <a:buSzPct val="39285"/>
              <a:buFont typeface="Arial"/>
              <a:buNone/>
            </a:pPr>
            <a:r>
              <a:t/>
            </a:r>
            <a:endParaRPr/>
          </a:p>
          <a:p>
            <a:pPr lvl="0">
              <a:spcBef>
                <a:spcPts val="0"/>
              </a:spcBef>
              <a:buNone/>
            </a:pPr>
            <a:r>
              <a:t/>
            </a:r>
            <a:endParaRPr/>
          </a:p>
        </p:txBody>
      </p:sp>
      <p:sp>
        <p:nvSpPr>
          <p:cNvPr id="511" name="Shape 5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91666"/>
              <a:buFont typeface="Arial"/>
              <a:buNone/>
            </a:pPr>
            <a:r>
              <a:rPr lang="en" sz="1200">
                <a:solidFill>
                  <a:srgbClr val="880000"/>
                </a:solidFill>
                <a:highlight>
                  <a:srgbClr val="EEEEEE"/>
                </a:highlight>
                <a:latin typeface="Courier New"/>
                <a:ea typeface="Courier New"/>
                <a:cs typeface="Courier New"/>
                <a:sym typeface="Courier New"/>
              </a:rPr>
              <a:t>#!/usr/bin/python</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dict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dict</a:t>
            </a:r>
            <a:r>
              <a:rPr lang="en" sz="1200">
                <a:solidFill>
                  <a:srgbClr val="666600"/>
                </a:solidFill>
                <a:highlight>
                  <a:srgbClr val="EEEEEE"/>
                </a:highlight>
                <a:latin typeface="Courier New"/>
                <a:ea typeface="Courier New"/>
                <a:cs typeface="Courier New"/>
                <a:sym typeface="Courier New"/>
              </a:rPr>
              <a:t>[</a:t>
            </a:r>
            <a:r>
              <a:rPr lang="en" sz="1200">
                <a:solidFill>
                  <a:srgbClr val="008800"/>
                </a:solidFill>
                <a:highlight>
                  <a:srgbClr val="EEEEEE"/>
                </a:highlight>
                <a:latin typeface="Courier New"/>
                <a:ea typeface="Courier New"/>
                <a:cs typeface="Courier New"/>
                <a:sym typeface="Courier New"/>
              </a:rPr>
              <a:t>'one'</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"This is one"</a:t>
            </a: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dict</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"This is two"</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313131"/>
                </a:solidFill>
                <a:highlight>
                  <a:srgbClr val="EEEEEE"/>
                </a:highlight>
                <a:latin typeface="Courier New"/>
                <a:ea typeface="Courier New"/>
                <a:cs typeface="Courier New"/>
                <a:sym typeface="Courier New"/>
              </a:rPr>
              <a:t>tinydict </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666600"/>
                </a:solidFill>
                <a:highlight>
                  <a:srgbClr val="EEEEEE"/>
                </a:highlight>
                <a:latin typeface="Courier New"/>
                <a:ea typeface="Courier New"/>
                <a:cs typeface="Courier New"/>
                <a:sym typeface="Courier New"/>
              </a:rPr>
              <a:t>{</a:t>
            </a:r>
            <a:r>
              <a:rPr lang="en" sz="1200">
                <a:solidFill>
                  <a:srgbClr val="008800"/>
                </a:solidFill>
                <a:highlight>
                  <a:srgbClr val="EEEEEE"/>
                </a:highlight>
                <a:latin typeface="Courier New"/>
                <a:ea typeface="Courier New"/>
                <a:cs typeface="Courier New"/>
                <a:sym typeface="Courier New"/>
              </a:rPr>
              <a:t>'name'</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'john'</a:t>
            </a:r>
            <a:r>
              <a:rPr lang="en" sz="1200">
                <a:solidFill>
                  <a:srgbClr val="666600"/>
                </a:solidFill>
                <a:highlight>
                  <a:srgbClr val="EEEEEE"/>
                </a:highlight>
                <a:latin typeface="Courier New"/>
                <a:ea typeface="Courier New"/>
                <a:cs typeface="Courier New"/>
                <a:sym typeface="Courier New"/>
              </a:rPr>
              <a:t>,</a:t>
            </a:r>
            <a:r>
              <a:rPr lang="en" sz="1200">
                <a:solidFill>
                  <a:srgbClr val="008800"/>
                </a:solidFill>
                <a:highlight>
                  <a:srgbClr val="EEEEEE"/>
                </a:highlight>
                <a:latin typeface="Courier New"/>
                <a:ea typeface="Courier New"/>
                <a:cs typeface="Courier New"/>
                <a:sym typeface="Courier New"/>
              </a:rPr>
              <a:t>'code'</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6734</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'dept'</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008800"/>
                </a:solidFill>
                <a:highlight>
                  <a:srgbClr val="EEEEEE"/>
                </a:highlight>
                <a:latin typeface="Courier New"/>
                <a:ea typeface="Courier New"/>
                <a:cs typeface="Courier New"/>
                <a:sym typeface="Courier New"/>
              </a:rPr>
              <a:t>'sales'</a:t>
            </a:r>
            <a:r>
              <a:rPr lang="en" sz="1200">
                <a:solidFill>
                  <a:srgbClr val="666600"/>
                </a:solidFill>
                <a:highlight>
                  <a:srgbClr val="EEEEEE"/>
                </a:highlight>
                <a:latin typeface="Courier New"/>
                <a:ea typeface="Courier New"/>
                <a:cs typeface="Courier New"/>
                <a:sym typeface="Courier New"/>
              </a:rPr>
              <a:t>}</a:t>
            </a: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dict</a:t>
            </a:r>
            <a:r>
              <a:rPr lang="en" sz="1200">
                <a:solidFill>
                  <a:srgbClr val="666600"/>
                </a:solidFill>
                <a:highlight>
                  <a:srgbClr val="EEEEEE"/>
                </a:highlight>
                <a:latin typeface="Courier New"/>
                <a:ea typeface="Courier New"/>
                <a:cs typeface="Courier New"/>
                <a:sym typeface="Courier New"/>
              </a:rPr>
              <a:t>[</a:t>
            </a:r>
            <a:r>
              <a:rPr lang="en" sz="1200">
                <a:solidFill>
                  <a:srgbClr val="008800"/>
                </a:solidFill>
                <a:highlight>
                  <a:srgbClr val="EEEEEE"/>
                </a:highlight>
                <a:latin typeface="Courier New"/>
                <a:ea typeface="Courier New"/>
                <a:cs typeface="Courier New"/>
                <a:sym typeface="Courier New"/>
              </a:rPr>
              <a:t>'one'</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value for 'one' key</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dict</a:t>
            </a:r>
            <a:r>
              <a:rPr lang="en" sz="1200">
                <a:solidFill>
                  <a:srgbClr val="666600"/>
                </a:solidFill>
                <a:highlight>
                  <a:srgbClr val="EEEEEE"/>
                </a:highlight>
                <a:latin typeface="Courier New"/>
                <a:ea typeface="Courier New"/>
                <a:cs typeface="Courier New"/>
                <a:sym typeface="Courier New"/>
              </a:rPr>
              <a:t>[</a:t>
            </a:r>
            <a:r>
              <a:rPr lang="en" sz="1200">
                <a:solidFill>
                  <a:srgbClr val="006666"/>
                </a:solidFill>
                <a:highlight>
                  <a:srgbClr val="EEEEEE"/>
                </a:highlight>
                <a:latin typeface="Courier New"/>
                <a:ea typeface="Courier New"/>
                <a:cs typeface="Courier New"/>
                <a:sym typeface="Courier New"/>
              </a:rPr>
              <a:t>2</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value for 2 key</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tinydict          </a:t>
            </a:r>
            <a:r>
              <a:rPr lang="en" sz="1200">
                <a:solidFill>
                  <a:srgbClr val="880000"/>
                </a:solidFill>
                <a:highlight>
                  <a:srgbClr val="EEEEEE"/>
                </a:highlight>
                <a:latin typeface="Courier New"/>
                <a:ea typeface="Courier New"/>
                <a:cs typeface="Courier New"/>
                <a:sym typeface="Courier New"/>
              </a:rPr>
              <a:t># Prints complete dictionary</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tinydict</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keys</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all the keys</a:t>
            </a:r>
            <a:br>
              <a:rPr lang="en" sz="1200">
                <a:solidFill>
                  <a:srgbClr val="313131"/>
                </a:solidFill>
                <a:highlight>
                  <a:srgbClr val="EEEEEE"/>
                </a:highlight>
                <a:latin typeface="Courier New"/>
                <a:ea typeface="Courier New"/>
                <a:cs typeface="Courier New"/>
                <a:sym typeface="Courier New"/>
              </a:rPr>
            </a:br>
            <a:r>
              <a:rPr lang="en" sz="1200">
                <a:solidFill>
                  <a:srgbClr val="000088"/>
                </a:solidFill>
                <a:highlight>
                  <a:srgbClr val="EEEEEE"/>
                </a:highlight>
                <a:latin typeface="Courier New"/>
                <a:ea typeface="Courier New"/>
                <a:cs typeface="Courier New"/>
                <a:sym typeface="Courier New"/>
              </a:rPr>
              <a:t>print</a:t>
            </a:r>
            <a:r>
              <a:rPr lang="en" sz="1200">
                <a:solidFill>
                  <a:srgbClr val="313131"/>
                </a:solidFill>
                <a:highlight>
                  <a:srgbClr val="EEEEEE"/>
                </a:highlight>
                <a:latin typeface="Courier New"/>
                <a:ea typeface="Courier New"/>
                <a:cs typeface="Courier New"/>
                <a:sym typeface="Courier New"/>
              </a:rPr>
              <a:t> tinydict</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values</a:t>
            </a:r>
            <a:r>
              <a:rPr lang="en" sz="1200">
                <a:solidFill>
                  <a:srgbClr val="666600"/>
                </a:solidFill>
                <a:highlight>
                  <a:srgbClr val="EEEEEE"/>
                </a:highlight>
                <a:latin typeface="Courier New"/>
                <a:ea typeface="Courier New"/>
                <a:cs typeface="Courier New"/>
                <a:sym typeface="Courier New"/>
              </a:rPr>
              <a:t>()</a:t>
            </a:r>
            <a:r>
              <a:rPr lang="en" sz="1200">
                <a:solidFill>
                  <a:srgbClr val="313131"/>
                </a:solidFill>
                <a:highlight>
                  <a:srgbClr val="EEEEEE"/>
                </a:highlight>
                <a:latin typeface="Courier New"/>
                <a:ea typeface="Courier New"/>
                <a:cs typeface="Courier New"/>
                <a:sym typeface="Courier New"/>
              </a:rPr>
              <a:t> </a:t>
            </a:r>
            <a:r>
              <a:rPr lang="en" sz="1200">
                <a:solidFill>
                  <a:srgbClr val="880000"/>
                </a:solidFill>
                <a:highlight>
                  <a:srgbClr val="EEEEEE"/>
                </a:highlight>
                <a:latin typeface="Courier New"/>
                <a:ea typeface="Courier New"/>
                <a:cs typeface="Courier New"/>
                <a:sym typeface="Courier New"/>
              </a:rPr>
              <a:t># Prints all the values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Bitwise Op.</a:t>
            </a:r>
          </a:p>
          <a:p>
            <a:pPr lvl="0" rtl="0">
              <a:spcBef>
                <a:spcPts val="0"/>
              </a:spcBef>
              <a:buNone/>
            </a:pPr>
            <a:r>
              <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150">
                <a:solidFill>
                  <a:schemeClr val="dk1"/>
                </a:solidFill>
                <a:highlight>
                  <a:srgbClr val="FFFFFF"/>
                </a:highlight>
                <a:latin typeface="Verdana"/>
                <a:ea typeface="Verdana"/>
                <a:cs typeface="Verdana"/>
                <a:sym typeface="Verdana"/>
              </a:rPr>
              <a:t>Bitwise operator works on bits and </a:t>
            </a:r>
          </a:p>
          <a:p>
            <a:pPr lvl="0" rtl="0">
              <a:lnSpc>
                <a:spcPct val="100000"/>
              </a:lnSpc>
              <a:spcBef>
                <a:spcPts val="0"/>
              </a:spcBef>
              <a:spcAft>
                <a:spcPts val="0"/>
              </a:spcAft>
              <a:buNone/>
            </a:pPr>
            <a:r>
              <a:rPr lang="en" sz="1150">
                <a:solidFill>
                  <a:schemeClr val="dk1"/>
                </a:solidFill>
                <a:highlight>
                  <a:srgbClr val="FFFFFF"/>
                </a:highlight>
                <a:latin typeface="Verdana"/>
                <a:ea typeface="Verdana"/>
                <a:cs typeface="Verdana"/>
                <a:sym typeface="Verdana"/>
              </a:rPr>
              <a:t>performs bit by bit operation.</a:t>
            </a:r>
          </a:p>
          <a:p>
            <a:pPr lvl="0" rtl="0">
              <a:spcBef>
                <a:spcPts val="0"/>
              </a:spcBef>
              <a:buNone/>
            </a:pPr>
            <a:r>
              <a:t/>
            </a:r>
            <a:endParaRPr sz="1150">
              <a:solidFill>
                <a:schemeClr val="dk1"/>
              </a:solidFill>
              <a:highlight>
                <a:srgbClr val="FFFFFF"/>
              </a:highlight>
              <a:latin typeface="Verdana"/>
              <a:ea typeface="Verdana"/>
              <a:cs typeface="Verdana"/>
              <a:sym typeface="Verdana"/>
            </a:endParaRPr>
          </a:p>
        </p:txBody>
      </p:sp>
      <p:pic>
        <p:nvPicPr>
          <p:cNvPr id="94" name="Shape 94"/>
          <p:cNvPicPr preferRelativeResize="0"/>
          <p:nvPr/>
        </p:nvPicPr>
        <p:blipFill>
          <a:blip r:embed="rId3">
            <a:alphaModFix/>
          </a:blip>
          <a:stretch>
            <a:fillRect/>
          </a:stretch>
        </p:blipFill>
        <p:spPr>
          <a:xfrm>
            <a:off x="394287" y="1707550"/>
            <a:ext cx="1400175" cy="2495550"/>
          </a:xfrm>
          <a:prstGeom prst="rect">
            <a:avLst/>
          </a:prstGeom>
          <a:noFill/>
          <a:ln>
            <a:noFill/>
          </a:ln>
        </p:spPr>
      </p:pic>
      <p:pic>
        <p:nvPicPr>
          <p:cNvPr id="95" name="Shape 95"/>
          <p:cNvPicPr preferRelativeResize="0"/>
          <p:nvPr/>
        </p:nvPicPr>
        <p:blipFill>
          <a:blip r:embed="rId4">
            <a:alphaModFix/>
          </a:blip>
          <a:stretch>
            <a:fillRect/>
          </a:stretch>
        </p:blipFill>
        <p:spPr>
          <a:xfrm>
            <a:off x="3362312" y="0"/>
            <a:ext cx="5781675" cy="43624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91666"/>
              <a:buFont typeface="Arial"/>
              <a:buNone/>
            </a:pPr>
            <a:r>
              <a:rPr lang="en" sz="1200">
                <a:solidFill>
                  <a:srgbClr val="313131"/>
                </a:solidFill>
                <a:highlight>
                  <a:srgbClr val="F1F1F1"/>
                </a:highlight>
                <a:latin typeface="Courier New"/>
                <a:ea typeface="Courier New"/>
                <a:cs typeface="Courier New"/>
                <a:sym typeface="Courier New"/>
              </a:rPr>
              <a:t>This is one</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This is two</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{'dept': 'sales', 'code': 6734, 'name': 'john'}</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['dept', 'code', 'name']</a:t>
            </a:r>
            <a:br>
              <a:rPr lang="en" sz="1200">
                <a:solidFill>
                  <a:srgbClr val="313131"/>
                </a:solidFill>
                <a:highlight>
                  <a:srgbClr val="F1F1F1"/>
                </a:highlight>
                <a:latin typeface="Courier New"/>
                <a:ea typeface="Courier New"/>
                <a:cs typeface="Courier New"/>
                <a:sym typeface="Courier New"/>
              </a:rPr>
            </a:br>
            <a:r>
              <a:rPr lang="en" sz="1200">
                <a:solidFill>
                  <a:srgbClr val="313131"/>
                </a:solidFill>
                <a:highlight>
                  <a:srgbClr val="F1F1F1"/>
                </a:highlight>
                <a:latin typeface="Courier New"/>
                <a:ea typeface="Courier New"/>
                <a:cs typeface="Courier New"/>
                <a:sym typeface="Courier New"/>
              </a:rPr>
              <a:t>['sales', 6734, 'john']</a:t>
            </a:r>
          </a:p>
          <a:p>
            <a:pPr lvl="0">
              <a:spcBef>
                <a:spcPts val="0"/>
              </a:spcBef>
              <a:buNone/>
            </a:pPr>
            <a:r>
              <a:t/>
            </a:r>
            <a:endParaRPr/>
          </a:p>
          <a:p>
            <a:pPr lvl="0">
              <a:spcBef>
                <a:spcPts val="0"/>
              </a:spcBef>
              <a:buNone/>
            </a:pPr>
            <a:r>
              <a:rPr lang="en" sz="1200">
                <a:solidFill>
                  <a:schemeClr val="dk1"/>
                </a:solidFill>
                <a:highlight>
                  <a:srgbClr val="FFFFFF"/>
                </a:highlight>
                <a:latin typeface="Verdana"/>
                <a:ea typeface="Verdana"/>
                <a:cs typeface="Verdana"/>
                <a:sym typeface="Verdana"/>
              </a:rPr>
              <a:t>Dictionaries have no concept of order among elements.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Update elements</a:t>
            </a:r>
          </a:p>
        </p:txBody>
      </p:sp>
      <p:sp>
        <p:nvSpPr>
          <p:cNvPr id="522" name="Shape 5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'Class'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'First'</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8</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update existing entry</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'School'</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"DPS School"</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Add new entry</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"dict['Age']: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"dict['School']: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'School'</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dict['Age']:  8</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dict['School']:  DPS School</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Delete elements</a:t>
            </a:r>
          </a:p>
        </p:txBody>
      </p:sp>
      <p:sp>
        <p:nvSpPr>
          <p:cNvPr id="528" name="Shape 5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'Class'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'First'</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del</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remove entry with key 'Name'</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clear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remove all entries in dict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del</a:t>
            </a:r>
            <a:r>
              <a:rPr lang="en" sz="1000">
                <a:solidFill>
                  <a:srgbClr val="313131"/>
                </a:solidFill>
                <a:highlight>
                  <a:srgbClr val="EEEEEE"/>
                </a:highlight>
                <a:latin typeface="Courier New"/>
                <a:ea typeface="Courier New"/>
                <a:cs typeface="Courier New"/>
                <a:sym typeface="Courier New"/>
              </a:rPr>
              <a:t> 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delete entire dictionary</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"dict['Age']: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"dict['School']: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'School'</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dict['Age']:</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Traceback (most recent call last):</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  File "test.py", line 8, in &lt;module&gt;</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    print "dict['Age']: ", dict['Age'];</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TypeError: 'type' object is unsubscriptable</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Properties of dict keys</a:t>
            </a:r>
          </a:p>
        </p:txBody>
      </p:sp>
      <p:sp>
        <p:nvSpPr>
          <p:cNvPr id="534" name="Shape 534"/>
          <p:cNvSpPr txBox="1"/>
          <p:nvPr>
            <p:ph idx="1" type="body"/>
          </p:nvPr>
        </p:nvSpPr>
        <p:spPr>
          <a:xfrm>
            <a:off x="311700" y="1152475"/>
            <a:ext cx="8520600" cy="3990900"/>
          </a:xfrm>
          <a:prstGeom prst="rect">
            <a:avLst/>
          </a:prstGeom>
        </p:spPr>
        <p:txBody>
          <a:bodyPr anchorCtr="0" anchor="t" bIns="91425" lIns="91425" rIns="91425" tIns="91425">
            <a:noAutofit/>
          </a:bodyPr>
          <a:lstStyle/>
          <a:p>
            <a:pPr indent="-301625" lvl="0" marL="457200">
              <a:spcBef>
                <a:spcPts val="0"/>
              </a:spcBef>
              <a:buClr>
                <a:schemeClr val="dk1"/>
              </a:buClr>
              <a:buSzPct val="95833"/>
              <a:buFont typeface="Verdana"/>
            </a:pPr>
            <a:r>
              <a:rPr lang="en" sz="1150">
                <a:solidFill>
                  <a:schemeClr val="dk1"/>
                </a:solidFill>
                <a:highlight>
                  <a:srgbClr val="FFFFFF"/>
                </a:highlight>
                <a:latin typeface="Verdana"/>
                <a:ea typeface="Verdana"/>
                <a:cs typeface="Verdana"/>
                <a:sym typeface="Verdana"/>
              </a:rPr>
              <a:t>Dictionary values have no restrictions. They can be any arbitrary Python object, either standard objects or user-defined objects.</a:t>
            </a:r>
          </a:p>
          <a:p>
            <a:pPr indent="-301625" lvl="0" marL="457200">
              <a:spcBef>
                <a:spcPts val="0"/>
              </a:spcBef>
              <a:buClr>
                <a:schemeClr val="dk1"/>
              </a:buClr>
              <a:buSzPct val="95833"/>
              <a:buFont typeface="Verdana"/>
            </a:pPr>
            <a:r>
              <a:rPr lang="en" sz="1150">
                <a:solidFill>
                  <a:schemeClr val="dk1"/>
                </a:solidFill>
                <a:highlight>
                  <a:srgbClr val="FFFFFF"/>
                </a:highlight>
                <a:latin typeface="Verdana"/>
                <a:ea typeface="Verdana"/>
                <a:cs typeface="Verdana"/>
                <a:sym typeface="Verdana"/>
              </a:rPr>
              <a:t>More than one entry per key not allowed. Which means no duplicate key is allowed. When duplicate keys encountered during assignment, the last assignment wins.</a:t>
            </a:r>
          </a:p>
          <a:p>
            <a:pPr indent="-301625" lvl="0" marL="457200" rtl="0">
              <a:spcBef>
                <a:spcPts val="0"/>
              </a:spcBef>
              <a:buClr>
                <a:schemeClr val="dk1"/>
              </a:buClr>
              <a:buSzPct val="95833"/>
              <a:buFont typeface="Verdana"/>
            </a:pPr>
            <a:r>
              <a:rPr lang="en" sz="1150">
                <a:solidFill>
                  <a:schemeClr val="dk1"/>
                </a:solidFill>
                <a:highlight>
                  <a:srgbClr val="FFFFFF"/>
                </a:highlight>
                <a:latin typeface="Verdana"/>
                <a:ea typeface="Verdana"/>
                <a:cs typeface="Verdana"/>
                <a:sym typeface="Verdana"/>
              </a:rPr>
              <a:t>Keys must be immutable. Which means you can use strings, numbers or tuples as dictionary keys.</a:t>
            </a: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mydict = {}</a:t>
            </a: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mydict[1] = 1</a:t>
            </a: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mydict['1'] = '1'</a:t>
            </a: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mydict[('a','ab')] = 'a'</a:t>
            </a:r>
          </a:p>
          <a:p>
            <a:pPr lvl="0" rtl="0">
              <a:spcBef>
                <a:spcPts val="0"/>
              </a:spcBef>
              <a:spcAft>
                <a:spcPts val="0"/>
              </a:spcAft>
              <a:buNone/>
            </a:pPr>
            <a:r>
              <a:t/>
            </a:r>
            <a:endParaRPr sz="1150">
              <a:solidFill>
                <a:schemeClr val="dk1"/>
              </a:solidFill>
              <a:highlight>
                <a:srgbClr val="FFFFFF"/>
              </a:highlight>
              <a:latin typeface="Calibri"/>
              <a:ea typeface="Calibri"/>
              <a:cs typeface="Calibri"/>
              <a:sym typeface="Calibri"/>
            </a:endParaRP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print mydict['1']</a:t>
            </a: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print mydict[1]</a:t>
            </a:r>
          </a:p>
          <a:p>
            <a:pPr lvl="0" rtl="0">
              <a:spcBef>
                <a:spcPts val="0"/>
              </a:spcBef>
              <a:spcAft>
                <a:spcPts val="0"/>
              </a:spcAft>
              <a:buNone/>
            </a:pPr>
            <a:r>
              <a:rPr lang="en" sz="1150">
                <a:solidFill>
                  <a:schemeClr val="dk1"/>
                </a:solidFill>
                <a:highlight>
                  <a:srgbClr val="FFFFFF"/>
                </a:highlight>
                <a:latin typeface="Calibri"/>
                <a:ea typeface="Calibri"/>
                <a:cs typeface="Calibri"/>
                <a:sym typeface="Calibri"/>
              </a:rPr>
              <a:t>print mydict[('a','ab')]</a:t>
            </a:r>
          </a:p>
          <a:p>
            <a:pPr lvl="0" rtl="0">
              <a:spcBef>
                <a:spcPts val="0"/>
              </a:spcBef>
              <a:spcAft>
                <a:spcPts val="0"/>
              </a:spcAft>
              <a:buNone/>
            </a:pPr>
            <a:r>
              <a:t/>
            </a:r>
            <a:endParaRPr sz="1150">
              <a:solidFill>
                <a:schemeClr val="dk1"/>
              </a:solidFill>
              <a:highlight>
                <a:srgbClr val="FFFFFF"/>
              </a:highlight>
              <a:latin typeface="Calibri"/>
              <a:ea typeface="Calibri"/>
              <a:cs typeface="Calibri"/>
              <a:sym typeface="Calibri"/>
            </a:endParaRPr>
          </a:p>
          <a:p>
            <a:pPr lvl="0" rtl="0">
              <a:spcBef>
                <a:spcPts val="0"/>
              </a:spcBef>
              <a:spcAft>
                <a:spcPts val="0"/>
              </a:spcAft>
              <a:buClr>
                <a:schemeClr val="dk1"/>
              </a:buClr>
              <a:buSzPct val="91666"/>
              <a:buFont typeface="Arial"/>
              <a:buNone/>
            </a:pPr>
            <a:r>
              <a:rPr lang="en" sz="1150">
                <a:solidFill>
                  <a:schemeClr val="dk1"/>
                </a:solidFill>
                <a:highlight>
                  <a:srgbClr val="FFFFFF"/>
                </a:highlight>
                <a:latin typeface="Calibri"/>
                <a:ea typeface="Calibri"/>
                <a:cs typeface="Calibri"/>
                <a:sym typeface="Calibri"/>
              </a:rPr>
              <a:t>1</a:t>
            </a:r>
          </a:p>
          <a:p>
            <a:pPr lvl="0" rtl="0">
              <a:spcBef>
                <a:spcPts val="0"/>
              </a:spcBef>
              <a:spcAft>
                <a:spcPts val="0"/>
              </a:spcAft>
              <a:buClr>
                <a:schemeClr val="dk1"/>
              </a:buClr>
              <a:buSzPct val="91666"/>
              <a:buFont typeface="Arial"/>
              <a:buNone/>
            </a:pPr>
            <a:r>
              <a:rPr lang="en" sz="1150">
                <a:solidFill>
                  <a:schemeClr val="dk1"/>
                </a:solidFill>
                <a:highlight>
                  <a:srgbClr val="FFFFFF"/>
                </a:highlight>
                <a:latin typeface="Calibri"/>
                <a:ea typeface="Calibri"/>
                <a:cs typeface="Calibri"/>
                <a:sym typeface="Calibri"/>
              </a:rPr>
              <a:t>1</a:t>
            </a:r>
          </a:p>
          <a:p>
            <a:pPr lvl="0" rtl="0">
              <a:spcBef>
                <a:spcPts val="0"/>
              </a:spcBef>
              <a:spcAft>
                <a:spcPts val="0"/>
              </a:spcAft>
              <a:buClr>
                <a:schemeClr val="dk1"/>
              </a:buClr>
              <a:buSzPct val="91666"/>
              <a:buFont typeface="Arial"/>
              <a:buNone/>
            </a:pPr>
            <a:r>
              <a:rPr lang="en" sz="1150">
                <a:solidFill>
                  <a:schemeClr val="dk1"/>
                </a:solidFill>
                <a:highlight>
                  <a:srgbClr val="FFFFFF"/>
                </a:highlight>
                <a:latin typeface="Calibri"/>
                <a:ea typeface="Calibri"/>
                <a:cs typeface="Calibri"/>
                <a:sym typeface="Calibri"/>
              </a:rPr>
              <a:t>a</a:t>
            </a:r>
          </a:p>
          <a:p>
            <a:pPr lvl="0" rtl="0">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lvl="0">
              <a:spcBef>
                <a:spcPts val="0"/>
              </a:spcBef>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Built-in tuple functions</a:t>
            </a:r>
          </a:p>
        </p:txBody>
      </p:sp>
      <p:sp>
        <p:nvSpPr>
          <p:cNvPr id="540" name="Shape 54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cmp(dict1,dict2)</a:t>
            </a:r>
          </a:p>
          <a:p>
            <a:pPr indent="-228600" lvl="0" marL="457200" rtl="0">
              <a:spcBef>
                <a:spcPts val="0"/>
              </a:spcBef>
            </a:pPr>
            <a:r>
              <a:rPr lang="en"/>
              <a:t>len(dict)</a:t>
            </a:r>
          </a:p>
          <a:p>
            <a:pPr indent="-228600" lvl="0" marL="457200" rtl="0">
              <a:spcBef>
                <a:spcPts val="0"/>
              </a:spcBef>
            </a:pPr>
            <a:r>
              <a:rPr lang="en"/>
              <a:t>str(dict)</a:t>
            </a:r>
          </a:p>
          <a:p>
            <a:pPr indent="-228600" lvl="0" marL="457200" rtl="0">
              <a:spcBef>
                <a:spcPts val="0"/>
              </a:spcBef>
            </a:pPr>
            <a:r>
              <a:rPr lang="en"/>
              <a:t>type(dict)</a:t>
            </a:r>
          </a:p>
          <a:p>
            <a:pPr lvl="0" rtl="0">
              <a:spcBef>
                <a:spcPts val="0"/>
              </a:spcBef>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Dictionary methods</a:t>
            </a:r>
          </a:p>
        </p:txBody>
      </p:sp>
      <p:sp>
        <p:nvSpPr>
          <p:cNvPr id="546" name="Shape 54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dict.clear()</a:t>
            </a:r>
          </a:p>
          <a:p>
            <a:pPr indent="-228600" lvl="0" marL="457200">
              <a:spcBef>
                <a:spcPts val="0"/>
              </a:spcBef>
            </a:pPr>
            <a:r>
              <a:rPr lang="en"/>
              <a:t>dict.copy()</a:t>
            </a:r>
          </a:p>
          <a:p>
            <a:pPr indent="-228600" lvl="0" marL="457200">
              <a:spcBef>
                <a:spcPts val="0"/>
              </a:spcBef>
            </a:pPr>
            <a:r>
              <a:rPr lang="en"/>
              <a:t>dict.fromkeys()</a:t>
            </a:r>
          </a:p>
          <a:p>
            <a:pPr indent="-228600" lvl="0" marL="457200">
              <a:spcBef>
                <a:spcPts val="0"/>
              </a:spcBef>
            </a:pPr>
            <a:r>
              <a:rPr lang="en"/>
              <a:t>dict.get(key,default=None)</a:t>
            </a:r>
          </a:p>
          <a:p>
            <a:pPr indent="-228600" lvl="0" marL="457200">
              <a:spcBef>
                <a:spcPts val="0"/>
              </a:spcBef>
            </a:pPr>
            <a:r>
              <a:rPr lang="en"/>
              <a:t>dict.has_key(key)</a:t>
            </a:r>
          </a:p>
          <a:p>
            <a:pPr indent="-228600" lvl="0" marL="457200">
              <a:spcBef>
                <a:spcPts val="0"/>
              </a:spcBef>
            </a:pPr>
            <a:r>
              <a:rPr lang="en"/>
              <a:t>dict.items()</a:t>
            </a:r>
          </a:p>
          <a:p>
            <a:pPr indent="-228600" lvl="0" marL="457200">
              <a:spcBef>
                <a:spcPts val="0"/>
              </a:spcBef>
            </a:pPr>
            <a:r>
              <a:rPr lang="en"/>
              <a:t>dict.keys()</a:t>
            </a:r>
          </a:p>
          <a:p>
            <a:pPr indent="-228600" lvl="0" marL="457200">
              <a:spcBef>
                <a:spcPts val="0"/>
              </a:spcBef>
            </a:pPr>
            <a:r>
              <a:rPr lang="en"/>
              <a:t>dict.setdefault(key,default=None)</a:t>
            </a:r>
          </a:p>
          <a:p>
            <a:pPr indent="-228600" lvl="0" marL="457200">
              <a:spcBef>
                <a:spcPts val="0"/>
              </a:spcBef>
            </a:pPr>
            <a:r>
              <a:rPr lang="en"/>
              <a:t>dict.update(dict2)</a:t>
            </a:r>
          </a:p>
          <a:p>
            <a:pPr indent="-228600" lvl="0" marL="457200" rtl="0">
              <a:spcBef>
                <a:spcPts val="0"/>
              </a:spcBef>
            </a:pPr>
            <a:r>
              <a:rPr lang="en"/>
              <a:t>dict.values()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ph type="title"/>
          </p:nvPr>
        </p:nvSpPr>
        <p:spPr>
          <a:xfrm>
            <a:off x="311700" y="240050"/>
            <a:ext cx="8520600" cy="572700"/>
          </a:xfrm>
          <a:prstGeom prst="rect">
            <a:avLst/>
          </a:prstGeom>
        </p:spPr>
        <p:txBody>
          <a:bodyPr anchorCtr="0" anchor="t" bIns="91425" lIns="91425" rIns="91425" tIns="91425">
            <a:noAutofit/>
          </a:bodyPr>
          <a:lstStyle/>
          <a:p>
            <a:pPr lvl="0">
              <a:spcBef>
                <a:spcPts val="0"/>
              </a:spcBef>
              <a:buNone/>
            </a:pPr>
            <a:r>
              <a:rPr lang="en"/>
              <a:t>dict.clear()</a:t>
            </a:r>
          </a:p>
        </p:txBody>
      </p:sp>
      <p:sp>
        <p:nvSpPr>
          <p:cNvPr id="552" name="Shape 552"/>
          <p:cNvSpPr txBox="1"/>
          <p:nvPr>
            <p:ph idx="1" type="body"/>
          </p:nvPr>
        </p:nvSpPr>
        <p:spPr>
          <a:xfrm>
            <a:off x="311700" y="812750"/>
            <a:ext cx="8520600" cy="17352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"Start Len : %d"</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len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clear</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"End Len : %d"</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len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Start Len : 2</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End Len : 0</a:t>
            </a:r>
          </a:p>
          <a:p>
            <a:pPr lvl="0">
              <a:spcBef>
                <a:spcPts val="0"/>
              </a:spcBef>
              <a:buNone/>
            </a:pPr>
            <a:r>
              <a:t/>
            </a:r>
            <a:endParaRPr/>
          </a:p>
        </p:txBody>
      </p:sp>
      <p:sp>
        <p:nvSpPr>
          <p:cNvPr id="553" name="Shape 553"/>
          <p:cNvSpPr txBox="1"/>
          <p:nvPr>
            <p:ph type="title"/>
          </p:nvPr>
        </p:nvSpPr>
        <p:spPr>
          <a:xfrm>
            <a:off x="311700" y="2547950"/>
            <a:ext cx="8520600" cy="572700"/>
          </a:xfrm>
          <a:prstGeom prst="rect">
            <a:avLst/>
          </a:prstGeom>
        </p:spPr>
        <p:txBody>
          <a:bodyPr anchorCtr="0" anchor="t" bIns="91425" lIns="91425" rIns="91425" tIns="91425">
            <a:noAutofit/>
          </a:bodyPr>
          <a:lstStyle/>
          <a:p>
            <a:pPr lvl="0" rtl="0">
              <a:spcBef>
                <a:spcPts val="0"/>
              </a:spcBef>
              <a:buNone/>
            </a:pPr>
            <a:r>
              <a:rPr lang="en"/>
              <a:t>dict.copy()</a:t>
            </a:r>
          </a:p>
        </p:txBody>
      </p:sp>
      <p:sp>
        <p:nvSpPr>
          <p:cNvPr id="554" name="Shape 554"/>
          <p:cNvSpPr txBox="1"/>
          <p:nvPr>
            <p:ph idx="1" type="body"/>
          </p:nvPr>
        </p:nvSpPr>
        <p:spPr>
          <a:xfrm>
            <a:off x="311700" y="3120650"/>
            <a:ext cx="8520600" cy="17352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dict1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dict1</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copy</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"New Dictinary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str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dict2</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New Dictinary : {'Age': 7, 'Name': 'Zara'}</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311700" y="240050"/>
            <a:ext cx="8520600" cy="572700"/>
          </a:xfrm>
          <a:prstGeom prst="rect">
            <a:avLst/>
          </a:prstGeom>
        </p:spPr>
        <p:txBody>
          <a:bodyPr anchorCtr="0" anchor="t" bIns="91425" lIns="91425" rIns="91425" tIns="91425">
            <a:noAutofit/>
          </a:bodyPr>
          <a:lstStyle/>
          <a:p>
            <a:pPr lvl="0" rtl="0">
              <a:spcBef>
                <a:spcPts val="0"/>
              </a:spcBef>
              <a:buNone/>
            </a:pPr>
            <a:r>
              <a:rPr lang="en"/>
              <a:t>dict.fromkeys(seq,[,value])</a:t>
            </a:r>
          </a:p>
        </p:txBody>
      </p:sp>
      <p:sp>
        <p:nvSpPr>
          <p:cNvPr id="560" name="Shape 560"/>
          <p:cNvSpPr txBox="1"/>
          <p:nvPr>
            <p:ph idx="1" type="body"/>
          </p:nvPr>
        </p:nvSpPr>
        <p:spPr>
          <a:xfrm>
            <a:off x="311700" y="812750"/>
            <a:ext cx="8520600" cy="20391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seq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fromkeys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seq</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"New Dictionary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str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fromkeys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seq</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10</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"New Dictionary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str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New Dictionary : {'age': None, 'name': None}</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New Dictionary : {'age': 10, 'name': 10}</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561" name="Shape 561"/>
          <p:cNvSpPr txBox="1"/>
          <p:nvPr>
            <p:ph type="title"/>
          </p:nvPr>
        </p:nvSpPr>
        <p:spPr>
          <a:xfrm>
            <a:off x="311700" y="2726200"/>
            <a:ext cx="8520600" cy="572700"/>
          </a:xfrm>
          <a:prstGeom prst="rect">
            <a:avLst/>
          </a:prstGeom>
        </p:spPr>
        <p:txBody>
          <a:bodyPr anchorCtr="0" anchor="t" bIns="91425" lIns="91425" rIns="91425" tIns="91425">
            <a:noAutofit/>
          </a:bodyPr>
          <a:lstStyle/>
          <a:p>
            <a:pPr lvl="0" rtl="0">
              <a:spcBef>
                <a:spcPts val="0"/>
              </a:spcBef>
              <a:buNone/>
            </a:pPr>
            <a:r>
              <a:rPr lang="en"/>
              <a:t>dict.get(key,default=None)</a:t>
            </a:r>
          </a:p>
        </p:txBody>
      </p:sp>
      <p:sp>
        <p:nvSpPr>
          <p:cNvPr id="562" name="Shape 562"/>
          <p:cNvSpPr txBox="1"/>
          <p:nvPr>
            <p:ph idx="1" type="body"/>
          </p:nvPr>
        </p:nvSpPr>
        <p:spPr>
          <a:xfrm>
            <a:off x="311700" y="3298900"/>
            <a:ext cx="8520600" cy="17352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'Zabra'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0088"/>
                </a:solidFill>
                <a:highlight>
                  <a:srgbClr val="EEEEEE"/>
                </a:highlight>
                <a:latin typeface="Courier New"/>
                <a:ea typeface="Courier New"/>
                <a:cs typeface="Courier New"/>
                <a:sym typeface="Courier New"/>
              </a:rPr>
              <a:t>get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000088"/>
                </a:solidFill>
                <a:highlight>
                  <a:srgbClr val="EEEEEE"/>
                </a:highlight>
                <a:latin typeface="Courier New"/>
                <a:ea typeface="Courier New"/>
                <a:cs typeface="Courier New"/>
                <a:sym typeface="Courier New"/>
              </a:rPr>
              <a:t>get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'Education'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"Never"</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 7</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Value : Never</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240050"/>
            <a:ext cx="8520600" cy="572700"/>
          </a:xfrm>
          <a:prstGeom prst="rect">
            <a:avLst/>
          </a:prstGeom>
        </p:spPr>
        <p:txBody>
          <a:bodyPr anchorCtr="0" anchor="t" bIns="91425" lIns="91425" rIns="91425" tIns="91425">
            <a:noAutofit/>
          </a:bodyPr>
          <a:lstStyle/>
          <a:p>
            <a:pPr lvl="0" rtl="0">
              <a:spcBef>
                <a:spcPts val="0"/>
              </a:spcBef>
              <a:buNone/>
            </a:pPr>
            <a:r>
              <a:rPr lang="en"/>
              <a:t>dict.has_key(key)</a:t>
            </a:r>
          </a:p>
        </p:txBody>
      </p:sp>
      <p:sp>
        <p:nvSpPr>
          <p:cNvPr id="568" name="Shape 568"/>
          <p:cNvSpPr txBox="1"/>
          <p:nvPr>
            <p:ph idx="1" type="body"/>
          </p:nvPr>
        </p:nvSpPr>
        <p:spPr>
          <a:xfrm>
            <a:off x="311700" y="812750"/>
            <a:ext cx="8520600" cy="20391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has_key</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p>
          <a:p>
            <a:pPr lvl="0" rtl="0">
              <a:spcBef>
                <a:spcPts val="0"/>
              </a:spcBef>
              <a:spcAft>
                <a:spcPts val="0"/>
              </a:spcAft>
              <a:buNone/>
            </a:pPr>
            <a:r>
              <a:rPr lang="en" sz="900">
                <a:solidFill>
                  <a:srgbClr val="313131"/>
                </a:solidFill>
                <a:highlight>
                  <a:srgbClr val="F1F1F1"/>
                </a:highlight>
                <a:latin typeface="Courier New"/>
                <a:ea typeface="Courier New"/>
                <a:cs typeface="Courier New"/>
                <a:sym typeface="Courier New"/>
              </a:rPr>
              <a:t>Value : True</a:t>
            </a:r>
          </a:p>
          <a:p>
            <a:pPr lvl="0">
              <a:lnSpc>
                <a:spcPct val="109090"/>
              </a:lnSpc>
              <a:spcBef>
                <a:spcPts val="0"/>
              </a:spcBef>
              <a:spcAft>
                <a:spcPts val="800"/>
              </a:spcAft>
              <a:buClr>
                <a:schemeClr val="dk1"/>
              </a:buClr>
              <a:buSzPct val="110000"/>
              <a:buFont typeface="Arial"/>
              <a:buNone/>
            </a:pPr>
            <a:r>
              <a:t/>
            </a:r>
            <a:endParaRPr sz="1000">
              <a:solidFill>
                <a:srgbClr val="313131"/>
              </a:solidFill>
              <a:highlight>
                <a:srgbClr val="EEEEEE"/>
              </a:highlight>
              <a:latin typeface="Courier New"/>
              <a:ea typeface="Courier New"/>
              <a:cs typeface="Courier New"/>
              <a:sym typeface="Courier New"/>
            </a:endParaRP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569" name="Shape 569"/>
          <p:cNvSpPr txBox="1"/>
          <p:nvPr>
            <p:ph type="title"/>
          </p:nvPr>
        </p:nvSpPr>
        <p:spPr>
          <a:xfrm>
            <a:off x="311700" y="2726200"/>
            <a:ext cx="8520600" cy="572700"/>
          </a:xfrm>
          <a:prstGeom prst="rect">
            <a:avLst/>
          </a:prstGeom>
        </p:spPr>
        <p:txBody>
          <a:bodyPr anchorCtr="0" anchor="t" bIns="91425" lIns="91425" rIns="91425" tIns="91425">
            <a:noAutofit/>
          </a:bodyPr>
          <a:lstStyle/>
          <a:p>
            <a:pPr lvl="0" rtl="0">
              <a:spcBef>
                <a:spcPts val="0"/>
              </a:spcBef>
              <a:buNone/>
            </a:pPr>
            <a:r>
              <a:rPr lang="en"/>
              <a:t>dict.items()</a:t>
            </a:r>
          </a:p>
        </p:txBody>
      </p:sp>
      <p:sp>
        <p:nvSpPr>
          <p:cNvPr id="570" name="Shape 570"/>
          <p:cNvSpPr txBox="1"/>
          <p:nvPr>
            <p:ph idx="1" type="body"/>
          </p:nvPr>
        </p:nvSpPr>
        <p:spPr>
          <a:xfrm>
            <a:off x="311700" y="3298900"/>
            <a:ext cx="8520600" cy="17352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items</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 [('Age', 7), ('Name', 'Zara')]</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240050"/>
            <a:ext cx="8520600" cy="572700"/>
          </a:xfrm>
          <a:prstGeom prst="rect">
            <a:avLst/>
          </a:prstGeom>
        </p:spPr>
        <p:txBody>
          <a:bodyPr anchorCtr="0" anchor="t" bIns="91425" lIns="91425" rIns="91425" tIns="91425">
            <a:noAutofit/>
          </a:bodyPr>
          <a:lstStyle/>
          <a:p>
            <a:pPr lvl="0" rtl="0">
              <a:spcBef>
                <a:spcPts val="0"/>
              </a:spcBef>
              <a:buNone/>
            </a:pPr>
            <a:r>
              <a:rPr lang="en"/>
              <a:t>dict.keys()</a:t>
            </a:r>
          </a:p>
        </p:txBody>
      </p:sp>
      <p:sp>
        <p:nvSpPr>
          <p:cNvPr id="576" name="Shape 576"/>
          <p:cNvSpPr txBox="1"/>
          <p:nvPr>
            <p:ph idx="1" type="body"/>
          </p:nvPr>
        </p:nvSpPr>
        <p:spPr>
          <a:xfrm>
            <a:off x="311700" y="812750"/>
            <a:ext cx="8520600" cy="20391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keys</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 ['Age', 'Name']</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577" name="Shape 577"/>
          <p:cNvSpPr txBox="1"/>
          <p:nvPr>
            <p:ph type="title"/>
          </p:nvPr>
        </p:nvSpPr>
        <p:spPr>
          <a:xfrm>
            <a:off x="311700" y="2726200"/>
            <a:ext cx="8520600" cy="572700"/>
          </a:xfrm>
          <a:prstGeom prst="rect">
            <a:avLst/>
          </a:prstGeom>
        </p:spPr>
        <p:txBody>
          <a:bodyPr anchorCtr="0" anchor="t" bIns="91425" lIns="91425" rIns="91425" tIns="91425">
            <a:noAutofit/>
          </a:bodyPr>
          <a:lstStyle/>
          <a:p>
            <a:pPr lvl="0" rtl="0">
              <a:spcBef>
                <a:spcPts val="0"/>
              </a:spcBef>
              <a:buNone/>
            </a:pPr>
            <a:r>
              <a:rPr lang="en"/>
              <a:t>dict.values()</a:t>
            </a:r>
          </a:p>
        </p:txBody>
      </p:sp>
      <p:sp>
        <p:nvSpPr>
          <p:cNvPr id="578" name="Shape 578"/>
          <p:cNvSpPr txBox="1"/>
          <p:nvPr>
            <p:ph idx="1" type="body"/>
          </p:nvPr>
        </p:nvSpPr>
        <p:spPr>
          <a:xfrm>
            <a:off x="311700" y="3298900"/>
            <a:ext cx="8520600" cy="17352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values</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 [7, 'Zara']</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Logical Op.</a:t>
            </a:r>
          </a:p>
        </p:txBody>
      </p:sp>
      <p:pic>
        <p:nvPicPr>
          <p:cNvPr id="101" name="Shape 101"/>
          <p:cNvPicPr preferRelativeResize="0"/>
          <p:nvPr/>
        </p:nvPicPr>
        <p:blipFill>
          <a:blip r:embed="rId3">
            <a:alphaModFix/>
          </a:blip>
          <a:stretch>
            <a:fillRect/>
          </a:stretch>
        </p:blipFill>
        <p:spPr>
          <a:xfrm>
            <a:off x="311700" y="1133175"/>
            <a:ext cx="7035600" cy="287714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type="title"/>
          </p:nvPr>
        </p:nvSpPr>
        <p:spPr>
          <a:xfrm>
            <a:off x="311700" y="240050"/>
            <a:ext cx="8520600" cy="572700"/>
          </a:xfrm>
          <a:prstGeom prst="rect">
            <a:avLst/>
          </a:prstGeom>
        </p:spPr>
        <p:txBody>
          <a:bodyPr anchorCtr="0" anchor="t" bIns="91425" lIns="91425" rIns="91425" tIns="91425">
            <a:noAutofit/>
          </a:bodyPr>
          <a:lstStyle/>
          <a:p>
            <a:pPr lvl="0" rtl="0">
              <a:spcBef>
                <a:spcPts val="0"/>
              </a:spcBef>
              <a:buNone/>
            </a:pPr>
            <a:r>
              <a:rPr lang="en"/>
              <a:t>dict.setdefault(key,default=None)</a:t>
            </a:r>
          </a:p>
        </p:txBody>
      </p:sp>
      <p:sp>
        <p:nvSpPr>
          <p:cNvPr id="584" name="Shape 584"/>
          <p:cNvSpPr txBox="1"/>
          <p:nvPr>
            <p:ph idx="1" type="body"/>
          </p:nvPr>
        </p:nvSpPr>
        <p:spPr>
          <a:xfrm>
            <a:off x="311700" y="812750"/>
            <a:ext cx="8520600" cy="20391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setdefault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None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setdefault</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'Gender'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None</a:t>
            </a:r>
            <a:r>
              <a:rPr lang="en" sz="1000">
                <a:solidFill>
                  <a:srgbClr val="666600"/>
                </a:solidFill>
                <a:highlight>
                  <a:srgbClr val="EEEEEE"/>
                </a:highlight>
                <a:latin typeface="Courier New"/>
                <a:ea typeface="Courier New"/>
                <a:cs typeface="Courier New"/>
                <a:sym typeface="Courier New"/>
              </a:rPr>
              <a: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 7</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Value : None</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
        <p:nvSpPr>
          <p:cNvPr id="585" name="Shape 585"/>
          <p:cNvSpPr txBox="1"/>
          <p:nvPr>
            <p:ph type="title"/>
          </p:nvPr>
        </p:nvSpPr>
        <p:spPr>
          <a:xfrm>
            <a:off x="311700" y="2726200"/>
            <a:ext cx="8520600" cy="572700"/>
          </a:xfrm>
          <a:prstGeom prst="rect">
            <a:avLst/>
          </a:prstGeom>
        </p:spPr>
        <p:txBody>
          <a:bodyPr anchorCtr="0" anchor="t" bIns="91425" lIns="91425" rIns="91425" tIns="91425">
            <a:noAutofit/>
          </a:bodyPr>
          <a:lstStyle/>
          <a:p>
            <a:pPr lvl="0" rtl="0">
              <a:spcBef>
                <a:spcPts val="0"/>
              </a:spcBef>
              <a:buNone/>
            </a:pPr>
            <a:r>
              <a:rPr lang="en"/>
              <a:t>dict.update(dict2)</a:t>
            </a:r>
          </a:p>
        </p:txBody>
      </p:sp>
      <p:sp>
        <p:nvSpPr>
          <p:cNvPr id="586" name="Shape 586"/>
          <p:cNvSpPr txBox="1"/>
          <p:nvPr>
            <p:ph idx="1" type="body"/>
          </p:nvPr>
        </p:nvSpPr>
        <p:spPr>
          <a:xfrm>
            <a:off x="311700" y="3298900"/>
            <a:ext cx="8520600" cy="17352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'Zara'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7</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dict2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'Gender'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'female'</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dict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update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dict2</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"Value : %s"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dict</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Value : {'Age': 7, 'Name': 'Zara', 'Gender': 'female'}</a:t>
            </a:r>
          </a:p>
          <a:p>
            <a:pPr lvl="0" rtl="0">
              <a:spcBef>
                <a:spcPts val="0"/>
              </a:spcBef>
              <a:buNone/>
            </a:pPr>
            <a:r>
              <a:t/>
            </a:r>
            <a:endParaRPr sz="1000">
              <a:solidFill>
                <a:srgbClr val="880000"/>
              </a:solidFill>
              <a:highlight>
                <a:srgbClr val="EEEEEE"/>
              </a:highlight>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Data Type Conversion</a:t>
            </a:r>
          </a:p>
          <a:p>
            <a:pPr lvl="0">
              <a:spcBef>
                <a:spcPts val="0"/>
              </a:spcBef>
              <a:buNone/>
            </a:pPr>
            <a:r>
              <a:t/>
            </a:r>
            <a:endParaRPr/>
          </a:p>
        </p:txBody>
      </p:sp>
      <p:pic>
        <p:nvPicPr>
          <p:cNvPr id="592" name="Shape 592"/>
          <p:cNvPicPr preferRelativeResize="0"/>
          <p:nvPr/>
        </p:nvPicPr>
        <p:blipFill>
          <a:blip r:embed="rId3">
            <a:alphaModFix/>
          </a:blip>
          <a:stretch>
            <a:fillRect/>
          </a:stretch>
        </p:blipFill>
        <p:spPr>
          <a:xfrm>
            <a:off x="311700" y="1156275"/>
            <a:ext cx="5781675" cy="39579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Data Type Conversion</a:t>
            </a:r>
          </a:p>
          <a:p>
            <a:pPr lvl="0">
              <a:spcBef>
                <a:spcPts val="0"/>
              </a:spcBef>
              <a:buClr>
                <a:schemeClr val="dk1"/>
              </a:buClr>
              <a:buSzPct val="39285"/>
              <a:buFont typeface="Arial"/>
              <a:buNone/>
            </a:pPr>
            <a:r>
              <a:t/>
            </a:r>
            <a:endParaRPr/>
          </a:p>
          <a:p>
            <a:pPr lvl="0">
              <a:spcBef>
                <a:spcPts val="0"/>
              </a:spcBef>
              <a:buNone/>
            </a:pPr>
            <a:r>
              <a:t/>
            </a:r>
            <a:endParaRPr/>
          </a:p>
        </p:txBody>
      </p:sp>
      <p:pic>
        <p:nvPicPr>
          <p:cNvPr id="598" name="Shape 598"/>
          <p:cNvPicPr preferRelativeResize="0"/>
          <p:nvPr/>
        </p:nvPicPr>
        <p:blipFill>
          <a:blip r:embed="rId3">
            <a:alphaModFix/>
          </a:blip>
          <a:stretch>
            <a:fillRect/>
          </a:stretch>
        </p:blipFill>
        <p:spPr>
          <a:xfrm>
            <a:off x="231675" y="1097275"/>
            <a:ext cx="5832849" cy="404622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Loops</a:t>
            </a:r>
          </a:p>
        </p:txBody>
      </p:sp>
      <p:sp>
        <p:nvSpPr>
          <p:cNvPr id="604" name="Shape 6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While loop</a:t>
            </a:r>
          </a:p>
          <a:p>
            <a:pPr indent="-228600" lvl="0" marL="457200" rtl="0">
              <a:spcBef>
                <a:spcPts val="0"/>
              </a:spcBef>
              <a:buClr>
                <a:srgbClr val="000000"/>
              </a:buClr>
            </a:pPr>
            <a:r>
              <a:rPr lang="en">
                <a:solidFill>
                  <a:srgbClr val="000000"/>
                </a:solidFill>
              </a:rPr>
              <a:t>For loop</a:t>
            </a:r>
          </a:p>
          <a:p>
            <a:pPr indent="-228600" lvl="0" marL="457200" rtl="0">
              <a:spcBef>
                <a:spcPts val="0"/>
              </a:spcBef>
              <a:buClr>
                <a:srgbClr val="000000"/>
              </a:buClr>
            </a:pPr>
            <a:r>
              <a:rPr lang="en">
                <a:solidFill>
                  <a:srgbClr val="000000"/>
                </a:solidFill>
              </a:rPr>
              <a:t>Nested loop</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Control Statements</a:t>
            </a:r>
          </a:p>
          <a:p>
            <a:pPr lvl="0">
              <a:spcBef>
                <a:spcPts val="0"/>
              </a:spcBef>
              <a:buNone/>
            </a:pPr>
            <a:r>
              <a:t/>
            </a:r>
            <a:endParaRPr/>
          </a:p>
        </p:txBody>
      </p:sp>
      <p:sp>
        <p:nvSpPr>
          <p:cNvPr id="610" name="Shape 6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b="1" lang="en" sz="1150">
                <a:solidFill>
                  <a:srgbClr val="000000"/>
                </a:solidFill>
                <a:highlight>
                  <a:srgbClr val="FFFFFF"/>
                </a:highlight>
                <a:latin typeface="Verdana"/>
                <a:ea typeface="Verdana"/>
                <a:cs typeface="Verdana"/>
                <a:sym typeface="Verdana"/>
                <a:hlinkClick r:id="rId3"/>
              </a:rPr>
              <a:t>break</a:t>
            </a:r>
          </a:p>
          <a:p>
            <a:pPr indent="-228600" lvl="0" marL="457200" rtl="0">
              <a:spcBef>
                <a:spcPts val="0"/>
              </a:spcBef>
              <a:buClr>
                <a:srgbClr val="000000"/>
              </a:buClr>
            </a:pPr>
            <a:r>
              <a:rPr b="1" lang="en" sz="1150">
                <a:solidFill>
                  <a:srgbClr val="000000"/>
                </a:solidFill>
                <a:highlight>
                  <a:srgbClr val="FFFFFF"/>
                </a:highlight>
                <a:latin typeface="Verdana"/>
                <a:ea typeface="Verdana"/>
                <a:cs typeface="Verdana"/>
                <a:sym typeface="Verdana"/>
                <a:hlinkClick r:id="rId4"/>
              </a:rPr>
              <a:t>continue </a:t>
            </a:r>
          </a:p>
          <a:p>
            <a:pPr indent="-228600" lvl="0" marL="457200" rtl="0">
              <a:spcBef>
                <a:spcPts val="0"/>
              </a:spcBef>
              <a:buClr>
                <a:srgbClr val="000000"/>
              </a:buClr>
            </a:pPr>
            <a:r>
              <a:rPr b="1" lang="en" sz="1150">
                <a:solidFill>
                  <a:srgbClr val="000000"/>
                </a:solidFill>
                <a:highlight>
                  <a:srgbClr val="FFFFFF"/>
                </a:highlight>
                <a:latin typeface="Verdana"/>
                <a:ea typeface="Verdana"/>
                <a:cs typeface="Verdana"/>
                <a:sym typeface="Verdana"/>
                <a:hlinkClick r:id="rId5"/>
              </a:rPr>
              <a:t>Pass</a:t>
            </a:r>
          </a:p>
          <a:p>
            <a:pPr lvl="0" rtl="0">
              <a:spcBef>
                <a:spcPts val="0"/>
              </a:spcBef>
              <a:buClr>
                <a:schemeClr val="dk1"/>
              </a:buClr>
              <a:buSzPct val="100000"/>
              <a:buFont typeface="Arial"/>
              <a:buNone/>
            </a:pPr>
            <a:r>
              <a:rPr b="1" lang="en" sz="1050">
                <a:solidFill>
                  <a:srgbClr val="313131"/>
                </a:solidFill>
                <a:highlight>
                  <a:srgbClr val="FFFFFF"/>
                </a:highlight>
                <a:latin typeface="Verdana"/>
                <a:ea typeface="Verdana"/>
                <a:cs typeface="Verdana"/>
                <a:sym typeface="Verdana"/>
              </a:rPr>
              <a:t>Break </a:t>
            </a:r>
            <a:r>
              <a:rPr lang="en" sz="1050">
                <a:solidFill>
                  <a:srgbClr val="313131"/>
                </a:solidFill>
                <a:highlight>
                  <a:srgbClr val="FFFFFF"/>
                </a:highlight>
                <a:latin typeface="Verdana"/>
                <a:ea typeface="Verdana"/>
                <a:cs typeface="Verdana"/>
                <a:sym typeface="Verdana"/>
              </a:rPr>
              <a:t>- Terminates the loop statement and transfers execution to the statement immediately following the loop.</a:t>
            </a:r>
          </a:p>
          <a:p>
            <a:pPr lvl="0" rtl="0">
              <a:spcBef>
                <a:spcPts val="0"/>
              </a:spcBef>
              <a:buClr>
                <a:schemeClr val="dk1"/>
              </a:buClr>
              <a:buSzPct val="100000"/>
              <a:buFont typeface="Arial"/>
              <a:buNone/>
            </a:pPr>
            <a:r>
              <a:rPr b="1" lang="en" sz="1050">
                <a:solidFill>
                  <a:srgbClr val="313131"/>
                </a:solidFill>
                <a:highlight>
                  <a:srgbClr val="FFFFFF"/>
                </a:highlight>
                <a:latin typeface="Verdana"/>
                <a:ea typeface="Verdana"/>
                <a:cs typeface="Verdana"/>
                <a:sym typeface="Verdana"/>
              </a:rPr>
              <a:t>Continue </a:t>
            </a:r>
            <a:r>
              <a:rPr lang="en" sz="1050">
                <a:solidFill>
                  <a:srgbClr val="313131"/>
                </a:solidFill>
                <a:highlight>
                  <a:srgbClr val="FFFFFF"/>
                </a:highlight>
                <a:latin typeface="Verdana"/>
                <a:ea typeface="Verdana"/>
                <a:cs typeface="Verdana"/>
                <a:sym typeface="Verdana"/>
              </a:rPr>
              <a:t>- Causes the loop to skip the remainder of its body and immediately retest its condition prior to reiterating.</a:t>
            </a:r>
          </a:p>
          <a:p>
            <a:pPr lvl="0">
              <a:spcBef>
                <a:spcPts val="0"/>
              </a:spcBef>
              <a:buClr>
                <a:schemeClr val="dk1"/>
              </a:buClr>
              <a:buSzPct val="100000"/>
              <a:buFont typeface="Arial"/>
              <a:buNone/>
            </a:pPr>
            <a:r>
              <a:rPr b="1" lang="en" sz="1050">
                <a:solidFill>
                  <a:srgbClr val="313131"/>
                </a:solidFill>
                <a:highlight>
                  <a:srgbClr val="FFFFFF"/>
                </a:highlight>
                <a:latin typeface="Verdana"/>
                <a:ea typeface="Verdana"/>
                <a:cs typeface="Verdana"/>
                <a:sym typeface="Verdana"/>
              </a:rPr>
              <a:t>Pass </a:t>
            </a:r>
            <a:r>
              <a:rPr lang="en" sz="1050">
                <a:solidFill>
                  <a:srgbClr val="313131"/>
                </a:solidFill>
                <a:highlight>
                  <a:srgbClr val="FFFFFF"/>
                </a:highlight>
                <a:latin typeface="Verdana"/>
                <a:ea typeface="Verdana"/>
                <a:cs typeface="Verdana"/>
                <a:sym typeface="Verdana"/>
              </a:rPr>
              <a:t>- The pass statement in Python is used when a statement is required syntactically but you do not want any command or code to execute.</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t>
            </a:r>
            <a:r>
              <a:rPr lang="en"/>
              <a:t>or loop</a:t>
            </a:r>
          </a:p>
        </p:txBody>
      </p:sp>
      <p:sp>
        <p:nvSpPr>
          <p:cNvPr id="616" name="Shape 6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000088"/>
                </a:solidFill>
                <a:highlight>
                  <a:srgbClr val="EEEEEE"/>
                </a:highlight>
                <a:latin typeface="Courier New"/>
                <a:ea typeface="Courier New"/>
                <a:cs typeface="Courier New"/>
                <a:sym typeface="Courier New"/>
              </a:rPr>
              <a:t>for</a:t>
            </a:r>
            <a:r>
              <a:rPr lang="en" sz="1000">
                <a:solidFill>
                  <a:srgbClr val="313131"/>
                </a:solidFill>
                <a:highlight>
                  <a:srgbClr val="EEEEEE"/>
                </a:highlight>
                <a:latin typeface="Courier New"/>
                <a:ea typeface="Courier New"/>
                <a:cs typeface="Courier New"/>
                <a:sym typeface="Courier New"/>
              </a:rPr>
              <a:t> iterating_var </a:t>
            </a:r>
            <a:r>
              <a:rPr lang="en" sz="1000">
                <a:solidFill>
                  <a:srgbClr val="000088"/>
                </a:solidFill>
                <a:highlight>
                  <a:srgbClr val="EEEEEE"/>
                </a:highlight>
                <a:latin typeface="Courier New"/>
                <a:ea typeface="Courier New"/>
                <a:cs typeface="Courier New"/>
                <a:sym typeface="Courier New"/>
              </a:rPr>
              <a:t>in</a:t>
            </a:r>
            <a:r>
              <a:rPr lang="en" sz="1000">
                <a:solidFill>
                  <a:srgbClr val="313131"/>
                </a:solidFill>
                <a:highlight>
                  <a:srgbClr val="EEEEEE"/>
                </a:highlight>
                <a:latin typeface="Courier New"/>
                <a:ea typeface="Courier New"/>
                <a:cs typeface="Courier New"/>
                <a:sym typeface="Courier New"/>
              </a:rPr>
              <a:t> sequence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statements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a:t>
            </a:r>
          </a:p>
          <a:p>
            <a:pPr lvl="0" rtl="0">
              <a:lnSpc>
                <a:spcPct val="109090"/>
              </a:lnSpc>
              <a:spcBef>
                <a:spcPts val="0"/>
              </a:spcBef>
              <a:spcAft>
                <a:spcPts val="800"/>
              </a:spcAft>
              <a:buNone/>
            </a:pPr>
            <a:r>
              <a:t/>
            </a:r>
            <a:endParaRPr sz="1000">
              <a:solidFill>
                <a:srgbClr val="666600"/>
              </a:solidFill>
              <a:highlight>
                <a:srgbClr val="EEEEEE"/>
              </a:highlight>
              <a:latin typeface="Courier New"/>
              <a:ea typeface="Courier New"/>
              <a:cs typeface="Courier New"/>
              <a:sym typeface="Courier New"/>
            </a:endParaRPr>
          </a:p>
          <a:p>
            <a:pPr lvl="0" rtl="0">
              <a:lnSpc>
                <a:spcPct val="109090"/>
              </a:lnSpc>
              <a:spcBef>
                <a:spcPts val="0"/>
              </a:spcBef>
              <a:spcAft>
                <a:spcPts val="800"/>
              </a:spcAft>
              <a:buNone/>
            </a:pPr>
            <a:r>
              <a:rPr lang="en" sz="1000">
                <a:solidFill>
                  <a:srgbClr val="666600"/>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equence = string,list,tuple,dictionary..</a:t>
            </a:r>
          </a:p>
          <a:p>
            <a:pPr lvl="0" rtl="0">
              <a:lnSpc>
                <a:spcPct val="109090"/>
              </a:lnSpc>
              <a:spcBef>
                <a:spcPts val="0"/>
              </a:spcBef>
              <a:spcAft>
                <a:spcPts val="800"/>
              </a:spcAft>
              <a:buNone/>
            </a:pPr>
            <a:r>
              <a:t/>
            </a:r>
            <a:endParaRPr sz="1000">
              <a:solidFill>
                <a:srgbClr val="666600"/>
              </a:solidFill>
              <a:highlight>
                <a:srgbClr val="EEEEEE"/>
              </a:highlight>
              <a:latin typeface="Courier New"/>
              <a:ea typeface="Courier New"/>
              <a:cs typeface="Courier New"/>
              <a:sym typeface="Courier New"/>
            </a:endParaRPr>
          </a:p>
          <a:p>
            <a:pPr lvl="0" rtl="0">
              <a:lnSpc>
                <a:spcPct val="109090"/>
              </a:lnSpc>
              <a:spcBef>
                <a:spcPts val="0"/>
              </a:spcBef>
              <a:spcAft>
                <a:spcPts val="800"/>
              </a:spcAft>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for</a:t>
            </a:r>
            <a:r>
              <a:rPr lang="en" sz="1000">
                <a:solidFill>
                  <a:srgbClr val="313131"/>
                </a:solidFill>
                <a:highlight>
                  <a:srgbClr val="EEEEEE"/>
                </a:highlight>
                <a:latin typeface="Courier New"/>
                <a:ea typeface="Courier New"/>
                <a:cs typeface="Courier New"/>
                <a:sym typeface="Courier New"/>
              </a:rPr>
              <a:t> letter </a:t>
            </a:r>
            <a:r>
              <a:rPr lang="en" sz="1000">
                <a:solidFill>
                  <a:srgbClr val="000088"/>
                </a:solidFill>
                <a:highlight>
                  <a:srgbClr val="EEEEEE"/>
                </a:highlight>
                <a:latin typeface="Courier New"/>
                <a:ea typeface="Courier New"/>
                <a:cs typeface="Courier New"/>
                <a:sym typeface="Courier New"/>
              </a:rPr>
              <a:t>in</a:t>
            </a:r>
            <a:r>
              <a:rPr lang="en" sz="1000">
                <a:solidFill>
                  <a:srgbClr val="313131"/>
                </a:solidFill>
                <a:highlight>
                  <a:srgbClr val="EEEEEE"/>
                </a:highlight>
                <a:latin typeface="Courier New"/>
                <a:ea typeface="Courier New"/>
                <a:cs typeface="Courier New"/>
                <a:sym typeface="Courier New"/>
              </a:rPr>
              <a:t> </a:t>
            </a:r>
            <a:r>
              <a:rPr b="1" lang="en" sz="1000">
                <a:solidFill>
                  <a:srgbClr val="008800"/>
                </a:solidFill>
                <a:highlight>
                  <a:srgbClr val="EEEEEE"/>
                </a:highlight>
                <a:latin typeface="Courier New"/>
                <a:ea typeface="Courier New"/>
                <a:cs typeface="Courier New"/>
                <a:sym typeface="Courier New"/>
              </a:rPr>
              <a:t>'Python'</a:t>
            </a:r>
            <a:r>
              <a:rPr b="1"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First Example</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'Current Letter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letter</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fruits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'banana'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'apple'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'mango'</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for</a:t>
            </a:r>
            <a:r>
              <a:rPr lang="en" sz="1000">
                <a:solidFill>
                  <a:srgbClr val="313131"/>
                </a:solidFill>
                <a:highlight>
                  <a:srgbClr val="EEEEEE"/>
                </a:highlight>
                <a:latin typeface="Courier New"/>
                <a:ea typeface="Courier New"/>
                <a:cs typeface="Courier New"/>
                <a:sym typeface="Courier New"/>
              </a:rPr>
              <a:t> fruit </a:t>
            </a:r>
            <a:r>
              <a:rPr lang="en" sz="1000">
                <a:solidFill>
                  <a:srgbClr val="000088"/>
                </a:solidFill>
                <a:highlight>
                  <a:srgbClr val="EEEEEE"/>
                </a:highlight>
                <a:latin typeface="Courier New"/>
                <a:ea typeface="Courier New"/>
                <a:cs typeface="Courier New"/>
                <a:sym typeface="Courier New"/>
              </a:rPr>
              <a:t>in</a:t>
            </a:r>
            <a:r>
              <a:rPr lang="en" sz="1000">
                <a:solidFill>
                  <a:srgbClr val="313131"/>
                </a:solidFill>
                <a:highlight>
                  <a:srgbClr val="EEEEEE"/>
                </a:highlight>
                <a:latin typeface="Courier New"/>
                <a:ea typeface="Courier New"/>
                <a:cs typeface="Courier New"/>
                <a:sym typeface="Courier New"/>
              </a:rPr>
              <a:t> </a:t>
            </a:r>
            <a:r>
              <a:rPr b="1" lang="en" sz="1000">
                <a:solidFill>
                  <a:srgbClr val="313131"/>
                </a:solidFill>
                <a:highlight>
                  <a:srgbClr val="EEEEEE"/>
                </a:highlight>
                <a:latin typeface="Courier New"/>
                <a:ea typeface="Courier New"/>
                <a:cs typeface="Courier New"/>
                <a:sym typeface="Courier New"/>
              </a:rPr>
              <a:t>fruits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880000"/>
                </a:solidFill>
                <a:highlight>
                  <a:srgbClr val="EEEEEE"/>
                </a:highlight>
                <a:latin typeface="Courier New"/>
                <a:ea typeface="Courier New"/>
                <a:cs typeface="Courier New"/>
                <a:sym typeface="Courier New"/>
              </a:rPr>
              <a:t># Second Example</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'Current fruit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fruit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"Good bye!"</a:t>
            </a:r>
          </a:p>
          <a:p>
            <a:pPr lvl="0">
              <a:lnSpc>
                <a:spcPct val="109090"/>
              </a:lnSpc>
              <a:spcBef>
                <a:spcPts val="0"/>
              </a:spcBef>
              <a:spcAft>
                <a:spcPts val="800"/>
              </a:spcAft>
              <a:buClr>
                <a:schemeClr val="dk1"/>
              </a:buClr>
              <a:buSzPct val="110000"/>
              <a:buFont typeface="Arial"/>
              <a:buNone/>
            </a:pPr>
            <a:r>
              <a:t/>
            </a:r>
            <a:endParaRPr sz="1000">
              <a:solidFill>
                <a:srgbClr val="666600"/>
              </a:solidFill>
              <a:highlight>
                <a:srgbClr val="EEEEEE"/>
              </a:highlight>
              <a:latin typeface="Courier New"/>
              <a:ea typeface="Courier New"/>
              <a:cs typeface="Courier New"/>
              <a:sym typeface="Courier New"/>
            </a:endParaRPr>
          </a:p>
          <a:p>
            <a:pPr lvl="0">
              <a:spcBef>
                <a:spcPts val="0"/>
              </a:spcBef>
              <a:buNone/>
            </a:pPr>
            <a:r>
              <a:t/>
            </a:r>
            <a:endParaRPr/>
          </a:p>
        </p:txBody>
      </p:sp>
      <p:pic>
        <p:nvPicPr>
          <p:cNvPr id="617" name="Shape 617"/>
          <p:cNvPicPr preferRelativeResize="0"/>
          <p:nvPr/>
        </p:nvPicPr>
        <p:blipFill>
          <a:blip r:embed="rId3">
            <a:alphaModFix/>
          </a:blip>
          <a:stretch>
            <a:fillRect/>
          </a:stretch>
        </p:blipFill>
        <p:spPr>
          <a:xfrm>
            <a:off x="5136600" y="445012"/>
            <a:ext cx="3695700" cy="33432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Iterating by Sequence Index</a:t>
            </a:r>
          </a:p>
          <a:p>
            <a:pPr lvl="0">
              <a:spcBef>
                <a:spcPts val="0"/>
              </a:spcBef>
              <a:buNone/>
            </a:pPr>
            <a:r>
              <a:t/>
            </a:r>
            <a:endParaRPr/>
          </a:p>
        </p:txBody>
      </p:sp>
      <p:sp>
        <p:nvSpPr>
          <p:cNvPr id="623" name="Shape 6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fruits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'banana'</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'apple'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'mango'</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for</a:t>
            </a:r>
            <a:r>
              <a:rPr lang="en" sz="1000">
                <a:solidFill>
                  <a:srgbClr val="313131"/>
                </a:solidFill>
                <a:highlight>
                  <a:srgbClr val="EEEEEE"/>
                </a:highlight>
                <a:latin typeface="Courier New"/>
                <a:ea typeface="Courier New"/>
                <a:cs typeface="Courier New"/>
                <a:sym typeface="Courier New"/>
              </a:rPr>
              <a:t> index </a:t>
            </a:r>
            <a:r>
              <a:rPr lang="en" sz="1000">
                <a:solidFill>
                  <a:srgbClr val="000088"/>
                </a:solidFill>
                <a:highlight>
                  <a:srgbClr val="EEEEEE"/>
                </a:highlight>
                <a:latin typeface="Courier New"/>
                <a:ea typeface="Courier New"/>
                <a:cs typeface="Courier New"/>
                <a:sym typeface="Courier New"/>
              </a:rPr>
              <a:t>in</a:t>
            </a:r>
            <a:r>
              <a:rPr lang="en" sz="1000">
                <a:solidFill>
                  <a:srgbClr val="313131"/>
                </a:solidFill>
                <a:highlight>
                  <a:srgbClr val="EEEEEE"/>
                </a:highlight>
                <a:latin typeface="Courier New"/>
                <a:ea typeface="Courier New"/>
                <a:cs typeface="Courier New"/>
                <a:sym typeface="Courier New"/>
              </a:rPr>
              <a:t> range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len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fruits</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'Current fruit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fruits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index</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"Good bye!"</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Current fruit : banana</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Current fruit : apple</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Current fruit : mango</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Good bye!</a:t>
            </a:r>
          </a:p>
          <a:p>
            <a:pPr lvl="0">
              <a:spcBef>
                <a:spcPts val="0"/>
              </a:spcBef>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x="0" y="0"/>
          <a:ext cx="0" cy="0"/>
          <a:chOff x="0" y="0"/>
          <a:chExt cx="0" cy="0"/>
        </a:xfrm>
      </p:grpSpPr>
      <p:sp>
        <p:nvSpPr>
          <p:cNvPr id="628" name="Shape 628"/>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Using else Statement with Loops</a:t>
            </a:r>
          </a:p>
          <a:p>
            <a:pPr lvl="0">
              <a:spcBef>
                <a:spcPts val="0"/>
              </a:spcBef>
              <a:buNone/>
            </a:pPr>
            <a:r>
              <a:t/>
            </a:r>
            <a:endParaRPr/>
          </a:p>
        </p:txBody>
      </p:sp>
      <p:sp>
        <p:nvSpPr>
          <p:cNvPr id="629" name="Shape 629"/>
          <p:cNvSpPr txBox="1"/>
          <p:nvPr>
            <p:ph idx="1" type="body"/>
          </p:nvPr>
        </p:nvSpPr>
        <p:spPr>
          <a:xfrm>
            <a:off x="311700" y="1152475"/>
            <a:ext cx="8520600" cy="3820500"/>
          </a:xfrm>
          <a:prstGeom prst="rect">
            <a:avLst/>
          </a:prstGeom>
        </p:spPr>
        <p:txBody>
          <a:bodyPr anchorCtr="0" anchor="t" bIns="91425" lIns="91425" rIns="91425" tIns="91425">
            <a:noAutofit/>
          </a:bodyPr>
          <a:lstStyle/>
          <a:p>
            <a:pPr lvl="0">
              <a:lnSpc>
                <a:spcPct val="150000"/>
              </a:lnSpc>
              <a:spcBef>
                <a:spcPts val="0"/>
              </a:spcBef>
              <a:spcAft>
                <a:spcPts val="0"/>
              </a:spcAft>
              <a:buClr>
                <a:schemeClr val="dk1"/>
              </a:buClr>
              <a:buSzPct val="122222"/>
              <a:buFont typeface="Arial"/>
              <a:buNone/>
            </a:pPr>
            <a:r>
              <a:rPr b="1" lang="en" sz="900">
                <a:solidFill>
                  <a:srgbClr val="404040"/>
                </a:solidFill>
                <a:latin typeface="Courier New"/>
                <a:ea typeface="Courier New"/>
                <a:cs typeface="Courier New"/>
                <a:sym typeface="Courier New"/>
              </a:rPr>
              <a:t>for</a:t>
            </a:r>
            <a:r>
              <a:rPr lang="en" sz="900">
                <a:solidFill>
                  <a:srgbClr val="404040"/>
                </a:solidFill>
                <a:latin typeface="Courier New"/>
                <a:ea typeface="Courier New"/>
                <a:cs typeface="Courier New"/>
                <a:sym typeface="Courier New"/>
              </a:rPr>
              <a:t> </a:t>
            </a:r>
            <a:r>
              <a:rPr lang="en" sz="900">
                <a:solidFill>
                  <a:srgbClr val="333333"/>
                </a:solidFill>
                <a:latin typeface="Courier New"/>
                <a:ea typeface="Courier New"/>
                <a:cs typeface="Courier New"/>
                <a:sym typeface="Courier New"/>
              </a:rPr>
              <a:t>item</a:t>
            </a:r>
            <a:r>
              <a:rPr lang="en" sz="900">
                <a:solidFill>
                  <a:srgbClr val="404040"/>
                </a:solidFill>
                <a:latin typeface="Courier New"/>
                <a:ea typeface="Courier New"/>
                <a:cs typeface="Courier New"/>
                <a:sym typeface="Courier New"/>
              </a:rPr>
              <a:t> </a:t>
            </a:r>
            <a:r>
              <a:rPr b="1" lang="en" sz="900">
                <a:solidFill>
                  <a:srgbClr val="404040"/>
                </a:solidFill>
                <a:latin typeface="Courier New"/>
                <a:ea typeface="Courier New"/>
                <a:cs typeface="Courier New"/>
                <a:sym typeface="Courier New"/>
              </a:rPr>
              <a:t>in</a:t>
            </a:r>
            <a:r>
              <a:rPr lang="en" sz="900">
                <a:solidFill>
                  <a:srgbClr val="404040"/>
                </a:solidFill>
                <a:latin typeface="Courier New"/>
                <a:ea typeface="Courier New"/>
                <a:cs typeface="Courier New"/>
                <a:sym typeface="Courier New"/>
              </a:rPr>
              <a:t> </a:t>
            </a:r>
            <a:r>
              <a:rPr lang="en" sz="900">
                <a:solidFill>
                  <a:srgbClr val="333333"/>
                </a:solidFill>
                <a:latin typeface="Courier New"/>
                <a:ea typeface="Courier New"/>
                <a:cs typeface="Courier New"/>
                <a:sym typeface="Courier New"/>
              </a:rPr>
              <a:t>container</a:t>
            </a:r>
            <a:r>
              <a:rPr lang="en" sz="900">
                <a:solidFill>
                  <a:srgbClr val="404040"/>
                </a:solidFill>
                <a:latin typeface="Courier New"/>
                <a:ea typeface="Courier New"/>
                <a:cs typeface="Courier New"/>
                <a:sym typeface="Courier New"/>
              </a:rPr>
              <a:t>:</a:t>
            </a:r>
            <a:br>
              <a:rPr lang="en" sz="900">
                <a:solidFill>
                  <a:srgbClr val="404040"/>
                </a:solidFill>
                <a:latin typeface="Courier New"/>
                <a:ea typeface="Courier New"/>
                <a:cs typeface="Courier New"/>
                <a:sym typeface="Courier New"/>
              </a:rPr>
            </a:br>
            <a:r>
              <a:rPr lang="en" sz="900">
                <a:solidFill>
                  <a:srgbClr val="404040"/>
                </a:solidFill>
                <a:latin typeface="Courier New"/>
                <a:ea typeface="Courier New"/>
                <a:cs typeface="Courier New"/>
                <a:sym typeface="Courier New"/>
              </a:rPr>
              <a:t>    </a:t>
            </a:r>
            <a:r>
              <a:rPr b="1" lang="en" sz="900">
                <a:solidFill>
                  <a:srgbClr val="404040"/>
                </a:solidFill>
                <a:latin typeface="Courier New"/>
                <a:ea typeface="Courier New"/>
                <a:cs typeface="Courier New"/>
                <a:sym typeface="Courier New"/>
              </a:rPr>
              <a:t>if</a:t>
            </a:r>
            <a:r>
              <a:rPr lang="en" sz="900">
                <a:solidFill>
                  <a:srgbClr val="404040"/>
                </a:solidFill>
                <a:latin typeface="Courier New"/>
                <a:ea typeface="Courier New"/>
                <a:cs typeface="Courier New"/>
                <a:sym typeface="Courier New"/>
              </a:rPr>
              <a:t> </a:t>
            </a:r>
            <a:r>
              <a:rPr lang="en" sz="900">
                <a:solidFill>
                  <a:srgbClr val="333333"/>
                </a:solidFill>
                <a:latin typeface="Courier New"/>
                <a:ea typeface="Courier New"/>
                <a:cs typeface="Courier New"/>
                <a:sym typeface="Courier New"/>
              </a:rPr>
              <a:t>search_something</a:t>
            </a:r>
            <a:r>
              <a:rPr lang="en" sz="900">
                <a:solidFill>
                  <a:srgbClr val="404040"/>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item</a:t>
            </a:r>
            <a:r>
              <a:rPr lang="en" sz="900">
                <a:solidFill>
                  <a:srgbClr val="404040"/>
                </a:solidFill>
                <a:latin typeface="Courier New"/>
                <a:ea typeface="Courier New"/>
                <a:cs typeface="Courier New"/>
                <a:sym typeface="Courier New"/>
              </a:rPr>
              <a:t>):</a:t>
            </a:r>
            <a:br>
              <a:rPr lang="en" sz="900">
                <a:solidFill>
                  <a:srgbClr val="404040"/>
                </a:solidFill>
                <a:latin typeface="Courier New"/>
                <a:ea typeface="Courier New"/>
                <a:cs typeface="Courier New"/>
                <a:sym typeface="Courier New"/>
              </a:rPr>
            </a:br>
            <a:r>
              <a:rPr lang="en" sz="900">
                <a:solidFill>
                  <a:srgbClr val="404040"/>
                </a:solidFill>
                <a:latin typeface="Courier New"/>
                <a:ea typeface="Courier New"/>
                <a:cs typeface="Courier New"/>
                <a:sym typeface="Courier New"/>
              </a:rPr>
              <a:t>        </a:t>
            </a:r>
            <a:r>
              <a:rPr i="1" lang="en" sz="900">
                <a:solidFill>
                  <a:srgbClr val="999988"/>
                </a:solidFill>
                <a:latin typeface="Courier New"/>
                <a:ea typeface="Courier New"/>
                <a:cs typeface="Courier New"/>
                <a:sym typeface="Courier New"/>
              </a:rPr>
              <a:t># Found it!</a:t>
            </a:r>
            <a:br>
              <a:rPr lang="en" sz="900">
                <a:solidFill>
                  <a:srgbClr val="404040"/>
                </a:solidFill>
                <a:latin typeface="Courier New"/>
                <a:ea typeface="Courier New"/>
                <a:cs typeface="Courier New"/>
                <a:sym typeface="Courier New"/>
              </a:rPr>
            </a:br>
            <a:r>
              <a:rPr lang="en" sz="900">
                <a:solidFill>
                  <a:srgbClr val="404040"/>
                </a:solidFill>
                <a:latin typeface="Courier New"/>
                <a:ea typeface="Courier New"/>
                <a:cs typeface="Courier New"/>
                <a:sym typeface="Courier New"/>
              </a:rPr>
              <a:t>        </a:t>
            </a:r>
            <a:r>
              <a:rPr lang="en" sz="900">
                <a:solidFill>
                  <a:srgbClr val="333333"/>
                </a:solidFill>
                <a:latin typeface="Courier New"/>
                <a:ea typeface="Courier New"/>
                <a:cs typeface="Courier New"/>
                <a:sym typeface="Courier New"/>
              </a:rPr>
              <a:t>process</a:t>
            </a:r>
            <a:r>
              <a:rPr lang="en" sz="900">
                <a:solidFill>
                  <a:srgbClr val="404040"/>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item</a:t>
            </a:r>
            <a:r>
              <a:rPr lang="en" sz="900">
                <a:solidFill>
                  <a:srgbClr val="404040"/>
                </a:solidFill>
                <a:latin typeface="Courier New"/>
                <a:ea typeface="Courier New"/>
                <a:cs typeface="Courier New"/>
                <a:sym typeface="Courier New"/>
              </a:rPr>
              <a:t>)</a:t>
            </a:r>
            <a:br>
              <a:rPr lang="en" sz="900">
                <a:solidFill>
                  <a:srgbClr val="404040"/>
                </a:solidFill>
                <a:latin typeface="Courier New"/>
                <a:ea typeface="Courier New"/>
                <a:cs typeface="Courier New"/>
                <a:sym typeface="Courier New"/>
              </a:rPr>
            </a:br>
            <a:r>
              <a:rPr lang="en" sz="900">
                <a:solidFill>
                  <a:srgbClr val="404040"/>
                </a:solidFill>
                <a:latin typeface="Courier New"/>
                <a:ea typeface="Courier New"/>
                <a:cs typeface="Courier New"/>
                <a:sym typeface="Courier New"/>
              </a:rPr>
              <a:t>        </a:t>
            </a:r>
            <a:r>
              <a:rPr b="1" lang="en" sz="900">
                <a:solidFill>
                  <a:srgbClr val="404040"/>
                </a:solidFill>
                <a:latin typeface="Courier New"/>
                <a:ea typeface="Courier New"/>
                <a:cs typeface="Courier New"/>
                <a:sym typeface="Courier New"/>
              </a:rPr>
              <a:t>break</a:t>
            </a:r>
            <a:br>
              <a:rPr lang="en" sz="900">
                <a:solidFill>
                  <a:srgbClr val="404040"/>
                </a:solidFill>
                <a:latin typeface="Courier New"/>
                <a:ea typeface="Courier New"/>
                <a:cs typeface="Courier New"/>
                <a:sym typeface="Courier New"/>
              </a:rPr>
            </a:br>
            <a:r>
              <a:rPr b="1" lang="en" sz="900">
                <a:solidFill>
                  <a:srgbClr val="404040"/>
                </a:solidFill>
                <a:latin typeface="Courier New"/>
                <a:ea typeface="Courier New"/>
                <a:cs typeface="Courier New"/>
                <a:sym typeface="Courier New"/>
              </a:rPr>
              <a:t>else</a:t>
            </a:r>
            <a:r>
              <a:rPr lang="en" sz="900">
                <a:solidFill>
                  <a:srgbClr val="404040"/>
                </a:solidFill>
                <a:latin typeface="Courier New"/>
                <a:ea typeface="Courier New"/>
                <a:cs typeface="Courier New"/>
                <a:sym typeface="Courier New"/>
              </a:rPr>
              <a:t>:</a:t>
            </a:r>
            <a:br>
              <a:rPr lang="en" sz="900">
                <a:solidFill>
                  <a:srgbClr val="404040"/>
                </a:solidFill>
                <a:latin typeface="Courier New"/>
                <a:ea typeface="Courier New"/>
                <a:cs typeface="Courier New"/>
                <a:sym typeface="Courier New"/>
              </a:rPr>
            </a:br>
            <a:r>
              <a:rPr lang="en" sz="900">
                <a:solidFill>
                  <a:srgbClr val="404040"/>
                </a:solidFill>
                <a:latin typeface="Courier New"/>
                <a:ea typeface="Courier New"/>
                <a:cs typeface="Courier New"/>
                <a:sym typeface="Courier New"/>
              </a:rPr>
              <a:t>    </a:t>
            </a:r>
            <a:r>
              <a:rPr i="1" lang="en" sz="900">
                <a:solidFill>
                  <a:srgbClr val="999988"/>
                </a:solidFill>
                <a:latin typeface="Courier New"/>
                <a:ea typeface="Courier New"/>
                <a:cs typeface="Courier New"/>
                <a:sym typeface="Courier New"/>
              </a:rPr>
              <a:t># Didn't find anything..</a:t>
            </a:r>
            <a:br>
              <a:rPr lang="en" sz="900">
                <a:solidFill>
                  <a:srgbClr val="404040"/>
                </a:solidFill>
                <a:latin typeface="Courier New"/>
                <a:ea typeface="Courier New"/>
                <a:cs typeface="Courier New"/>
                <a:sym typeface="Courier New"/>
              </a:rPr>
            </a:br>
            <a:r>
              <a:rPr lang="en" sz="900">
                <a:solidFill>
                  <a:srgbClr val="404040"/>
                </a:solidFill>
                <a:latin typeface="Courier New"/>
                <a:ea typeface="Courier New"/>
                <a:cs typeface="Courier New"/>
                <a:sym typeface="Courier New"/>
              </a:rPr>
              <a:t>    </a:t>
            </a:r>
            <a:r>
              <a:rPr lang="en" sz="900">
                <a:solidFill>
                  <a:srgbClr val="333333"/>
                </a:solidFill>
                <a:latin typeface="Courier New"/>
                <a:ea typeface="Courier New"/>
                <a:cs typeface="Courier New"/>
                <a:sym typeface="Courier New"/>
              </a:rPr>
              <a:t>not_found_in_container</a:t>
            </a:r>
            <a:r>
              <a:rPr lang="en" sz="900">
                <a:solidFill>
                  <a:srgbClr val="404040"/>
                </a:solidFill>
                <a:latin typeface="Courier New"/>
                <a:ea typeface="Courier New"/>
                <a:cs typeface="Courier New"/>
                <a:sym typeface="Courier New"/>
              </a:rPr>
              <a:t>()</a:t>
            </a:r>
          </a:p>
          <a:p>
            <a:pPr lvl="0">
              <a:spcBef>
                <a:spcPts val="0"/>
              </a:spcBef>
              <a:buNone/>
            </a:pPr>
            <a:r>
              <a:t/>
            </a:r>
            <a:endParaRPr sz="1000">
              <a:solidFill>
                <a:srgbClr val="880000"/>
              </a:solidFill>
              <a:highlight>
                <a:srgbClr val="EEEEEE"/>
              </a:highlight>
              <a:latin typeface="Courier New"/>
              <a:ea typeface="Courier New"/>
              <a:cs typeface="Courier New"/>
              <a:sym typeface="Courier New"/>
            </a:endParaRPr>
          </a:p>
          <a:p>
            <a:pPr lvl="0">
              <a:spcBef>
                <a:spcPts val="0"/>
              </a:spcBef>
              <a:buNone/>
            </a:pPr>
            <a:r>
              <a:rPr lang="en" sz="1200">
                <a:solidFill>
                  <a:srgbClr val="404040"/>
                </a:solidFill>
                <a:highlight>
                  <a:srgbClr val="FCFCFC"/>
                </a:highlight>
              </a:rPr>
              <a:t>For loops also have an </a:t>
            </a:r>
            <a:r>
              <a:rPr lang="en" sz="900">
                <a:solidFill>
                  <a:srgbClr val="E74C3C"/>
                </a:solidFill>
                <a:highlight>
                  <a:srgbClr val="FFFFFF"/>
                </a:highlight>
                <a:latin typeface="Courier New"/>
                <a:ea typeface="Courier New"/>
                <a:cs typeface="Courier New"/>
                <a:sym typeface="Courier New"/>
              </a:rPr>
              <a:t>else</a:t>
            </a:r>
            <a:r>
              <a:rPr lang="en" sz="1200">
                <a:solidFill>
                  <a:srgbClr val="404040"/>
                </a:solidFill>
                <a:highlight>
                  <a:srgbClr val="FCFCFC"/>
                </a:highlight>
              </a:rPr>
              <a:t> clause which most of us are unfamiliar with. The </a:t>
            </a:r>
            <a:r>
              <a:rPr lang="en" sz="900">
                <a:solidFill>
                  <a:srgbClr val="E74C3C"/>
                </a:solidFill>
                <a:highlight>
                  <a:srgbClr val="FFFFFF"/>
                </a:highlight>
                <a:latin typeface="Courier New"/>
                <a:ea typeface="Courier New"/>
                <a:cs typeface="Courier New"/>
                <a:sym typeface="Courier New"/>
              </a:rPr>
              <a:t>else</a:t>
            </a:r>
            <a:r>
              <a:rPr lang="en" sz="1200">
                <a:solidFill>
                  <a:srgbClr val="404040"/>
                </a:solidFill>
                <a:highlight>
                  <a:srgbClr val="FCFCFC"/>
                </a:highlight>
              </a:rPr>
              <a:t> clause executes when the loop completes normally. This means that the loop did not encounter any </a:t>
            </a:r>
            <a:r>
              <a:rPr lang="en" sz="900">
                <a:solidFill>
                  <a:srgbClr val="E74C3C"/>
                </a:solidFill>
                <a:highlight>
                  <a:srgbClr val="FFFFFF"/>
                </a:highlight>
                <a:latin typeface="Courier New"/>
                <a:ea typeface="Courier New"/>
                <a:cs typeface="Courier New"/>
                <a:sym typeface="Courier New"/>
              </a:rPr>
              <a:t>break</a:t>
            </a:r>
            <a:r>
              <a:rPr lang="en" sz="1200">
                <a:solidFill>
                  <a:srgbClr val="404040"/>
                </a:solidFill>
                <a:highlight>
                  <a:srgbClr val="FCFCFC"/>
                </a:highlight>
              </a:rPr>
              <a:t>.</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a:t>
            </a:r>
            <a:r>
              <a:rPr lang="en"/>
              <a:t>hile loop</a:t>
            </a:r>
          </a:p>
        </p:txBody>
      </p:sp>
      <p:sp>
        <p:nvSpPr>
          <p:cNvPr id="635" name="Shape 63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000088"/>
                </a:solidFill>
                <a:highlight>
                  <a:srgbClr val="EEEEEE"/>
                </a:highlight>
                <a:latin typeface="Courier New"/>
                <a:ea typeface="Courier New"/>
                <a:cs typeface="Courier New"/>
                <a:sym typeface="Courier New"/>
              </a:rPr>
              <a:t>while</a:t>
            </a:r>
            <a:r>
              <a:rPr lang="en" sz="1000">
                <a:solidFill>
                  <a:srgbClr val="313131"/>
                </a:solidFill>
                <a:highlight>
                  <a:srgbClr val="EEEEEE"/>
                </a:highlight>
                <a:latin typeface="Courier New"/>
                <a:ea typeface="Courier New"/>
                <a:cs typeface="Courier New"/>
                <a:sym typeface="Courier New"/>
              </a:rPr>
              <a:t> expression</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statement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a:t>
            </a:r>
          </a:p>
          <a:p>
            <a:pPr lvl="0">
              <a:lnSpc>
                <a:spcPct val="109090"/>
              </a:lnSpc>
              <a:spcBef>
                <a:spcPts val="0"/>
              </a:spcBef>
              <a:spcAft>
                <a:spcPts val="800"/>
              </a:spcAft>
              <a:buClr>
                <a:schemeClr val="dk1"/>
              </a:buClr>
              <a:buSzPct val="110000"/>
              <a:buFont typeface="Arial"/>
              <a:buNone/>
            </a:pPr>
            <a:r>
              <a:t/>
            </a:r>
            <a:endParaRPr sz="1000">
              <a:solidFill>
                <a:srgbClr val="666600"/>
              </a:solidFill>
              <a:highlight>
                <a:srgbClr val="EEEEEE"/>
              </a:highlight>
              <a:latin typeface="Courier New"/>
              <a:ea typeface="Courier New"/>
              <a:cs typeface="Courier New"/>
              <a:sym typeface="Courier New"/>
            </a:endParaRPr>
          </a:p>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count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0</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while</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count </a:t>
            </a:r>
            <a:r>
              <a:rPr lang="en" sz="1000">
                <a:solidFill>
                  <a:srgbClr val="666600"/>
                </a:solidFill>
                <a:highlight>
                  <a:srgbClr val="EEEEEE"/>
                </a:highlight>
                <a:latin typeface="Courier New"/>
                <a:ea typeface="Courier New"/>
                <a:cs typeface="Courier New"/>
                <a:sym typeface="Courier New"/>
              </a:rPr>
              <a:t>&lt;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9</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'The count is:'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count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count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count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"Good bye!"</a:t>
            </a:r>
          </a:p>
          <a:p>
            <a:pPr lvl="0">
              <a:spcBef>
                <a:spcPts val="0"/>
              </a:spcBef>
              <a:spcAft>
                <a:spcPts val="0"/>
              </a:spcAft>
              <a:buClr>
                <a:schemeClr val="dk1"/>
              </a:buClr>
              <a:buSzPct val="122222"/>
              <a:buFont typeface="Arial"/>
              <a:buNone/>
            </a:pPr>
            <a:r>
              <a:rPr lang="en" sz="900">
                <a:solidFill>
                  <a:srgbClr val="313131"/>
                </a:solidFill>
                <a:highlight>
                  <a:srgbClr val="F1F1F1"/>
                </a:highlight>
                <a:latin typeface="Courier New"/>
                <a:ea typeface="Courier New"/>
                <a:cs typeface="Courier New"/>
                <a:sym typeface="Courier New"/>
              </a:rPr>
              <a:t>The count is: 0</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1</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2</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3</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4</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5</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6</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7</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The count is: 8</a:t>
            </a:r>
            <a:br>
              <a:rPr lang="en" sz="900">
                <a:solidFill>
                  <a:srgbClr val="313131"/>
                </a:solidFill>
                <a:highlight>
                  <a:srgbClr val="F1F1F1"/>
                </a:highlight>
                <a:latin typeface="Courier New"/>
                <a:ea typeface="Courier New"/>
                <a:cs typeface="Courier New"/>
                <a:sym typeface="Courier New"/>
              </a:rPr>
            </a:br>
            <a:r>
              <a:rPr lang="en" sz="900">
                <a:solidFill>
                  <a:srgbClr val="313131"/>
                </a:solidFill>
                <a:highlight>
                  <a:srgbClr val="F1F1F1"/>
                </a:highlight>
                <a:latin typeface="Courier New"/>
                <a:ea typeface="Courier New"/>
                <a:cs typeface="Courier New"/>
                <a:sym typeface="Courier New"/>
              </a:rPr>
              <a:t>Good bye!</a:t>
            </a:r>
          </a:p>
          <a:p>
            <a:pPr lvl="0">
              <a:spcBef>
                <a:spcPts val="0"/>
              </a:spcBef>
              <a:buNone/>
            </a:pPr>
            <a:r>
              <a:t/>
            </a:r>
            <a:endParaRPr/>
          </a:p>
        </p:txBody>
      </p:sp>
      <p:pic>
        <p:nvPicPr>
          <p:cNvPr id="636" name="Shape 636"/>
          <p:cNvPicPr preferRelativeResize="0"/>
          <p:nvPr/>
        </p:nvPicPr>
        <p:blipFill>
          <a:blip r:embed="rId3">
            <a:alphaModFix/>
          </a:blip>
          <a:stretch>
            <a:fillRect/>
          </a:stretch>
        </p:blipFill>
        <p:spPr>
          <a:xfrm>
            <a:off x="5936700" y="445025"/>
            <a:ext cx="2895600" cy="33147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a:t>
            </a:r>
            <a:r>
              <a:rPr lang="en"/>
              <a:t>hile else</a:t>
            </a:r>
          </a:p>
        </p:txBody>
      </p:sp>
      <p:sp>
        <p:nvSpPr>
          <p:cNvPr id="642" name="Shape 642"/>
          <p:cNvSpPr txBox="1"/>
          <p:nvPr>
            <p:ph idx="1" type="body"/>
          </p:nvPr>
        </p:nvSpPr>
        <p:spPr>
          <a:xfrm>
            <a:off x="311700" y="1152475"/>
            <a:ext cx="8520600" cy="4105800"/>
          </a:xfrm>
          <a:prstGeom prst="rect">
            <a:avLst/>
          </a:prstGeom>
        </p:spPr>
        <p:txBody>
          <a:bodyPr anchorCtr="0" anchor="t" bIns="91425" lIns="91425" rIns="91425" tIns="91425">
            <a:noAutofit/>
          </a:bodyPr>
          <a:lstStyle/>
          <a:p>
            <a:pPr lvl="0" rtl="0">
              <a:lnSpc>
                <a:spcPct val="109090"/>
              </a:lnSpc>
              <a:spcBef>
                <a:spcPts val="0"/>
              </a:spcBef>
              <a:spcAft>
                <a:spcPts val="800"/>
              </a:spcAft>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count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0</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while</a:t>
            </a:r>
            <a:r>
              <a:rPr lang="en" sz="1000">
                <a:solidFill>
                  <a:srgbClr val="313131"/>
                </a:solidFill>
                <a:highlight>
                  <a:srgbClr val="EEEEEE"/>
                </a:highlight>
                <a:latin typeface="Courier New"/>
                <a:ea typeface="Courier New"/>
                <a:cs typeface="Courier New"/>
                <a:sym typeface="Courier New"/>
              </a:rPr>
              <a:t> count </a:t>
            </a:r>
            <a:r>
              <a:rPr lang="en" sz="1000">
                <a:solidFill>
                  <a:srgbClr val="666600"/>
                </a:solidFill>
                <a:highlight>
                  <a:srgbClr val="EEEEEE"/>
                </a:highlight>
                <a:latin typeface="Courier New"/>
                <a:ea typeface="Courier New"/>
                <a:cs typeface="Courier New"/>
                <a:sym typeface="Courier New"/>
              </a:rPr>
              <a:t>&lt;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5</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count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 is  less than 5"</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count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count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else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count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 is not less than 5"</a:t>
            </a:r>
          </a:p>
          <a:p>
            <a:pPr lvl="0">
              <a:lnSpc>
                <a:spcPct val="109090"/>
              </a:lnSpc>
              <a:spcBef>
                <a:spcPts val="0"/>
              </a:spcBef>
              <a:spcAft>
                <a:spcPts val="800"/>
              </a:spcAft>
              <a:buClr>
                <a:schemeClr val="dk1"/>
              </a:buClr>
              <a:buSzPct val="110000"/>
              <a:buFont typeface="Arial"/>
              <a:buNone/>
            </a:pPr>
            <a:r>
              <a:t/>
            </a:r>
            <a:endParaRPr sz="1000">
              <a:solidFill>
                <a:srgbClr val="008800"/>
              </a:solidFill>
              <a:highlight>
                <a:srgbClr val="EEEEEE"/>
              </a:highlight>
              <a:latin typeface="Courier New"/>
              <a:ea typeface="Courier New"/>
              <a:cs typeface="Courier New"/>
              <a:sym typeface="Courier New"/>
            </a:endParaRPr>
          </a:p>
          <a:p>
            <a:pPr lvl="0">
              <a:spcBef>
                <a:spcPts val="0"/>
              </a:spcBef>
              <a:buNone/>
            </a:pPr>
            <a:r>
              <a:rPr lang="en" sz="1150">
                <a:solidFill>
                  <a:schemeClr val="dk1"/>
                </a:solidFill>
                <a:highlight>
                  <a:srgbClr val="FFFFFF"/>
                </a:highlight>
                <a:latin typeface="Verdana"/>
                <a:ea typeface="Verdana"/>
                <a:cs typeface="Verdana"/>
                <a:sym typeface="Verdana"/>
              </a:rPr>
              <a:t>If the </a:t>
            </a:r>
            <a:r>
              <a:rPr b="1" lang="en" sz="1150">
                <a:solidFill>
                  <a:schemeClr val="dk1"/>
                </a:solidFill>
                <a:highlight>
                  <a:srgbClr val="FFFFFF"/>
                </a:highlight>
                <a:latin typeface="Verdana"/>
                <a:ea typeface="Verdana"/>
                <a:cs typeface="Verdana"/>
                <a:sym typeface="Verdana"/>
              </a:rPr>
              <a:t>else</a:t>
            </a:r>
            <a:r>
              <a:rPr lang="en" sz="1150">
                <a:solidFill>
                  <a:schemeClr val="dk1"/>
                </a:solidFill>
                <a:highlight>
                  <a:srgbClr val="FFFFFF"/>
                </a:highlight>
                <a:latin typeface="Verdana"/>
                <a:ea typeface="Verdana"/>
                <a:cs typeface="Verdana"/>
                <a:sym typeface="Verdana"/>
              </a:rPr>
              <a:t> statement is used with a </a:t>
            </a:r>
            <a:r>
              <a:rPr b="1" lang="en" sz="1150">
                <a:solidFill>
                  <a:schemeClr val="dk1"/>
                </a:solidFill>
                <a:highlight>
                  <a:srgbClr val="FFFFFF"/>
                </a:highlight>
                <a:latin typeface="Verdana"/>
                <a:ea typeface="Verdana"/>
                <a:cs typeface="Verdana"/>
                <a:sym typeface="Verdana"/>
              </a:rPr>
              <a:t>while</a:t>
            </a:r>
            <a:r>
              <a:rPr lang="en" sz="1150">
                <a:solidFill>
                  <a:schemeClr val="dk1"/>
                </a:solidFill>
                <a:highlight>
                  <a:srgbClr val="FFFFFF"/>
                </a:highlight>
                <a:latin typeface="Verdana"/>
                <a:ea typeface="Verdana"/>
                <a:cs typeface="Verdana"/>
                <a:sym typeface="Verdana"/>
              </a:rPr>
              <a:t> loop, the </a:t>
            </a:r>
            <a:r>
              <a:rPr b="1" lang="en" sz="1150">
                <a:solidFill>
                  <a:schemeClr val="dk1"/>
                </a:solidFill>
                <a:highlight>
                  <a:srgbClr val="FFFFFF"/>
                </a:highlight>
                <a:latin typeface="Verdana"/>
                <a:ea typeface="Verdana"/>
                <a:cs typeface="Verdana"/>
                <a:sym typeface="Verdana"/>
              </a:rPr>
              <a:t>else</a:t>
            </a:r>
            <a:r>
              <a:rPr lang="en" sz="1150">
                <a:solidFill>
                  <a:schemeClr val="dk1"/>
                </a:solidFill>
                <a:highlight>
                  <a:srgbClr val="FFFFFF"/>
                </a:highlight>
                <a:latin typeface="Verdana"/>
                <a:ea typeface="Verdana"/>
                <a:cs typeface="Verdana"/>
                <a:sym typeface="Verdana"/>
              </a:rPr>
              <a:t> statement is executed when the condition becomes false.</a:t>
            </a:r>
          </a:p>
          <a:p>
            <a:pPr lvl="0">
              <a:spcBef>
                <a:spcPts val="0"/>
              </a:spcBef>
              <a:buNone/>
            </a:pPr>
            <a:r>
              <a:t/>
            </a:r>
            <a:endParaRPr sz="1150">
              <a:solidFill>
                <a:schemeClr val="dk1"/>
              </a:solidFill>
              <a:highlight>
                <a:srgbClr val="FFFFFF"/>
              </a:highlight>
              <a:latin typeface="Verdana"/>
              <a:ea typeface="Verdana"/>
              <a:cs typeface="Verdana"/>
              <a:sym typeface="Verdana"/>
            </a:endParaRPr>
          </a:p>
          <a:p>
            <a:pPr lvl="0" rtl="0">
              <a:lnSpc>
                <a:spcPct val="100000"/>
              </a:lnSpc>
              <a:spcBef>
                <a:spcPts val="0"/>
              </a:spcBef>
              <a:spcAft>
                <a:spcPts val="0"/>
              </a:spcAft>
              <a:buNone/>
            </a:pPr>
            <a:r>
              <a:rPr b="1" lang="en" sz="1400">
                <a:solidFill>
                  <a:schemeClr val="dk1"/>
                </a:solidFill>
                <a:highlight>
                  <a:srgbClr val="FFFFFF"/>
                </a:highlight>
                <a:latin typeface="Verdana"/>
                <a:ea typeface="Verdana"/>
                <a:cs typeface="Verdana"/>
                <a:sym typeface="Verdana"/>
              </a:rPr>
              <a:t>Single statement</a:t>
            </a:r>
          </a:p>
          <a:p>
            <a:pPr lvl="0" rtl="0">
              <a:lnSpc>
                <a:spcPct val="100000"/>
              </a:lnSpc>
              <a:spcBef>
                <a:spcPts val="0"/>
              </a:spcBef>
              <a:spcAft>
                <a:spcPts val="0"/>
              </a:spcAft>
              <a:buNone/>
            </a:pPr>
            <a:r>
              <a:t/>
            </a:r>
            <a:endParaRPr b="1" sz="1400">
              <a:solidFill>
                <a:schemeClr val="dk1"/>
              </a:solidFill>
              <a:highlight>
                <a:srgbClr val="FFFFFF"/>
              </a:highlight>
              <a:latin typeface="Verdana"/>
              <a:ea typeface="Verdana"/>
              <a:cs typeface="Verdana"/>
              <a:sym typeface="Verdana"/>
            </a:endParaRPr>
          </a:p>
          <a:p>
            <a:pPr lvl="0">
              <a:lnSpc>
                <a:spcPct val="109090"/>
              </a:lnSpc>
              <a:spcBef>
                <a:spcPts val="0"/>
              </a:spcBef>
              <a:spcAft>
                <a:spcPts val="800"/>
              </a:spcAft>
              <a:buClr>
                <a:schemeClr val="dk1"/>
              </a:buClr>
              <a:buSzPct val="110000"/>
              <a:buFont typeface="Arial"/>
              <a:buNone/>
            </a:pPr>
            <a:r>
              <a:rPr lang="en" sz="1000">
                <a:solidFill>
                  <a:srgbClr val="880000"/>
                </a:solidFill>
                <a:highlight>
                  <a:srgbClr val="EEEEEE"/>
                </a:highlight>
                <a:latin typeface="Courier New"/>
                <a:ea typeface="Courier New"/>
                <a:cs typeface="Courier New"/>
                <a:sym typeface="Courier New"/>
              </a:rPr>
              <a:t>#!/usr/bin/python</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flag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6666"/>
                </a:solidFill>
                <a:highlight>
                  <a:srgbClr val="EEEEEE"/>
                </a:highlight>
                <a:latin typeface="Courier New"/>
                <a:ea typeface="Courier New"/>
                <a:cs typeface="Courier New"/>
                <a:sym typeface="Courier New"/>
              </a:rPr>
              <a:t>1</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while</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flag</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'Given flag is really true!'</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print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"Good bye!"</a:t>
            </a:r>
          </a:p>
          <a:p>
            <a:pPr lvl="0">
              <a:spcBef>
                <a:spcPts val="0"/>
              </a:spcBef>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marR="38100" rtl="0">
              <a:lnSpc>
                <a:spcPct val="150000"/>
              </a:lnSpc>
              <a:spcBef>
                <a:spcPts val="300"/>
              </a:spcBef>
              <a:spcAft>
                <a:spcPts val="300"/>
              </a:spcAft>
              <a:buClr>
                <a:schemeClr val="dk1"/>
              </a:buClr>
              <a:buSzPct val="37931"/>
              <a:buFont typeface="Arial"/>
              <a:buNone/>
            </a:pPr>
            <a:r>
              <a:rPr lang="en" sz="2900">
                <a:solidFill>
                  <a:srgbClr val="121214"/>
                </a:solidFill>
                <a:latin typeface="Verdana"/>
                <a:ea typeface="Verdana"/>
                <a:cs typeface="Verdana"/>
                <a:sym typeface="Verdana"/>
              </a:rPr>
              <a:t>Membership Op.</a:t>
            </a:r>
          </a:p>
          <a:p>
            <a:pPr lvl="0" rtl="0">
              <a:spcBef>
                <a:spcPts val="0"/>
              </a:spcBef>
              <a:buNone/>
            </a:pPr>
            <a:r>
              <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solidFill>
                  <a:schemeClr val="dk1"/>
                </a:solidFill>
                <a:highlight>
                  <a:srgbClr val="FFFFFF"/>
                </a:highlight>
                <a:latin typeface="Verdana"/>
                <a:ea typeface="Verdana"/>
                <a:cs typeface="Verdana"/>
                <a:sym typeface="Verdana"/>
              </a:rPr>
              <a:t>Python’s membership operators test for membership in a sequence, such as strings, lists, or tuples.</a:t>
            </a:r>
          </a:p>
          <a:p>
            <a:pPr lvl="0" rtl="0">
              <a:spcBef>
                <a:spcPts val="0"/>
              </a:spcBef>
              <a:buNone/>
            </a:pPr>
            <a:r>
              <a:t/>
            </a:r>
            <a:endParaRPr sz="1200">
              <a:solidFill>
                <a:schemeClr val="dk1"/>
              </a:solidFill>
              <a:highlight>
                <a:srgbClr val="FFFFFF"/>
              </a:highlight>
              <a:latin typeface="Verdana"/>
              <a:ea typeface="Verdana"/>
              <a:cs typeface="Verdana"/>
              <a:sym typeface="Verdana"/>
            </a:endParaRPr>
          </a:p>
        </p:txBody>
      </p:sp>
      <p:pic>
        <p:nvPicPr>
          <p:cNvPr id="108" name="Shape 108"/>
          <p:cNvPicPr preferRelativeResize="0"/>
          <p:nvPr/>
        </p:nvPicPr>
        <p:blipFill>
          <a:blip r:embed="rId3">
            <a:alphaModFix/>
          </a:blip>
          <a:stretch>
            <a:fillRect/>
          </a:stretch>
        </p:blipFill>
        <p:spPr>
          <a:xfrm>
            <a:off x="376275" y="1607900"/>
            <a:ext cx="6785550" cy="212749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a:t>
            </a:r>
            <a:r>
              <a:rPr lang="en"/>
              <a:t>ested loops</a:t>
            </a:r>
          </a:p>
        </p:txBody>
      </p:sp>
      <p:sp>
        <p:nvSpPr>
          <p:cNvPr id="648" name="Shape 6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91666"/>
              <a:buFont typeface="Arial"/>
              <a:buNone/>
            </a:pPr>
            <a:r>
              <a:rPr lang="en" sz="1200">
                <a:solidFill>
                  <a:srgbClr val="000000"/>
                </a:solidFill>
                <a:latin typeface="Calibri"/>
                <a:ea typeface="Calibri"/>
                <a:cs typeface="Calibri"/>
                <a:sym typeface="Calibri"/>
              </a:rPr>
              <a:t>for x in range(1, 11):</a:t>
            </a:r>
          </a:p>
          <a:p>
            <a:pPr lvl="0">
              <a:spcBef>
                <a:spcPts val="0"/>
              </a:spcBef>
              <a:spcAft>
                <a:spcPts val="0"/>
              </a:spcAft>
              <a:buClr>
                <a:schemeClr val="dk1"/>
              </a:buClr>
              <a:buSzPct val="91666"/>
              <a:buFont typeface="Arial"/>
              <a:buNone/>
            </a:pPr>
            <a:r>
              <a:rPr lang="en" sz="1200">
                <a:solidFill>
                  <a:srgbClr val="000000"/>
                </a:solidFill>
                <a:latin typeface="Calibri"/>
                <a:ea typeface="Calibri"/>
                <a:cs typeface="Calibri"/>
                <a:sym typeface="Calibri"/>
              </a:rPr>
              <a:t>        for y in range(1, 11):</a:t>
            </a:r>
          </a:p>
          <a:p>
            <a:pPr lvl="0" rtl="0">
              <a:spcBef>
                <a:spcPts val="0"/>
              </a:spcBef>
              <a:spcAft>
                <a:spcPts val="0"/>
              </a:spcAft>
              <a:buNone/>
            </a:pPr>
            <a:r>
              <a:rPr lang="en" sz="1200">
                <a:solidFill>
                  <a:srgbClr val="000000"/>
                </a:solidFill>
                <a:latin typeface="Calibri"/>
                <a:ea typeface="Calibri"/>
                <a:cs typeface="Calibri"/>
                <a:sym typeface="Calibri"/>
              </a:rPr>
              <a:t>            print '%d * %d = %d' % (x, y, x*y)</a:t>
            </a:r>
          </a:p>
          <a:p>
            <a:pPr lvl="0" rtl="0">
              <a:spcBef>
                <a:spcPts val="0"/>
              </a:spcBef>
              <a:spcAft>
                <a:spcPts val="0"/>
              </a:spcAft>
              <a:buNone/>
            </a:pPr>
            <a:r>
              <a:t/>
            </a:r>
            <a:endParaRPr sz="1200">
              <a:solidFill>
                <a:srgbClr val="000000"/>
              </a:solidFill>
              <a:latin typeface="Calibri"/>
              <a:ea typeface="Calibri"/>
              <a:cs typeface="Calibri"/>
              <a:sym typeface="Calibri"/>
            </a:endParaRPr>
          </a:p>
          <a:p>
            <a:pPr lvl="0">
              <a:spcBef>
                <a:spcPts val="0"/>
              </a:spcBef>
              <a:spcAft>
                <a:spcPts val="0"/>
              </a:spcAft>
              <a:buClr>
                <a:schemeClr val="dk1"/>
              </a:buClr>
              <a:buSzPct val="110000"/>
              <a:buFont typeface="Arial"/>
              <a:buNone/>
            </a:pPr>
            <a:r>
              <a:rPr lang="en" sz="1000"/>
              <a:t>1 * 1 = 1</a:t>
            </a:r>
          </a:p>
          <a:p>
            <a:pPr lvl="0">
              <a:spcBef>
                <a:spcPts val="0"/>
              </a:spcBef>
              <a:spcAft>
                <a:spcPts val="0"/>
              </a:spcAft>
              <a:buClr>
                <a:schemeClr val="dk1"/>
              </a:buClr>
              <a:buSzPct val="110000"/>
              <a:buFont typeface="Arial"/>
              <a:buNone/>
            </a:pPr>
            <a:r>
              <a:rPr lang="en" sz="1000"/>
              <a:t>1 * 2 = 2</a:t>
            </a:r>
          </a:p>
          <a:p>
            <a:pPr lvl="0">
              <a:spcBef>
                <a:spcPts val="0"/>
              </a:spcBef>
              <a:spcAft>
                <a:spcPts val="0"/>
              </a:spcAft>
              <a:buClr>
                <a:schemeClr val="dk1"/>
              </a:buClr>
              <a:buSzPct val="110000"/>
              <a:buFont typeface="Arial"/>
              <a:buNone/>
            </a:pPr>
            <a:r>
              <a:rPr lang="en" sz="1000"/>
              <a:t>1 * 3 = 3</a:t>
            </a:r>
          </a:p>
          <a:p>
            <a:pPr lvl="0">
              <a:spcBef>
                <a:spcPts val="0"/>
              </a:spcBef>
              <a:spcAft>
                <a:spcPts val="0"/>
              </a:spcAft>
              <a:buClr>
                <a:schemeClr val="dk1"/>
              </a:buClr>
              <a:buSzPct val="110000"/>
              <a:buFont typeface="Arial"/>
              <a:buNone/>
            </a:pPr>
            <a:r>
              <a:rPr lang="en" sz="1000"/>
              <a:t>1 * 4 = 4</a:t>
            </a:r>
          </a:p>
          <a:p>
            <a:pPr lvl="0">
              <a:spcBef>
                <a:spcPts val="0"/>
              </a:spcBef>
              <a:spcAft>
                <a:spcPts val="0"/>
              </a:spcAft>
              <a:buClr>
                <a:schemeClr val="dk1"/>
              </a:buClr>
              <a:buSzPct val="110000"/>
              <a:buFont typeface="Arial"/>
              <a:buNone/>
            </a:pPr>
            <a:r>
              <a:rPr lang="en" sz="1000"/>
              <a:t>1 * 5 = 5</a:t>
            </a:r>
          </a:p>
          <a:p>
            <a:pPr lvl="0">
              <a:spcBef>
                <a:spcPts val="0"/>
              </a:spcBef>
              <a:spcAft>
                <a:spcPts val="0"/>
              </a:spcAft>
              <a:buClr>
                <a:schemeClr val="dk1"/>
              </a:buClr>
              <a:buSzPct val="110000"/>
              <a:buFont typeface="Arial"/>
              <a:buNone/>
            </a:pPr>
            <a:r>
              <a:rPr lang="en" sz="1000"/>
              <a:t>1 * 6 = 6</a:t>
            </a:r>
          </a:p>
          <a:p>
            <a:pPr lvl="0">
              <a:spcBef>
                <a:spcPts val="0"/>
              </a:spcBef>
              <a:spcAft>
                <a:spcPts val="0"/>
              </a:spcAft>
              <a:buClr>
                <a:schemeClr val="dk1"/>
              </a:buClr>
              <a:buSzPct val="110000"/>
              <a:buFont typeface="Arial"/>
              <a:buNone/>
            </a:pPr>
            <a:r>
              <a:rPr lang="en" sz="1000"/>
              <a:t>1 * 7 = 7</a:t>
            </a:r>
          </a:p>
          <a:p>
            <a:pPr lvl="0">
              <a:spcBef>
                <a:spcPts val="0"/>
              </a:spcBef>
              <a:spcAft>
                <a:spcPts val="0"/>
              </a:spcAft>
              <a:buClr>
                <a:schemeClr val="dk1"/>
              </a:buClr>
              <a:buSzPct val="110000"/>
              <a:buFont typeface="Arial"/>
              <a:buNone/>
            </a:pPr>
            <a:r>
              <a:rPr lang="en" sz="1000"/>
              <a:t>1 * 8 = 8</a:t>
            </a:r>
          </a:p>
          <a:p>
            <a:pPr lvl="0">
              <a:spcBef>
                <a:spcPts val="0"/>
              </a:spcBef>
              <a:spcAft>
                <a:spcPts val="0"/>
              </a:spcAft>
              <a:buClr>
                <a:schemeClr val="dk1"/>
              </a:buClr>
              <a:buSzPct val="110000"/>
              <a:buFont typeface="Arial"/>
              <a:buNone/>
            </a:pPr>
            <a:r>
              <a:rPr lang="en" sz="1000"/>
              <a:t>1 * 9 = 9</a:t>
            </a:r>
          </a:p>
          <a:p>
            <a:pPr lvl="0">
              <a:spcBef>
                <a:spcPts val="0"/>
              </a:spcBef>
              <a:spcAft>
                <a:spcPts val="0"/>
              </a:spcAft>
              <a:buClr>
                <a:schemeClr val="dk1"/>
              </a:buClr>
              <a:buSzPct val="110000"/>
              <a:buFont typeface="Arial"/>
              <a:buNone/>
            </a:pPr>
            <a:r>
              <a:rPr lang="en" sz="1000"/>
              <a:t>1 * 10 = 10</a:t>
            </a:r>
          </a:p>
          <a:p>
            <a:pPr lvl="0">
              <a:spcBef>
                <a:spcPts val="0"/>
              </a:spcBef>
              <a:spcAft>
                <a:spcPts val="0"/>
              </a:spcAft>
              <a:buNone/>
            </a:pPr>
            <a:r>
              <a:rPr lang="en" sz="1000"/>
              <a:t>…</a:t>
            </a:r>
          </a:p>
          <a:p>
            <a:pPr lvl="0">
              <a:spcBef>
                <a:spcPts val="0"/>
              </a:spcBef>
              <a:spcAft>
                <a:spcPts val="0"/>
              </a:spcAft>
              <a:buNone/>
            </a:pPr>
            <a:r>
              <a:rPr lang="en" sz="1000"/>
              <a:t>10 * 10 = 100</a:t>
            </a:r>
          </a:p>
        </p:txBody>
      </p:sp>
      <p:sp>
        <p:nvSpPr>
          <p:cNvPr id="649" name="Shape 649"/>
          <p:cNvSpPr txBox="1"/>
          <p:nvPr/>
        </p:nvSpPr>
        <p:spPr>
          <a:xfrm>
            <a:off x="3769900" y="588200"/>
            <a:ext cx="2985600" cy="882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Clr>
                <a:schemeClr val="dk1"/>
              </a:buClr>
              <a:buSzPct val="110000"/>
              <a:buFont typeface="Arial"/>
              <a:buNone/>
            </a:pPr>
            <a:r>
              <a:rPr lang="en" sz="1000">
                <a:solidFill>
                  <a:srgbClr val="000088"/>
                </a:solidFill>
                <a:highlight>
                  <a:srgbClr val="EEEEEE"/>
                </a:highlight>
                <a:latin typeface="Courier New"/>
                <a:ea typeface="Courier New"/>
                <a:cs typeface="Courier New"/>
                <a:sym typeface="Courier New"/>
              </a:rPr>
              <a:t>for</a:t>
            </a:r>
            <a:r>
              <a:rPr lang="en" sz="1000">
                <a:solidFill>
                  <a:srgbClr val="313131"/>
                </a:solidFill>
                <a:highlight>
                  <a:srgbClr val="EEEEEE"/>
                </a:highlight>
                <a:latin typeface="Courier New"/>
                <a:ea typeface="Courier New"/>
                <a:cs typeface="Courier New"/>
                <a:sym typeface="Courier New"/>
              </a:rPr>
              <a:t> iterating_var </a:t>
            </a:r>
            <a:r>
              <a:rPr lang="en" sz="1000">
                <a:solidFill>
                  <a:srgbClr val="000088"/>
                </a:solidFill>
                <a:highlight>
                  <a:srgbClr val="EEEEEE"/>
                </a:highlight>
                <a:latin typeface="Courier New"/>
                <a:ea typeface="Courier New"/>
                <a:cs typeface="Courier New"/>
                <a:sym typeface="Courier New"/>
              </a:rPr>
              <a:t>in</a:t>
            </a:r>
            <a:r>
              <a:rPr lang="en" sz="1000">
                <a:solidFill>
                  <a:srgbClr val="313131"/>
                </a:solidFill>
                <a:highlight>
                  <a:srgbClr val="EEEEEE"/>
                </a:highlight>
                <a:latin typeface="Courier New"/>
                <a:ea typeface="Courier New"/>
                <a:cs typeface="Courier New"/>
                <a:sym typeface="Courier New"/>
              </a:rPr>
              <a:t> sequence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for</a:t>
            </a:r>
            <a:r>
              <a:rPr lang="en" sz="1000">
                <a:solidFill>
                  <a:srgbClr val="313131"/>
                </a:solidFill>
                <a:highlight>
                  <a:srgbClr val="EEEEEE"/>
                </a:highlight>
                <a:latin typeface="Courier New"/>
                <a:ea typeface="Courier New"/>
                <a:cs typeface="Courier New"/>
                <a:sym typeface="Courier New"/>
              </a:rPr>
              <a:t> iterating_var </a:t>
            </a:r>
            <a:r>
              <a:rPr lang="en" sz="1000">
                <a:solidFill>
                  <a:srgbClr val="000088"/>
                </a:solidFill>
                <a:highlight>
                  <a:srgbClr val="EEEEEE"/>
                </a:highlight>
                <a:latin typeface="Courier New"/>
                <a:ea typeface="Courier New"/>
                <a:cs typeface="Courier New"/>
                <a:sym typeface="Courier New"/>
              </a:rPr>
              <a:t>in</a:t>
            </a:r>
            <a:r>
              <a:rPr lang="en" sz="1000">
                <a:solidFill>
                  <a:srgbClr val="313131"/>
                </a:solidFill>
                <a:highlight>
                  <a:srgbClr val="EEEEEE"/>
                </a:highlight>
                <a:latin typeface="Courier New"/>
                <a:ea typeface="Courier New"/>
                <a:cs typeface="Courier New"/>
                <a:sym typeface="Courier New"/>
              </a:rPr>
              <a:t> sequence</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statements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statements</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a:t>
            </a:r>
          </a:p>
        </p:txBody>
      </p:sp>
      <p:sp>
        <p:nvSpPr>
          <p:cNvPr id="650" name="Shape 650"/>
          <p:cNvSpPr txBox="1"/>
          <p:nvPr/>
        </p:nvSpPr>
        <p:spPr>
          <a:xfrm>
            <a:off x="5659300" y="1746775"/>
            <a:ext cx="2504400" cy="882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9090"/>
              </a:lnSpc>
              <a:spcBef>
                <a:spcPts val="0"/>
              </a:spcBef>
              <a:spcAft>
                <a:spcPts val="800"/>
              </a:spcAft>
              <a:buClr>
                <a:schemeClr val="dk1"/>
              </a:buClr>
              <a:buSzPct val="110000"/>
              <a:buFont typeface="Arial"/>
              <a:buNone/>
            </a:pPr>
            <a:r>
              <a:rPr lang="en" sz="1000">
                <a:solidFill>
                  <a:srgbClr val="000088"/>
                </a:solidFill>
                <a:highlight>
                  <a:srgbClr val="EEEEEE"/>
                </a:highlight>
                <a:latin typeface="Courier New"/>
                <a:ea typeface="Courier New"/>
                <a:cs typeface="Courier New"/>
                <a:sym typeface="Courier New"/>
              </a:rPr>
              <a:t>while</a:t>
            </a:r>
            <a:r>
              <a:rPr lang="en" sz="1000">
                <a:solidFill>
                  <a:srgbClr val="313131"/>
                </a:solidFill>
                <a:highlight>
                  <a:srgbClr val="EEEEEE"/>
                </a:highlight>
                <a:latin typeface="Courier New"/>
                <a:ea typeface="Courier New"/>
                <a:cs typeface="Courier New"/>
                <a:sym typeface="Courier New"/>
              </a:rPr>
              <a:t> expression</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while</a:t>
            </a:r>
            <a:r>
              <a:rPr lang="en" sz="1000">
                <a:solidFill>
                  <a:srgbClr val="313131"/>
                </a:solidFill>
                <a:highlight>
                  <a:srgbClr val="EEEEEE"/>
                </a:highlight>
                <a:latin typeface="Courier New"/>
                <a:ea typeface="Courier New"/>
                <a:cs typeface="Courier New"/>
                <a:sym typeface="Courier New"/>
              </a:rPr>
              <a:t> expression</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statement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statement</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s</a:t>
            </a:r>
            <a:r>
              <a:rPr lang="en" sz="1000">
                <a:solidFill>
                  <a:srgbClr val="666600"/>
                </a:solidFill>
                <a:highlight>
                  <a:srgbClr val="EEEEEE"/>
                </a:highlight>
                <a:latin typeface="Courier New"/>
                <a:ea typeface="Courier New"/>
                <a:cs typeface="Courier New"/>
                <a:sym typeface="Courier New"/>
              </a:rPr>
              <a:t>)</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a:t>
            </a:r>
            <a:r>
              <a:rPr lang="en"/>
              <a:t>ist comprehensions</a:t>
            </a:r>
          </a:p>
        </p:txBody>
      </p:sp>
      <p:sp>
        <p:nvSpPr>
          <p:cNvPr id="656" name="Shape 656"/>
          <p:cNvSpPr txBox="1"/>
          <p:nvPr>
            <p:ph idx="1" type="body"/>
          </p:nvPr>
        </p:nvSpPr>
        <p:spPr>
          <a:xfrm>
            <a:off x="311700" y="1134675"/>
            <a:ext cx="8520600" cy="656700"/>
          </a:xfrm>
          <a:prstGeom prst="rect">
            <a:avLst/>
          </a:prstGeom>
        </p:spPr>
        <p:txBody>
          <a:bodyPr anchorCtr="0" anchor="t" bIns="91425" lIns="91425" rIns="91425" tIns="91425">
            <a:noAutofit/>
          </a:bodyPr>
          <a:lstStyle/>
          <a:p>
            <a:pPr lvl="0">
              <a:spcBef>
                <a:spcPts val="0"/>
              </a:spcBef>
              <a:spcAft>
                <a:spcPts val="0"/>
              </a:spcAft>
              <a:buNone/>
            </a:pPr>
            <a:r>
              <a:rPr lang="en" sz="1200">
                <a:solidFill>
                  <a:srgbClr val="404040"/>
                </a:solidFill>
                <a:highlight>
                  <a:srgbClr val="FCFCFC"/>
                </a:highlight>
              </a:rPr>
              <a:t>Comprehensions are constructs that allow sequences to be built from other sequences.</a:t>
            </a:r>
          </a:p>
          <a:p>
            <a:pPr lvl="0">
              <a:lnSpc>
                <a:spcPct val="142857"/>
              </a:lnSpc>
              <a:spcBef>
                <a:spcPts val="0"/>
              </a:spcBef>
              <a:spcAft>
                <a:spcPts val="0"/>
              </a:spcAft>
              <a:buClr>
                <a:schemeClr val="dk1"/>
              </a:buClr>
              <a:buSzPct val="91666"/>
              <a:buFont typeface="Arial"/>
              <a:buNone/>
            </a:pPr>
            <a:r>
              <a:rPr lang="en" sz="1200">
                <a:solidFill>
                  <a:srgbClr val="333333"/>
                </a:solidFill>
                <a:highlight>
                  <a:srgbClr val="FFFFFF"/>
                </a:highlight>
              </a:rPr>
              <a:t>List comprehensions provide a concise way to create lists.</a:t>
            </a:r>
          </a:p>
          <a:p>
            <a:pPr lvl="0">
              <a:spcBef>
                <a:spcPts val="0"/>
              </a:spcBef>
              <a:buNone/>
            </a:pPr>
            <a:r>
              <a:t/>
            </a:r>
            <a:endParaRPr sz="1200">
              <a:solidFill>
                <a:srgbClr val="404040"/>
              </a:solidFill>
              <a:highlight>
                <a:srgbClr val="FCFCFC"/>
              </a:highlight>
            </a:endParaRPr>
          </a:p>
        </p:txBody>
      </p:sp>
      <p:pic>
        <p:nvPicPr>
          <p:cNvPr id="657" name="Shape 657"/>
          <p:cNvPicPr preferRelativeResize="0"/>
          <p:nvPr/>
        </p:nvPicPr>
        <p:blipFill>
          <a:blip r:embed="rId3">
            <a:alphaModFix/>
          </a:blip>
          <a:stretch>
            <a:fillRect/>
          </a:stretch>
        </p:blipFill>
        <p:spPr>
          <a:xfrm>
            <a:off x="401350" y="2539887"/>
            <a:ext cx="5810250" cy="14192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ph idx="1" type="body"/>
          </p:nvPr>
        </p:nvSpPr>
        <p:spPr>
          <a:xfrm>
            <a:off x="311700" y="204975"/>
            <a:ext cx="8520600" cy="4803600"/>
          </a:xfrm>
          <a:prstGeom prst="rect">
            <a:avLst/>
          </a:prstGeom>
        </p:spPr>
        <p:txBody>
          <a:bodyPr anchorCtr="0" anchor="t" bIns="91425" lIns="91425" rIns="91425" tIns="91425">
            <a:noAutofit/>
          </a:bodyPr>
          <a:lstStyle/>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characters = []</a:t>
            </a:r>
          </a:p>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    for i in range(65,91):</a:t>
            </a:r>
          </a:p>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        characters.append(chr(i))</a:t>
            </a:r>
          </a:p>
          <a:p>
            <a:pPr lvl="0" rtl="0">
              <a:spcBef>
                <a:spcPts val="0"/>
              </a:spcBef>
              <a:spcAft>
                <a:spcPts val="0"/>
              </a:spcAft>
              <a:buNone/>
            </a:pPr>
            <a:r>
              <a:rPr lang="en" sz="1000">
                <a:solidFill>
                  <a:srgbClr val="000000"/>
                </a:solidFill>
                <a:latin typeface="Calibri"/>
                <a:ea typeface="Calibri"/>
                <a:cs typeface="Calibri"/>
                <a:sym typeface="Calibri"/>
              </a:rPr>
              <a:t>    print characters</a:t>
            </a:r>
          </a:p>
          <a:p>
            <a:pPr lvl="0" rtl="0">
              <a:spcBef>
                <a:spcPts val="0"/>
              </a:spcBef>
              <a:spcAft>
                <a:spcPts val="0"/>
              </a:spcAft>
              <a:buClr>
                <a:schemeClr val="dk1"/>
              </a:buClr>
              <a:buSzPct val="110000"/>
              <a:buFont typeface="Arial"/>
              <a:buNone/>
            </a:pPr>
            <a:r>
              <a:t/>
            </a:r>
            <a:endParaRPr sz="1000">
              <a:solidFill>
                <a:srgbClr val="000000"/>
              </a:solidFill>
              <a:latin typeface="Calibri"/>
              <a:ea typeface="Calibri"/>
              <a:cs typeface="Calibri"/>
              <a:sym typeface="Calibri"/>
            </a:endParaRPr>
          </a:p>
          <a:p>
            <a:pPr lvl="0" rtl="0">
              <a:spcBef>
                <a:spcPts val="0"/>
              </a:spcBef>
              <a:spcAft>
                <a:spcPts val="0"/>
              </a:spcAft>
              <a:buNone/>
            </a:pPr>
            <a:r>
              <a:rPr lang="en" sz="1000">
                <a:solidFill>
                  <a:srgbClr val="000000"/>
                </a:solidFill>
                <a:latin typeface="Calibri"/>
                <a:ea typeface="Calibri"/>
                <a:cs typeface="Calibri"/>
                <a:sym typeface="Calibri"/>
              </a:rPr>
              <a:t>['A', 'B', 'C', 'D', 'E', 'F', 'G', 'H', 'I', 'J', 'K', 'L', 'M', 'N', 'O', 'P', 'Q', 'R', 'S', 'T', 'U', 'V', 'W', 'X', 'Y', 'Z']</a:t>
            </a:r>
          </a:p>
          <a:p>
            <a:pPr lvl="0" rtl="0">
              <a:spcBef>
                <a:spcPts val="0"/>
              </a:spcBef>
              <a:spcAft>
                <a:spcPts val="0"/>
              </a:spcAft>
              <a:buNone/>
            </a:pPr>
            <a:r>
              <a:t/>
            </a:r>
            <a:endParaRPr sz="1000">
              <a:solidFill>
                <a:srgbClr val="000000"/>
              </a:solidFill>
              <a:latin typeface="Calibri"/>
              <a:ea typeface="Calibri"/>
              <a:cs typeface="Calibri"/>
              <a:sym typeface="Calibri"/>
            </a:endParaRPr>
          </a:p>
          <a:p>
            <a:pPr lvl="0" rtl="0">
              <a:spcBef>
                <a:spcPts val="0"/>
              </a:spcBef>
              <a:spcAft>
                <a:spcPts val="0"/>
              </a:spcAft>
              <a:buNone/>
            </a:pPr>
            <a:r>
              <a:t/>
            </a:r>
            <a:endParaRPr sz="1000">
              <a:solidFill>
                <a:srgbClr val="000000"/>
              </a:solidFill>
              <a:latin typeface="Calibri"/>
              <a:ea typeface="Calibri"/>
              <a:cs typeface="Calibri"/>
              <a:sym typeface="Calibri"/>
            </a:endParaRPr>
          </a:p>
          <a:p>
            <a:pPr lvl="0" rtl="0">
              <a:spcBef>
                <a:spcPts val="0"/>
              </a:spcBef>
              <a:spcAft>
                <a:spcPts val="0"/>
              </a:spcAft>
              <a:buNone/>
            </a:pPr>
            <a:r>
              <a:rPr lang="en" sz="1200">
                <a:solidFill>
                  <a:srgbClr val="274E13"/>
                </a:solidFill>
                <a:latin typeface="Calibri"/>
                <a:ea typeface="Calibri"/>
                <a:cs typeface="Calibri"/>
                <a:sym typeface="Calibri"/>
              </a:rPr>
              <a:t>print [chr(x) for x in range(65,91)]</a:t>
            </a:r>
          </a:p>
          <a:p>
            <a:pPr lvl="0" rtl="0">
              <a:spcBef>
                <a:spcPts val="0"/>
              </a:spcBef>
              <a:spcAft>
                <a:spcPts val="0"/>
              </a:spcAft>
              <a:buNone/>
            </a:pPr>
            <a:r>
              <a:t/>
            </a:r>
            <a:endParaRPr sz="1000">
              <a:solidFill>
                <a:srgbClr val="274E13"/>
              </a:solidFill>
              <a:latin typeface="Calibri"/>
              <a:ea typeface="Calibri"/>
              <a:cs typeface="Calibri"/>
              <a:sym typeface="Calibri"/>
            </a:endParaRPr>
          </a:p>
          <a:p>
            <a:pPr lvl="0" rtl="0">
              <a:spcBef>
                <a:spcPts val="0"/>
              </a:spcBef>
              <a:spcAft>
                <a:spcPts val="0"/>
              </a:spcAft>
              <a:buNone/>
            </a:pPr>
            <a:r>
              <a:t/>
            </a:r>
            <a:endParaRPr sz="1000">
              <a:solidFill>
                <a:srgbClr val="000000"/>
              </a:solidFill>
              <a:latin typeface="Calibri"/>
              <a:ea typeface="Calibri"/>
              <a:cs typeface="Calibri"/>
              <a:sym typeface="Calibri"/>
            </a:endParaRPr>
          </a:p>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characters = []</a:t>
            </a:r>
          </a:p>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    for i in range(65,91):</a:t>
            </a:r>
          </a:p>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        for j in range(65,91):</a:t>
            </a:r>
          </a:p>
          <a:p>
            <a:pPr lvl="0" rtl="0">
              <a:spcBef>
                <a:spcPts val="0"/>
              </a:spcBef>
              <a:spcAft>
                <a:spcPts val="0"/>
              </a:spcAft>
              <a:buClr>
                <a:schemeClr val="dk1"/>
              </a:buClr>
              <a:buSzPct val="110000"/>
              <a:buFont typeface="Arial"/>
              <a:buNone/>
            </a:pPr>
            <a:r>
              <a:rPr lang="en" sz="1000">
                <a:solidFill>
                  <a:srgbClr val="000000"/>
                </a:solidFill>
                <a:latin typeface="Calibri"/>
                <a:ea typeface="Calibri"/>
                <a:cs typeface="Calibri"/>
                <a:sym typeface="Calibri"/>
              </a:rPr>
              <a:t>            characters.append(chr(i)+chr(j))</a:t>
            </a:r>
          </a:p>
          <a:p>
            <a:pPr lvl="0" rtl="0">
              <a:spcBef>
                <a:spcPts val="0"/>
              </a:spcBef>
              <a:spcAft>
                <a:spcPts val="0"/>
              </a:spcAft>
              <a:buNone/>
            </a:pPr>
            <a:r>
              <a:rPr lang="en" sz="1000">
                <a:solidFill>
                  <a:srgbClr val="000000"/>
                </a:solidFill>
                <a:latin typeface="Calibri"/>
                <a:ea typeface="Calibri"/>
                <a:cs typeface="Calibri"/>
                <a:sym typeface="Calibri"/>
              </a:rPr>
              <a:t>    print characters</a:t>
            </a:r>
          </a:p>
          <a:p>
            <a:pPr lvl="0" rtl="0">
              <a:spcBef>
                <a:spcPts val="0"/>
              </a:spcBef>
              <a:spcAft>
                <a:spcPts val="0"/>
              </a:spcAft>
              <a:buNone/>
            </a:pPr>
            <a:r>
              <a:t/>
            </a:r>
            <a:endParaRPr sz="1000">
              <a:solidFill>
                <a:srgbClr val="000000"/>
              </a:solidFill>
              <a:latin typeface="Calibri"/>
              <a:ea typeface="Calibri"/>
              <a:cs typeface="Calibri"/>
              <a:sym typeface="Calibri"/>
            </a:endParaRPr>
          </a:p>
          <a:p>
            <a:pPr lvl="0" rtl="0">
              <a:spcBef>
                <a:spcPts val="0"/>
              </a:spcBef>
              <a:spcAft>
                <a:spcPts val="0"/>
              </a:spcAft>
              <a:buNone/>
            </a:pPr>
            <a:r>
              <a:rPr lang="en" sz="1000">
                <a:solidFill>
                  <a:srgbClr val="000000"/>
                </a:solidFill>
                <a:latin typeface="Calibri"/>
                <a:ea typeface="Calibri"/>
                <a:cs typeface="Calibri"/>
                <a:sym typeface="Calibri"/>
              </a:rPr>
              <a:t>['AA', 'AB', 'AC', 'AD', 'AE', 'AF', 'AG', 'AH', 'AI', 'AJ', 'AK', 'AL',...,</a:t>
            </a:r>
            <a:r>
              <a:rPr lang="en" sz="1000">
                <a:solidFill>
                  <a:schemeClr val="dk1"/>
                </a:solidFill>
                <a:latin typeface="Calibri"/>
                <a:ea typeface="Calibri"/>
                <a:cs typeface="Calibri"/>
                <a:sym typeface="Calibri"/>
              </a:rPr>
              <a:t>'ZZ'</a:t>
            </a:r>
            <a:r>
              <a:rPr lang="en" sz="1000">
                <a:solidFill>
                  <a:srgbClr val="000000"/>
                </a:solidFill>
                <a:latin typeface="Calibri"/>
                <a:ea typeface="Calibri"/>
                <a:cs typeface="Calibri"/>
                <a:sym typeface="Calibri"/>
              </a:rPr>
              <a:t>]</a:t>
            </a:r>
          </a:p>
          <a:p>
            <a:pPr lvl="0" rtl="0">
              <a:spcBef>
                <a:spcPts val="0"/>
              </a:spcBef>
              <a:spcAft>
                <a:spcPts val="0"/>
              </a:spcAft>
              <a:buNone/>
            </a:pPr>
            <a:r>
              <a:t/>
            </a:r>
            <a:endParaRPr sz="1000">
              <a:solidFill>
                <a:srgbClr val="000000"/>
              </a:solidFill>
              <a:latin typeface="Calibri"/>
              <a:ea typeface="Calibri"/>
              <a:cs typeface="Calibri"/>
              <a:sym typeface="Calibri"/>
            </a:endParaRPr>
          </a:p>
          <a:p>
            <a:pPr lvl="0" rtl="0">
              <a:spcBef>
                <a:spcPts val="0"/>
              </a:spcBef>
              <a:spcAft>
                <a:spcPts val="0"/>
              </a:spcAft>
              <a:buNone/>
            </a:pPr>
            <a:r>
              <a:rPr lang="en" sz="1200">
                <a:solidFill>
                  <a:srgbClr val="274E13"/>
                </a:solidFill>
                <a:latin typeface="Calibri"/>
                <a:ea typeface="Calibri"/>
                <a:cs typeface="Calibri"/>
                <a:sym typeface="Calibri"/>
              </a:rPr>
              <a:t>print [chr(x)+chr(y) for x in range(65,91) for y in range(65,91)]</a:t>
            </a:r>
          </a:p>
          <a:p>
            <a:pPr lvl="0" rtl="0">
              <a:spcBef>
                <a:spcPts val="0"/>
              </a:spcBef>
              <a:spcAft>
                <a:spcPts val="0"/>
              </a:spcAft>
              <a:buClr>
                <a:schemeClr val="dk1"/>
              </a:buClr>
              <a:buSzPct val="91666"/>
              <a:buFont typeface="Arial"/>
              <a:buNone/>
            </a:pPr>
            <a:r>
              <a:t/>
            </a:r>
            <a:endParaRPr sz="1200">
              <a:solidFill>
                <a:srgbClr val="274E13"/>
              </a:solidFill>
              <a:latin typeface="Calibri"/>
              <a:ea typeface="Calibri"/>
              <a:cs typeface="Calibri"/>
              <a:sym typeface="Calibri"/>
            </a:endParaRPr>
          </a:p>
          <a:p>
            <a:pPr lvl="0" rtl="0">
              <a:spcBef>
                <a:spcPts val="0"/>
              </a:spcBef>
              <a:spcAft>
                <a:spcPts val="0"/>
              </a:spcAft>
              <a:buNone/>
            </a:pPr>
            <a:r>
              <a:rPr lang="en" sz="1200">
                <a:solidFill>
                  <a:srgbClr val="274E13"/>
                </a:solidFill>
                <a:latin typeface="Calibri"/>
                <a:ea typeface="Calibri"/>
                <a:cs typeface="Calibri"/>
                <a:sym typeface="Calibri"/>
              </a:rPr>
              <a:t>print [str(x).strip() for x in open(‘file.txt’,’r’)]</a:t>
            </a:r>
          </a:p>
          <a:p>
            <a:pPr lvl="0" rtl="0">
              <a:spcBef>
                <a:spcPts val="0"/>
              </a:spcBef>
              <a:spcAft>
                <a:spcPts val="0"/>
              </a:spcAft>
              <a:buNone/>
            </a:pPr>
            <a:r>
              <a:t/>
            </a:r>
            <a:endParaRPr sz="1200">
              <a:solidFill>
                <a:srgbClr val="274E13"/>
              </a:solidFill>
              <a:latin typeface="Calibri"/>
              <a:ea typeface="Calibri"/>
              <a:cs typeface="Calibri"/>
              <a:sym typeface="Calibri"/>
            </a:endParaRPr>
          </a:p>
          <a:p>
            <a:pPr lvl="0" rtl="0">
              <a:lnSpc>
                <a:spcPct val="142857"/>
              </a:lnSpc>
              <a:spcBef>
                <a:spcPts val="0"/>
              </a:spcBef>
              <a:spcAft>
                <a:spcPts val="800"/>
              </a:spcAft>
              <a:buNone/>
            </a:pPr>
            <a:r>
              <a:rPr lang="en" sz="1200">
                <a:solidFill>
                  <a:srgbClr val="274E13"/>
                </a:solidFill>
                <a:highlight>
                  <a:srgbClr val="FFFFFF"/>
                </a:highlight>
              </a:rPr>
              <a:t>[double(x) for x in range(10) if x%2==0]</a:t>
            </a:r>
          </a:p>
          <a:p>
            <a:pPr lvl="0" rtl="0">
              <a:lnSpc>
                <a:spcPct val="142857"/>
              </a:lnSpc>
              <a:spcBef>
                <a:spcPts val="0"/>
              </a:spcBef>
              <a:spcAft>
                <a:spcPts val="800"/>
              </a:spcAft>
              <a:buNone/>
            </a:pPr>
            <a:r>
              <a:rPr lang="en" sz="1200">
                <a:solidFill>
                  <a:srgbClr val="000000"/>
                </a:solidFill>
                <a:highlight>
                  <a:srgbClr val="FFFFFF"/>
                </a:highlight>
              </a:rPr>
              <a:t>THE SAME WORKS ALSO FOR TUPLES AND DICTIONARIES.</a:t>
            </a:r>
          </a:p>
          <a:p>
            <a:pPr lvl="0">
              <a:spcBef>
                <a:spcPts val="0"/>
              </a:spcBef>
              <a:spcAft>
                <a:spcPts val="0"/>
              </a:spcAft>
              <a:buClr>
                <a:schemeClr val="dk1"/>
              </a:buClr>
              <a:buSzPct val="91666"/>
              <a:buFont typeface="Arial"/>
              <a:buNone/>
            </a:pPr>
            <a:r>
              <a:t/>
            </a:r>
            <a:endParaRPr sz="1200">
              <a:solidFill>
                <a:srgbClr val="274E13"/>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sp>
        <p:nvSpPr>
          <p:cNvPr id="667" name="Shape 6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Regular expressions</a:t>
            </a:r>
          </a:p>
        </p:txBody>
      </p:sp>
      <p:sp>
        <p:nvSpPr>
          <p:cNvPr id="668" name="Shape 668"/>
          <p:cNvSpPr txBox="1"/>
          <p:nvPr>
            <p:ph idx="1" type="body"/>
          </p:nvPr>
        </p:nvSpPr>
        <p:spPr>
          <a:xfrm>
            <a:off x="311700" y="1188125"/>
            <a:ext cx="8520600" cy="3416400"/>
          </a:xfrm>
          <a:prstGeom prst="rect">
            <a:avLst/>
          </a:prstGeom>
        </p:spPr>
        <p:txBody>
          <a:bodyPr anchorCtr="0" anchor="t" bIns="91425" lIns="91425" rIns="91425" tIns="91425">
            <a:noAutofit/>
          </a:bodyPr>
          <a:lstStyle/>
          <a:p>
            <a:pPr lvl="0">
              <a:spcBef>
                <a:spcPts val="0"/>
              </a:spcBef>
              <a:buNone/>
            </a:pPr>
            <a:r>
              <a:rPr lang="en" sz="1150">
                <a:solidFill>
                  <a:schemeClr val="dk1"/>
                </a:solidFill>
                <a:highlight>
                  <a:srgbClr val="FFFFFF"/>
                </a:highlight>
                <a:latin typeface="Verdana"/>
                <a:ea typeface="Verdana"/>
                <a:cs typeface="Verdana"/>
                <a:sym typeface="Verdana"/>
              </a:rPr>
              <a:t>A </a:t>
            </a:r>
            <a:r>
              <a:rPr i="1" lang="en" sz="1150">
                <a:solidFill>
                  <a:schemeClr val="dk1"/>
                </a:solidFill>
                <a:highlight>
                  <a:srgbClr val="FFFFFF"/>
                </a:highlight>
                <a:latin typeface="Verdana"/>
                <a:ea typeface="Verdana"/>
                <a:cs typeface="Verdana"/>
                <a:sym typeface="Verdana"/>
              </a:rPr>
              <a:t>regular expression</a:t>
            </a:r>
            <a:r>
              <a:rPr lang="en" sz="1150">
                <a:solidFill>
                  <a:schemeClr val="dk1"/>
                </a:solidFill>
                <a:highlight>
                  <a:srgbClr val="FFFFFF"/>
                </a:highlight>
                <a:latin typeface="Verdana"/>
                <a:ea typeface="Verdana"/>
                <a:cs typeface="Verdana"/>
                <a:sym typeface="Verdana"/>
              </a:rPr>
              <a:t> is a special sequence of characters that helps you match or find other strings or sets of strings, using a specialized syntax held in a pattern.</a:t>
            </a:r>
          </a:p>
          <a:p>
            <a:pPr lvl="0">
              <a:spcBef>
                <a:spcPts val="0"/>
              </a:spcBef>
              <a:spcAft>
                <a:spcPts val="0"/>
              </a:spcAft>
              <a:buNone/>
            </a:pPr>
            <a:r>
              <a:rPr lang="en" sz="1150">
                <a:solidFill>
                  <a:schemeClr val="dk1"/>
                </a:solidFill>
                <a:highlight>
                  <a:srgbClr val="FFFFFF"/>
                </a:highlight>
                <a:latin typeface="Verdana"/>
                <a:ea typeface="Verdana"/>
                <a:cs typeface="Verdana"/>
                <a:sym typeface="Verdana"/>
              </a:rPr>
              <a:t>Methods:</a:t>
            </a:r>
          </a:p>
          <a:p>
            <a:pPr indent="-292100" lvl="0" marL="457200" rtl="0">
              <a:spcBef>
                <a:spcPts val="0"/>
              </a:spcBef>
              <a:spcAft>
                <a:spcPts val="0"/>
              </a:spcAft>
              <a:buClr>
                <a:schemeClr val="dk1"/>
              </a:buClr>
              <a:buSzPct val="100000"/>
              <a:buFont typeface="Verdana"/>
            </a:pPr>
            <a:r>
              <a:rPr lang="en" sz="1000">
                <a:solidFill>
                  <a:schemeClr val="dk1"/>
                </a:solidFill>
                <a:highlight>
                  <a:srgbClr val="FFFFFF"/>
                </a:highlight>
                <a:latin typeface="Verdana"/>
                <a:ea typeface="Verdana"/>
                <a:cs typeface="Verdana"/>
                <a:sym typeface="Verdana"/>
              </a:rPr>
              <a:t>Match</a:t>
            </a:r>
          </a:p>
          <a:p>
            <a:pPr indent="-292100" lvl="0" marL="457200" rtl="0">
              <a:spcBef>
                <a:spcPts val="0"/>
              </a:spcBef>
              <a:spcAft>
                <a:spcPts val="0"/>
              </a:spcAft>
              <a:buClr>
                <a:schemeClr val="dk1"/>
              </a:buClr>
              <a:buSzPct val="100000"/>
              <a:buFont typeface="Verdana"/>
            </a:pPr>
            <a:r>
              <a:rPr lang="en" sz="1000">
                <a:solidFill>
                  <a:schemeClr val="dk1"/>
                </a:solidFill>
                <a:highlight>
                  <a:srgbClr val="FFFFFF"/>
                </a:highlight>
                <a:latin typeface="Verdana"/>
                <a:ea typeface="Verdana"/>
                <a:cs typeface="Verdana"/>
                <a:sym typeface="Verdana"/>
              </a:rPr>
              <a:t>Search</a:t>
            </a:r>
          </a:p>
          <a:p>
            <a:pPr indent="-292100" lvl="0" marL="457200" rtl="0">
              <a:spcBef>
                <a:spcPts val="0"/>
              </a:spcBef>
              <a:spcAft>
                <a:spcPts val="0"/>
              </a:spcAft>
              <a:buClr>
                <a:schemeClr val="dk1"/>
              </a:buClr>
              <a:buSzPct val="100000"/>
              <a:buFont typeface="Verdana"/>
            </a:pPr>
            <a:r>
              <a:rPr lang="en" sz="1000">
                <a:solidFill>
                  <a:schemeClr val="dk1"/>
                </a:solidFill>
                <a:highlight>
                  <a:srgbClr val="FFFFFF"/>
                </a:highlight>
                <a:latin typeface="Verdana"/>
                <a:ea typeface="Verdana"/>
                <a:cs typeface="Verdana"/>
                <a:sym typeface="Verdana"/>
              </a:rPr>
              <a:t>Replace</a:t>
            </a:r>
          </a:p>
          <a:p>
            <a:pPr lvl="0" rtl="0">
              <a:spcBef>
                <a:spcPts val="0"/>
              </a:spcBef>
              <a:buNone/>
            </a:pPr>
            <a:r>
              <a:t/>
            </a:r>
            <a:endParaRPr sz="115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en" sz="1150">
                <a:solidFill>
                  <a:schemeClr val="dk1"/>
                </a:solidFill>
                <a:highlight>
                  <a:srgbClr val="FFFFFF"/>
                </a:highlight>
                <a:latin typeface="Verdana"/>
                <a:ea typeface="Verdana"/>
                <a:cs typeface="Verdana"/>
                <a:sym typeface="Verdana"/>
              </a:rPr>
              <a:t>Flags:</a:t>
            </a:r>
          </a:p>
          <a:p>
            <a:pPr indent="-301625" lvl="0" marL="457200" rtl="0">
              <a:spcBef>
                <a:spcPts val="0"/>
              </a:spcBef>
              <a:buClr>
                <a:srgbClr val="000000"/>
              </a:buClr>
              <a:buSzPct val="104545"/>
              <a:buFont typeface="Verdana"/>
            </a:pPr>
            <a:r>
              <a:rPr lang="en" sz="1050">
                <a:solidFill>
                  <a:srgbClr val="000000"/>
                </a:solidFill>
                <a:highlight>
                  <a:srgbClr val="FFFFFF"/>
                </a:highlight>
                <a:latin typeface="Verdana"/>
                <a:ea typeface="Verdana"/>
                <a:cs typeface="Verdana"/>
                <a:sym typeface="Verdana"/>
              </a:rPr>
              <a:t>re.I</a:t>
            </a:r>
          </a:p>
          <a:p>
            <a:pPr indent="-295275" lvl="0" marL="457200" rtl="0">
              <a:spcBef>
                <a:spcPts val="0"/>
              </a:spcBef>
              <a:buClr>
                <a:srgbClr val="000000"/>
              </a:buClr>
              <a:buSzPct val="95454"/>
              <a:buFont typeface="Verdana"/>
            </a:pPr>
            <a:r>
              <a:rPr lang="en" sz="1050">
                <a:solidFill>
                  <a:srgbClr val="000000"/>
                </a:solidFill>
                <a:highlight>
                  <a:srgbClr val="FFFFFF"/>
                </a:highlight>
                <a:latin typeface="Verdana"/>
                <a:ea typeface="Verdana"/>
                <a:cs typeface="Verdana"/>
                <a:sym typeface="Verdana"/>
              </a:rPr>
              <a:t>re.L</a:t>
            </a:r>
          </a:p>
          <a:p>
            <a:pPr indent="-295275" lvl="0" marL="457200" rtl="0">
              <a:spcBef>
                <a:spcPts val="0"/>
              </a:spcBef>
              <a:buClr>
                <a:srgbClr val="000000"/>
              </a:buClr>
              <a:buSzPct val="95454"/>
              <a:buFont typeface="Verdana"/>
            </a:pPr>
            <a:r>
              <a:rPr lang="en" sz="1050">
                <a:solidFill>
                  <a:srgbClr val="000000"/>
                </a:solidFill>
                <a:highlight>
                  <a:srgbClr val="FFFFFF"/>
                </a:highlight>
                <a:latin typeface="Verdana"/>
                <a:ea typeface="Verdana"/>
                <a:cs typeface="Verdana"/>
                <a:sym typeface="Verdana"/>
              </a:rPr>
              <a:t>re.M</a:t>
            </a:r>
          </a:p>
          <a:p>
            <a:pPr indent="-295275" lvl="0" marL="457200" rtl="0">
              <a:spcBef>
                <a:spcPts val="0"/>
              </a:spcBef>
              <a:buClr>
                <a:srgbClr val="000000"/>
              </a:buClr>
              <a:buSzPct val="95454"/>
              <a:buFont typeface="Verdana"/>
            </a:pPr>
            <a:r>
              <a:rPr lang="en" sz="1050">
                <a:solidFill>
                  <a:srgbClr val="000000"/>
                </a:solidFill>
                <a:highlight>
                  <a:srgbClr val="FFFFFF"/>
                </a:highlight>
                <a:latin typeface="Verdana"/>
                <a:ea typeface="Verdana"/>
                <a:cs typeface="Verdana"/>
                <a:sym typeface="Verdana"/>
              </a:rPr>
              <a:t>re.S</a:t>
            </a:r>
          </a:p>
          <a:p>
            <a:pPr indent="-295275" lvl="0" marL="457200" rtl="0">
              <a:spcBef>
                <a:spcPts val="0"/>
              </a:spcBef>
              <a:buClr>
                <a:srgbClr val="000000"/>
              </a:buClr>
              <a:buSzPct val="95454"/>
              <a:buFont typeface="Verdana"/>
            </a:pPr>
            <a:r>
              <a:rPr lang="en" sz="1050">
                <a:solidFill>
                  <a:srgbClr val="000000"/>
                </a:solidFill>
                <a:highlight>
                  <a:srgbClr val="FFFFFF"/>
                </a:highlight>
                <a:latin typeface="Verdana"/>
                <a:ea typeface="Verdana"/>
                <a:cs typeface="Verdana"/>
                <a:sym typeface="Verdana"/>
              </a:rPr>
              <a:t>re.U</a:t>
            </a:r>
          </a:p>
          <a:p>
            <a:pPr indent="-295275" lvl="0" marL="457200" rtl="0">
              <a:spcBef>
                <a:spcPts val="0"/>
              </a:spcBef>
              <a:buClr>
                <a:srgbClr val="000000"/>
              </a:buClr>
              <a:buSzPct val="95454"/>
              <a:buFont typeface="Verdana"/>
            </a:pPr>
            <a:r>
              <a:rPr lang="en" sz="1050">
                <a:solidFill>
                  <a:srgbClr val="000000"/>
                </a:solidFill>
                <a:highlight>
                  <a:srgbClr val="FFFFFF"/>
                </a:highlight>
                <a:latin typeface="Verdana"/>
                <a:ea typeface="Verdana"/>
                <a:cs typeface="Verdana"/>
                <a:sym typeface="Verdana"/>
              </a:rPr>
              <a:t>re.X</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idx="1" type="body"/>
          </p:nvPr>
        </p:nvSpPr>
        <p:spPr>
          <a:xfrm>
            <a:off x="311700" y="196075"/>
            <a:ext cx="8520600" cy="2468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nSpc>
                <a:spcPct val="98181"/>
              </a:lnSpc>
              <a:spcBef>
                <a:spcPts val="0"/>
              </a:spcBef>
              <a:spcAft>
                <a:spcPts val="0"/>
              </a:spcAft>
              <a:buClr>
                <a:schemeClr val="dk1"/>
              </a:buClr>
              <a:buSzPct val="122222"/>
              <a:buFont typeface="Arial"/>
              <a:buNone/>
            </a:pPr>
            <a:r>
              <a:rPr lang="en" sz="900">
                <a:solidFill>
                  <a:srgbClr val="333333"/>
                </a:solidFill>
                <a:highlight>
                  <a:srgbClr val="FFFFFF"/>
                </a:highlight>
              </a:rPr>
              <a:t>import </a:t>
            </a:r>
            <a:r>
              <a:rPr b="1" lang="en" sz="900">
                <a:solidFill>
                  <a:srgbClr val="0000FF"/>
                </a:solidFill>
                <a:highlight>
                  <a:srgbClr val="FFFFFF"/>
                </a:highlight>
              </a:rPr>
              <a:t>re</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patterns </a:t>
            </a:r>
            <a:r>
              <a:rPr lang="en" sz="900">
                <a:solidFill>
                  <a:srgbClr val="666666"/>
                </a:solidFill>
                <a:highlight>
                  <a:srgbClr val="FFFFFF"/>
                </a:highlight>
              </a:rPr>
              <a:t>=</a:t>
            </a:r>
            <a:r>
              <a:rPr lang="en" sz="900">
                <a:solidFill>
                  <a:srgbClr val="333333"/>
                </a:solidFill>
                <a:highlight>
                  <a:srgbClr val="FFFFFF"/>
                </a:highlight>
              </a:rPr>
              <a:t> [ </a:t>
            </a:r>
            <a:r>
              <a:rPr lang="en" sz="900">
                <a:solidFill>
                  <a:srgbClr val="BA2121"/>
                </a:solidFill>
                <a:highlight>
                  <a:srgbClr val="FFFFFF"/>
                </a:highlight>
              </a:rPr>
              <a:t>'this'</a:t>
            </a:r>
            <a:r>
              <a:rPr lang="en" sz="900">
                <a:solidFill>
                  <a:srgbClr val="333333"/>
                </a:solidFill>
                <a:highlight>
                  <a:srgbClr val="FFFFFF"/>
                </a:highlight>
              </a:rPr>
              <a:t>, </a:t>
            </a:r>
            <a:r>
              <a:rPr lang="en" sz="900">
                <a:solidFill>
                  <a:srgbClr val="BA2121"/>
                </a:solidFill>
                <a:highlight>
                  <a:srgbClr val="FFFFFF"/>
                </a:highlight>
              </a:rPr>
              <a:t>'that'</a:t>
            </a:r>
            <a:r>
              <a:rPr lang="en" sz="900">
                <a:solidFill>
                  <a:srgbClr val="333333"/>
                </a:solidFill>
                <a:highlight>
                  <a:srgbClr val="FFFFFF"/>
                </a:highlight>
              </a:rPr>
              <a:t> ]</a:t>
            </a:r>
            <a:br>
              <a:rPr lang="en" sz="900">
                <a:solidFill>
                  <a:srgbClr val="333333"/>
                </a:solidFill>
                <a:highlight>
                  <a:srgbClr val="FFFFFF"/>
                </a:highlight>
              </a:rPr>
            </a:br>
            <a:r>
              <a:rPr lang="en" sz="900">
                <a:solidFill>
                  <a:srgbClr val="333333"/>
                </a:solidFill>
                <a:highlight>
                  <a:srgbClr val="FFFFFF"/>
                </a:highlight>
              </a:rPr>
              <a:t>text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'Does this text match the pattern?'</a:t>
            </a:r>
            <a:br>
              <a:rPr lang="en" sz="900">
                <a:solidFill>
                  <a:srgbClr val="333333"/>
                </a:solidFill>
                <a:highlight>
                  <a:srgbClr val="FFFFFF"/>
                </a:highlight>
              </a:rPr>
            </a:br>
            <a:br>
              <a:rPr lang="en" sz="900">
                <a:solidFill>
                  <a:srgbClr val="333333"/>
                </a:solidFill>
                <a:highlight>
                  <a:srgbClr val="FFFFFF"/>
                </a:highlight>
              </a:rPr>
            </a:br>
            <a:r>
              <a:rPr b="1" lang="en" sz="900">
                <a:solidFill>
                  <a:srgbClr val="008000"/>
                </a:solidFill>
                <a:highlight>
                  <a:srgbClr val="FFFFFF"/>
                </a:highlight>
              </a:rPr>
              <a:t>for</a:t>
            </a:r>
            <a:r>
              <a:rPr lang="en" sz="900">
                <a:solidFill>
                  <a:srgbClr val="333333"/>
                </a:solidFill>
                <a:highlight>
                  <a:srgbClr val="FFFFFF"/>
                </a:highlight>
              </a:rPr>
              <a:t> pattern </a:t>
            </a:r>
            <a:r>
              <a:rPr b="1" lang="en" sz="900">
                <a:solidFill>
                  <a:srgbClr val="AA22FF"/>
                </a:solidFill>
                <a:highlight>
                  <a:srgbClr val="FFFFFF"/>
                </a:highlight>
              </a:rPr>
              <a:t>in</a:t>
            </a:r>
            <a:r>
              <a:rPr lang="en" sz="900">
                <a:solidFill>
                  <a:srgbClr val="333333"/>
                </a:solidFill>
                <a:highlight>
                  <a:srgbClr val="FFFFFF"/>
                </a:highlight>
              </a:rPr>
              <a:t> patterns:</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'Looking for "</a:t>
            </a:r>
            <a:r>
              <a:rPr b="1" lang="en" sz="900">
                <a:solidFill>
                  <a:srgbClr val="BB6688"/>
                </a:solidFill>
                <a:highlight>
                  <a:srgbClr val="FFFFFF"/>
                </a:highlight>
              </a:rPr>
              <a:t>%s</a:t>
            </a:r>
            <a:r>
              <a:rPr lang="en" sz="900">
                <a:solidFill>
                  <a:srgbClr val="BA2121"/>
                </a:solidFill>
                <a:highlight>
                  <a:srgbClr val="FFFFFF"/>
                </a:highlight>
              </a:rPr>
              <a:t>" in "</a:t>
            </a:r>
            <a:r>
              <a:rPr b="1" lang="en" sz="900">
                <a:solidFill>
                  <a:srgbClr val="BB6688"/>
                </a:solidFill>
                <a:highlight>
                  <a:srgbClr val="FFFFFF"/>
                </a:highlight>
              </a:rPr>
              <a:t>%s</a:t>
            </a:r>
            <a:r>
              <a:rPr lang="en" sz="900">
                <a:solidFill>
                  <a:srgbClr val="BA2121"/>
                </a:solidFill>
                <a:highlight>
                  <a:srgbClr val="FFFFFF"/>
                </a:highlight>
              </a:rPr>
              <a:t>" -&gt;'</a:t>
            </a:r>
            <a:r>
              <a:rPr lang="en" sz="900">
                <a:solidFill>
                  <a:srgbClr val="333333"/>
                </a:solidFill>
                <a:highlight>
                  <a:srgbClr val="FFFFFF"/>
                </a:highlight>
              </a:rPr>
              <a:t> </a:t>
            </a:r>
            <a:r>
              <a:rPr lang="en" sz="900">
                <a:solidFill>
                  <a:srgbClr val="666666"/>
                </a:solidFill>
                <a:highlight>
                  <a:srgbClr val="FFFFFF"/>
                </a:highlight>
              </a:rPr>
              <a:t>%</a:t>
            </a:r>
            <a:r>
              <a:rPr lang="en" sz="900">
                <a:solidFill>
                  <a:srgbClr val="333333"/>
                </a:solidFill>
                <a:highlight>
                  <a:srgbClr val="FFFFFF"/>
                </a:highlight>
              </a:rPr>
              <a:t> (pattern, text),</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if</a:t>
            </a:r>
            <a:r>
              <a:rPr lang="en" sz="900">
                <a:solidFill>
                  <a:srgbClr val="333333"/>
                </a:solidFill>
                <a:highlight>
                  <a:srgbClr val="FFFFFF"/>
                </a:highlight>
              </a:rPr>
              <a:t> re</a:t>
            </a:r>
            <a:r>
              <a:rPr lang="en" sz="900">
                <a:solidFill>
                  <a:srgbClr val="666666"/>
                </a:solidFill>
                <a:highlight>
                  <a:srgbClr val="FFFFFF"/>
                </a:highlight>
              </a:rPr>
              <a:t>.</a:t>
            </a:r>
            <a:r>
              <a:rPr lang="en" sz="900">
                <a:solidFill>
                  <a:srgbClr val="333333"/>
                </a:solidFill>
                <a:highlight>
                  <a:srgbClr val="FFFFFF"/>
                </a:highlight>
              </a:rPr>
              <a:t>search(pattern,  text):</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'found a match!'</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else</a:t>
            </a:r>
            <a:r>
              <a:rPr lang="en" sz="900">
                <a:solidFill>
                  <a:srgbClr val="333333"/>
                </a:solidFill>
                <a:highlight>
                  <a:srgbClr val="FFFFFF"/>
                </a:highlight>
              </a:rPr>
              <a:t>:</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'no match'</a:t>
            </a:r>
          </a:p>
          <a:p>
            <a:pPr lvl="0" rtl="0">
              <a:lnSpc>
                <a:spcPct val="98181"/>
              </a:lnSpc>
              <a:spcBef>
                <a:spcPts val="0"/>
              </a:spcBef>
              <a:spcAft>
                <a:spcPts val="0"/>
              </a:spcAft>
              <a:buNone/>
            </a:pPr>
            <a:r>
              <a:t/>
            </a:r>
            <a:endParaRPr/>
          </a:p>
          <a:p>
            <a:pPr lvl="0" rtl="0">
              <a:lnSpc>
                <a:spcPct val="98181"/>
              </a:lnSpc>
              <a:spcBef>
                <a:spcPts val="0"/>
              </a:spcBef>
              <a:spcAft>
                <a:spcPts val="0"/>
              </a:spcAft>
              <a:buNone/>
            </a:pPr>
            <a:r>
              <a:rPr lang="en" sz="900">
                <a:solidFill>
                  <a:srgbClr val="333333"/>
                </a:solidFill>
                <a:highlight>
                  <a:srgbClr val="FFFFFF"/>
                </a:highlight>
              </a:rPr>
              <a:t>Looking for "this" in "Does this text match the pattern?" -&gt; found a match!</a:t>
            </a:r>
            <a:br>
              <a:rPr lang="en" sz="900">
                <a:solidFill>
                  <a:srgbClr val="333333"/>
                </a:solidFill>
                <a:highlight>
                  <a:srgbClr val="FFFFFF"/>
                </a:highlight>
              </a:rPr>
            </a:br>
            <a:r>
              <a:rPr lang="en" sz="900">
                <a:solidFill>
                  <a:srgbClr val="333333"/>
                </a:solidFill>
                <a:highlight>
                  <a:srgbClr val="FFFFFF"/>
                </a:highlight>
              </a:rPr>
              <a:t>Looking for "that" in "Does this text match the pattern?" -&gt; no match</a:t>
            </a:r>
          </a:p>
          <a:p>
            <a:pPr lvl="0" rtl="0">
              <a:lnSpc>
                <a:spcPct val="98181"/>
              </a:lnSpc>
              <a:spcBef>
                <a:spcPts val="0"/>
              </a:spcBef>
              <a:spcAft>
                <a:spcPts val="0"/>
              </a:spcAft>
              <a:buNone/>
            </a:pPr>
            <a:r>
              <a:t/>
            </a:r>
            <a:endParaRPr sz="900">
              <a:solidFill>
                <a:srgbClr val="333333"/>
              </a:solidFill>
              <a:highlight>
                <a:srgbClr val="FFFFFF"/>
              </a:highlight>
            </a:endParaRPr>
          </a:p>
          <a:p>
            <a:pPr lvl="0" rtl="0">
              <a:lnSpc>
                <a:spcPct val="98181"/>
              </a:lnSpc>
              <a:spcBef>
                <a:spcPts val="0"/>
              </a:spcBef>
              <a:spcAft>
                <a:spcPts val="0"/>
              </a:spcAft>
              <a:buNone/>
            </a:pPr>
            <a:r>
              <a:t/>
            </a:r>
            <a:endParaRPr sz="900">
              <a:solidFill>
                <a:srgbClr val="333333"/>
              </a:solidFill>
              <a:highlight>
                <a:srgbClr val="FFFFFF"/>
              </a:highlight>
            </a:endParaRPr>
          </a:p>
          <a:p>
            <a:pPr lvl="0">
              <a:lnSpc>
                <a:spcPct val="98181"/>
              </a:lnSpc>
              <a:spcBef>
                <a:spcPts val="0"/>
              </a:spcBef>
              <a:spcAft>
                <a:spcPts val="0"/>
              </a:spcAft>
              <a:buClr>
                <a:schemeClr val="dk1"/>
              </a:buClr>
              <a:buSzPct val="122222"/>
              <a:buFont typeface="Arial"/>
              <a:buNone/>
            </a:pPr>
            <a:r>
              <a:t/>
            </a:r>
            <a:endParaRPr sz="900">
              <a:solidFill>
                <a:srgbClr val="333333"/>
              </a:solidFill>
              <a:highlight>
                <a:srgbClr val="FFFFFF"/>
              </a:highlight>
            </a:endParaRPr>
          </a:p>
          <a:p>
            <a:pPr lvl="0">
              <a:spcBef>
                <a:spcPts val="0"/>
              </a:spcBef>
              <a:buNone/>
            </a:pPr>
            <a:r>
              <a:t/>
            </a:r>
            <a:endParaRPr/>
          </a:p>
          <a:p>
            <a:pPr lvl="0">
              <a:spcBef>
                <a:spcPts val="0"/>
              </a:spcBef>
              <a:buNone/>
            </a:pPr>
            <a:r>
              <a:t/>
            </a:r>
            <a:endParaRPr/>
          </a:p>
        </p:txBody>
      </p:sp>
      <p:sp>
        <p:nvSpPr>
          <p:cNvPr id="674" name="Shape 674"/>
          <p:cNvSpPr txBox="1"/>
          <p:nvPr/>
        </p:nvSpPr>
        <p:spPr>
          <a:xfrm>
            <a:off x="311700" y="2789550"/>
            <a:ext cx="8520600" cy="2192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98181"/>
              </a:lnSpc>
              <a:spcBef>
                <a:spcPts val="0"/>
              </a:spcBef>
              <a:buClr>
                <a:schemeClr val="dk1"/>
              </a:buClr>
              <a:buSzPct val="122222"/>
              <a:buFont typeface="Arial"/>
              <a:buNone/>
            </a:pPr>
            <a:r>
              <a:rPr lang="en" sz="900">
                <a:solidFill>
                  <a:srgbClr val="333333"/>
                </a:solidFill>
                <a:highlight>
                  <a:srgbClr val="FFFFFF"/>
                </a:highlight>
              </a:rPr>
              <a:t>import </a:t>
            </a:r>
            <a:r>
              <a:rPr b="1" lang="en" sz="900">
                <a:solidFill>
                  <a:srgbClr val="0000FF"/>
                </a:solidFill>
                <a:highlight>
                  <a:srgbClr val="FFFFFF"/>
                </a:highlight>
              </a:rPr>
              <a:t>re</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pattern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'this'</a:t>
            </a:r>
            <a:br>
              <a:rPr lang="en" sz="900">
                <a:solidFill>
                  <a:srgbClr val="333333"/>
                </a:solidFill>
                <a:highlight>
                  <a:srgbClr val="FFFFFF"/>
                </a:highlight>
              </a:rPr>
            </a:br>
            <a:r>
              <a:rPr lang="en" sz="900">
                <a:solidFill>
                  <a:srgbClr val="333333"/>
                </a:solidFill>
                <a:highlight>
                  <a:srgbClr val="FFFFFF"/>
                </a:highlight>
              </a:rPr>
              <a:t>text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'Does this text match the pattern?'</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match </a:t>
            </a:r>
            <a:r>
              <a:rPr lang="en" sz="900">
                <a:solidFill>
                  <a:srgbClr val="666666"/>
                </a:solidFill>
                <a:highlight>
                  <a:srgbClr val="FFFFFF"/>
                </a:highlight>
              </a:rPr>
              <a:t>=</a:t>
            </a:r>
            <a:r>
              <a:rPr lang="en" sz="900">
                <a:solidFill>
                  <a:srgbClr val="333333"/>
                </a:solidFill>
                <a:highlight>
                  <a:srgbClr val="FFFFFF"/>
                </a:highlight>
              </a:rPr>
              <a:t> re</a:t>
            </a:r>
            <a:r>
              <a:rPr lang="en" sz="900">
                <a:solidFill>
                  <a:srgbClr val="666666"/>
                </a:solidFill>
                <a:highlight>
                  <a:srgbClr val="FFFFFF"/>
                </a:highlight>
              </a:rPr>
              <a:t>.</a:t>
            </a:r>
            <a:r>
              <a:rPr lang="en" sz="900">
                <a:solidFill>
                  <a:srgbClr val="333333"/>
                </a:solidFill>
                <a:highlight>
                  <a:srgbClr val="FFFFFF"/>
                </a:highlight>
              </a:rPr>
              <a:t>search(pattern, text)</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s </a:t>
            </a:r>
            <a:r>
              <a:rPr lang="en" sz="900">
                <a:solidFill>
                  <a:srgbClr val="666666"/>
                </a:solidFill>
                <a:highlight>
                  <a:srgbClr val="FFFFFF"/>
                </a:highlight>
              </a:rPr>
              <a:t>=</a:t>
            </a:r>
            <a:r>
              <a:rPr lang="en" sz="900">
                <a:solidFill>
                  <a:srgbClr val="333333"/>
                </a:solidFill>
                <a:highlight>
                  <a:srgbClr val="FFFFFF"/>
                </a:highlight>
              </a:rPr>
              <a:t> match</a:t>
            </a:r>
            <a:r>
              <a:rPr lang="en" sz="900">
                <a:solidFill>
                  <a:srgbClr val="666666"/>
                </a:solidFill>
                <a:highlight>
                  <a:srgbClr val="FFFFFF"/>
                </a:highlight>
              </a:rPr>
              <a:t>.</a:t>
            </a:r>
            <a:r>
              <a:rPr lang="en" sz="900">
                <a:solidFill>
                  <a:srgbClr val="333333"/>
                </a:solidFill>
                <a:highlight>
                  <a:srgbClr val="FFFFFF"/>
                </a:highlight>
              </a:rPr>
              <a:t>start()</a:t>
            </a:r>
            <a:br>
              <a:rPr lang="en" sz="900">
                <a:solidFill>
                  <a:srgbClr val="333333"/>
                </a:solidFill>
                <a:highlight>
                  <a:srgbClr val="FFFFFF"/>
                </a:highlight>
              </a:rPr>
            </a:br>
            <a:r>
              <a:rPr lang="en" sz="900">
                <a:solidFill>
                  <a:srgbClr val="333333"/>
                </a:solidFill>
                <a:highlight>
                  <a:srgbClr val="FFFFFF"/>
                </a:highlight>
              </a:rPr>
              <a:t>e </a:t>
            </a:r>
            <a:r>
              <a:rPr lang="en" sz="900">
                <a:solidFill>
                  <a:srgbClr val="666666"/>
                </a:solidFill>
                <a:highlight>
                  <a:srgbClr val="FFFFFF"/>
                </a:highlight>
              </a:rPr>
              <a:t>=</a:t>
            </a:r>
            <a:r>
              <a:rPr lang="en" sz="900">
                <a:solidFill>
                  <a:srgbClr val="333333"/>
                </a:solidFill>
                <a:highlight>
                  <a:srgbClr val="FFFFFF"/>
                </a:highlight>
              </a:rPr>
              <a:t> match</a:t>
            </a:r>
            <a:r>
              <a:rPr lang="en" sz="900">
                <a:solidFill>
                  <a:srgbClr val="666666"/>
                </a:solidFill>
                <a:highlight>
                  <a:srgbClr val="FFFFFF"/>
                </a:highlight>
              </a:rPr>
              <a:t>.</a:t>
            </a:r>
            <a:r>
              <a:rPr lang="en" sz="900">
                <a:solidFill>
                  <a:srgbClr val="333333"/>
                </a:solidFill>
                <a:highlight>
                  <a:srgbClr val="FFFFFF"/>
                </a:highlight>
              </a:rPr>
              <a:t>end()</a:t>
            </a:r>
            <a:br>
              <a:rPr lang="en" sz="900">
                <a:solidFill>
                  <a:srgbClr val="333333"/>
                </a:solidFill>
                <a:highlight>
                  <a:srgbClr val="FFFFFF"/>
                </a:highlight>
              </a:rPr>
            </a:br>
            <a:br>
              <a:rPr lang="en" sz="900">
                <a:solidFill>
                  <a:srgbClr val="333333"/>
                </a:solidFill>
                <a:highlight>
                  <a:srgbClr val="FFFFFF"/>
                </a:highlight>
              </a:rPr>
            </a:b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'Found "</a:t>
            </a:r>
            <a:r>
              <a:rPr b="1" lang="en" sz="900">
                <a:solidFill>
                  <a:srgbClr val="BB6688"/>
                </a:solidFill>
                <a:highlight>
                  <a:srgbClr val="FFFFFF"/>
                </a:highlight>
              </a:rPr>
              <a:t>%s</a:t>
            </a:r>
            <a:r>
              <a:rPr lang="en" sz="900">
                <a:solidFill>
                  <a:srgbClr val="BA2121"/>
                </a:solidFill>
                <a:highlight>
                  <a:srgbClr val="FFFFFF"/>
                </a:highlight>
              </a:rPr>
              <a:t>" in "</a:t>
            </a:r>
            <a:r>
              <a:rPr b="1" lang="en" sz="900">
                <a:solidFill>
                  <a:srgbClr val="BB6688"/>
                </a:solidFill>
                <a:highlight>
                  <a:srgbClr val="FFFFFF"/>
                </a:highlight>
              </a:rPr>
              <a:t>%s</a:t>
            </a:r>
            <a:r>
              <a:rPr lang="en" sz="900">
                <a:solidFill>
                  <a:srgbClr val="BA2121"/>
                </a:solidFill>
                <a:highlight>
                  <a:srgbClr val="FFFFFF"/>
                </a:highlight>
              </a:rPr>
              <a:t>" from </a:t>
            </a:r>
            <a:r>
              <a:rPr b="1" lang="en" sz="900">
                <a:solidFill>
                  <a:srgbClr val="BB6688"/>
                </a:solidFill>
                <a:highlight>
                  <a:srgbClr val="FFFFFF"/>
                </a:highlight>
              </a:rPr>
              <a:t>%d</a:t>
            </a:r>
            <a:r>
              <a:rPr lang="en" sz="900">
                <a:solidFill>
                  <a:srgbClr val="BA2121"/>
                </a:solidFill>
                <a:highlight>
                  <a:srgbClr val="FFFFFF"/>
                </a:highlight>
              </a:rPr>
              <a:t> to </a:t>
            </a:r>
            <a:r>
              <a:rPr b="1" lang="en" sz="900">
                <a:solidFill>
                  <a:srgbClr val="BB6688"/>
                </a:solidFill>
                <a:highlight>
                  <a:srgbClr val="FFFFFF"/>
                </a:highlight>
              </a:rPr>
              <a:t>%d</a:t>
            </a:r>
            <a:r>
              <a:rPr lang="en" sz="900">
                <a:solidFill>
                  <a:srgbClr val="BA2121"/>
                </a:solidFill>
                <a:highlight>
                  <a:srgbClr val="FFFFFF"/>
                </a:highlight>
              </a:rPr>
              <a:t> ("</a:t>
            </a:r>
            <a:r>
              <a:rPr b="1" lang="en" sz="900">
                <a:solidFill>
                  <a:srgbClr val="BB6688"/>
                </a:solidFill>
                <a:highlight>
                  <a:srgbClr val="FFFFFF"/>
                </a:highlight>
              </a:rPr>
              <a:t>%s</a:t>
            </a:r>
            <a:r>
              <a:rPr lang="en" sz="900">
                <a:solidFill>
                  <a:srgbClr val="BA2121"/>
                </a:solidFill>
                <a:highlight>
                  <a:srgbClr val="FFFFFF"/>
                </a:highlight>
              </a:rPr>
              <a:t>")'</a:t>
            </a:r>
            <a:r>
              <a:rPr lang="en" sz="900">
                <a:solidFill>
                  <a:srgbClr val="333333"/>
                </a:solidFill>
                <a:highlight>
                  <a:srgbClr val="FFFFFF"/>
                </a:highlight>
              </a:rPr>
              <a:t> </a:t>
            </a:r>
            <a:r>
              <a:rPr lang="en" sz="900">
                <a:solidFill>
                  <a:srgbClr val="666666"/>
                </a:solidFill>
                <a:highlight>
                  <a:srgbClr val="FFFFFF"/>
                </a:highlight>
              </a:rPr>
              <a:t>%</a:t>
            </a:r>
            <a:r>
              <a:rPr lang="en" sz="900">
                <a:solidFill>
                  <a:srgbClr val="333333"/>
                </a:solidFill>
                <a:highlight>
                  <a:srgbClr val="FFFFFF"/>
                </a:highlight>
              </a:rPr>
              <a:t> \</a:t>
            </a:r>
            <a:br>
              <a:rPr lang="en" sz="900">
                <a:solidFill>
                  <a:srgbClr val="333333"/>
                </a:solidFill>
                <a:highlight>
                  <a:srgbClr val="FFFFFF"/>
                </a:highlight>
              </a:rPr>
            </a:br>
            <a:r>
              <a:rPr lang="en" sz="900">
                <a:solidFill>
                  <a:srgbClr val="333333"/>
                </a:solidFill>
                <a:highlight>
                  <a:srgbClr val="FFFFFF"/>
                </a:highlight>
              </a:rPr>
              <a:t>    (match</a:t>
            </a:r>
            <a:r>
              <a:rPr lang="en" sz="900">
                <a:solidFill>
                  <a:srgbClr val="666666"/>
                </a:solidFill>
                <a:highlight>
                  <a:srgbClr val="FFFFFF"/>
                </a:highlight>
              </a:rPr>
              <a:t>.</a:t>
            </a:r>
            <a:r>
              <a:rPr lang="en" sz="900">
                <a:solidFill>
                  <a:srgbClr val="333333"/>
                </a:solidFill>
                <a:highlight>
                  <a:srgbClr val="FFFFFF"/>
                </a:highlight>
              </a:rPr>
              <a:t>re</a:t>
            </a:r>
            <a:r>
              <a:rPr lang="en" sz="900">
                <a:solidFill>
                  <a:srgbClr val="666666"/>
                </a:solidFill>
                <a:highlight>
                  <a:srgbClr val="FFFFFF"/>
                </a:highlight>
              </a:rPr>
              <a:t>.</a:t>
            </a:r>
            <a:r>
              <a:rPr lang="en" sz="900">
                <a:solidFill>
                  <a:srgbClr val="333333"/>
                </a:solidFill>
                <a:highlight>
                  <a:srgbClr val="FFFFFF"/>
                </a:highlight>
              </a:rPr>
              <a:t>pattern, match</a:t>
            </a:r>
            <a:r>
              <a:rPr lang="en" sz="900">
                <a:solidFill>
                  <a:srgbClr val="666666"/>
                </a:solidFill>
                <a:highlight>
                  <a:srgbClr val="FFFFFF"/>
                </a:highlight>
              </a:rPr>
              <a:t>.</a:t>
            </a:r>
            <a:r>
              <a:rPr lang="en" sz="900">
                <a:solidFill>
                  <a:srgbClr val="333333"/>
                </a:solidFill>
                <a:highlight>
                  <a:srgbClr val="FFFFFF"/>
                </a:highlight>
              </a:rPr>
              <a:t>string, s, e, text[s:e])</a:t>
            </a:r>
          </a:p>
          <a:p>
            <a:pPr lvl="0" rtl="0">
              <a:lnSpc>
                <a:spcPct val="98181"/>
              </a:lnSpc>
              <a:spcBef>
                <a:spcPts val="0"/>
              </a:spcBef>
              <a:buClr>
                <a:schemeClr val="dk1"/>
              </a:buClr>
              <a:buFont typeface="Arial"/>
              <a:buNone/>
            </a:pPr>
            <a:r>
              <a:t/>
            </a:r>
            <a:endParaRPr sz="900">
              <a:solidFill>
                <a:srgbClr val="333333"/>
              </a:solidFill>
              <a:highlight>
                <a:srgbClr val="FFFFFF"/>
              </a:highlight>
            </a:endParaRPr>
          </a:p>
          <a:p>
            <a:pPr lvl="0" rtl="0">
              <a:lnSpc>
                <a:spcPct val="98181"/>
              </a:lnSpc>
              <a:spcBef>
                <a:spcPts val="0"/>
              </a:spcBef>
              <a:buClr>
                <a:schemeClr val="dk1"/>
              </a:buClr>
              <a:buSzPct val="122222"/>
              <a:buFont typeface="Arial"/>
              <a:buNone/>
            </a:pPr>
            <a:r>
              <a:rPr lang="en" sz="900">
                <a:solidFill>
                  <a:srgbClr val="333333"/>
                </a:solidFill>
                <a:highlight>
                  <a:srgbClr val="FFFFFF"/>
                </a:highlight>
              </a:rPr>
              <a:t>Found "this" in "Does this text match the pattern?" from 5 to 9 ("this")</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idx="1" type="body"/>
          </p:nvPr>
        </p:nvSpPr>
        <p:spPr>
          <a:xfrm>
            <a:off x="311700" y="151500"/>
            <a:ext cx="8520600" cy="2771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98181"/>
              </a:lnSpc>
              <a:spcBef>
                <a:spcPts val="0"/>
              </a:spcBef>
              <a:spcAft>
                <a:spcPts val="0"/>
              </a:spcAft>
              <a:buNone/>
            </a:pPr>
            <a:r>
              <a:rPr lang="en" sz="900">
                <a:solidFill>
                  <a:srgbClr val="333333"/>
                </a:solidFill>
                <a:highlight>
                  <a:srgbClr val="FFFFFF"/>
                </a:highlight>
              </a:rPr>
              <a:t>import </a:t>
            </a:r>
            <a:r>
              <a:rPr b="1" lang="en" sz="900">
                <a:solidFill>
                  <a:srgbClr val="0000FF"/>
                </a:solidFill>
                <a:highlight>
                  <a:srgbClr val="FFFFFF"/>
                </a:highlight>
              </a:rPr>
              <a:t>re</a:t>
            </a:r>
            <a:br>
              <a:rPr lang="en" sz="900">
                <a:solidFill>
                  <a:srgbClr val="333333"/>
                </a:solidFill>
                <a:highlight>
                  <a:srgbClr val="FFFFFF"/>
                </a:highlight>
              </a:rPr>
            </a:br>
            <a:br>
              <a:rPr lang="en" sz="900">
                <a:solidFill>
                  <a:srgbClr val="333333"/>
                </a:solidFill>
                <a:highlight>
                  <a:srgbClr val="FFFFFF"/>
                </a:highlight>
              </a:rPr>
            </a:br>
            <a:r>
              <a:rPr i="1" lang="en" sz="900">
                <a:solidFill>
                  <a:srgbClr val="408080"/>
                </a:solidFill>
                <a:highlight>
                  <a:srgbClr val="FFFFFF"/>
                </a:highlight>
              </a:rPr>
              <a:t># Pre-compile the patterns</a:t>
            </a:r>
            <a:br>
              <a:rPr lang="en" sz="900">
                <a:solidFill>
                  <a:srgbClr val="333333"/>
                </a:solidFill>
                <a:highlight>
                  <a:srgbClr val="FFFFFF"/>
                </a:highlight>
              </a:rPr>
            </a:br>
            <a:r>
              <a:rPr lang="en" sz="900">
                <a:solidFill>
                  <a:srgbClr val="333333"/>
                </a:solidFill>
                <a:highlight>
                  <a:srgbClr val="FFFFFF"/>
                </a:highlight>
              </a:rPr>
              <a:t>regexes </a:t>
            </a:r>
            <a:r>
              <a:rPr lang="en" sz="900">
                <a:solidFill>
                  <a:srgbClr val="666666"/>
                </a:solidFill>
                <a:highlight>
                  <a:srgbClr val="FFFFFF"/>
                </a:highlight>
              </a:rPr>
              <a:t>=</a:t>
            </a:r>
            <a:r>
              <a:rPr lang="en" sz="900">
                <a:solidFill>
                  <a:srgbClr val="333333"/>
                </a:solidFill>
                <a:highlight>
                  <a:srgbClr val="FFFFFF"/>
                </a:highlight>
              </a:rPr>
              <a:t> [ re</a:t>
            </a:r>
            <a:r>
              <a:rPr lang="en" sz="900">
                <a:solidFill>
                  <a:srgbClr val="666666"/>
                </a:solidFill>
                <a:highlight>
                  <a:srgbClr val="FFFFFF"/>
                </a:highlight>
              </a:rPr>
              <a:t>.</a:t>
            </a:r>
            <a:r>
              <a:rPr lang="en" sz="900">
                <a:solidFill>
                  <a:srgbClr val="333333"/>
                </a:solidFill>
                <a:highlight>
                  <a:srgbClr val="FFFFFF"/>
                </a:highlight>
              </a:rPr>
              <a:t>compile(p) </a:t>
            </a:r>
            <a:r>
              <a:rPr b="1" lang="en" sz="900">
                <a:solidFill>
                  <a:srgbClr val="008000"/>
                </a:solidFill>
                <a:highlight>
                  <a:srgbClr val="FFFFFF"/>
                </a:highlight>
              </a:rPr>
              <a:t>for</a:t>
            </a:r>
            <a:r>
              <a:rPr lang="en" sz="900">
                <a:solidFill>
                  <a:srgbClr val="333333"/>
                </a:solidFill>
                <a:highlight>
                  <a:srgbClr val="FFFFFF"/>
                </a:highlight>
              </a:rPr>
              <a:t> p </a:t>
            </a:r>
            <a:r>
              <a:rPr b="1" lang="en" sz="900">
                <a:solidFill>
                  <a:srgbClr val="AA22FF"/>
                </a:solidFill>
                <a:highlight>
                  <a:srgbClr val="FFFFFF"/>
                </a:highlight>
              </a:rPr>
              <a:t>in</a:t>
            </a:r>
            <a:r>
              <a:rPr lang="en" sz="900">
                <a:solidFill>
                  <a:srgbClr val="333333"/>
                </a:solidFill>
                <a:highlight>
                  <a:srgbClr val="FFFFFF"/>
                </a:highlight>
              </a:rPr>
              <a:t> [ </a:t>
            </a:r>
            <a:r>
              <a:rPr lang="en" sz="900">
                <a:solidFill>
                  <a:srgbClr val="BA2121"/>
                </a:solidFill>
                <a:highlight>
                  <a:srgbClr val="FFFFFF"/>
                </a:highlight>
              </a:rPr>
              <a:t>'this'</a:t>
            </a:r>
            <a:r>
              <a:rPr lang="en" sz="900">
                <a:solidFill>
                  <a:srgbClr val="333333"/>
                </a:solidFill>
                <a:highlight>
                  <a:srgbClr val="FFFFFF"/>
                </a:highlight>
              </a:rPr>
              <a:t>,</a:t>
            </a:r>
            <a:br>
              <a:rPr lang="en" sz="900">
                <a:solidFill>
                  <a:srgbClr val="333333"/>
                </a:solidFill>
                <a:highlight>
                  <a:srgbClr val="FFFFFF"/>
                </a:highlight>
              </a:rPr>
            </a:br>
            <a:r>
              <a:rPr lang="en" sz="900">
                <a:solidFill>
                  <a:srgbClr val="333333"/>
                </a:solidFill>
                <a:highlight>
                  <a:srgbClr val="FFFFFF"/>
                </a:highlight>
              </a:rPr>
              <a:t>                                     </a:t>
            </a:r>
            <a:r>
              <a:rPr lang="en" sz="900">
                <a:solidFill>
                  <a:srgbClr val="BA2121"/>
                </a:solidFill>
                <a:highlight>
                  <a:srgbClr val="FFFFFF"/>
                </a:highlight>
              </a:rPr>
              <a:t>'that'</a:t>
            </a:r>
            <a:r>
              <a:rPr lang="en" sz="900">
                <a:solidFill>
                  <a:srgbClr val="333333"/>
                </a:solidFill>
                <a:highlight>
                  <a:srgbClr val="FFFFFF"/>
                </a:highlight>
              </a:rPr>
              <a:t>,</a:t>
            </a:r>
            <a:br>
              <a:rPr lang="en" sz="900">
                <a:solidFill>
                  <a:srgbClr val="333333"/>
                </a:solidFill>
                <a:highlight>
                  <a:srgbClr val="FFFFFF"/>
                </a:highlight>
              </a:rPr>
            </a:br>
            <a:r>
              <a:rPr lang="en" sz="900">
                <a:solidFill>
                  <a:srgbClr val="333333"/>
                </a:solidFill>
                <a:highlight>
                  <a:srgbClr val="FFFFFF"/>
                </a:highlight>
              </a:rPr>
              <a:t>                                     ]</a:t>
            </a:r>
            <a:br>
              <a:rPr lang="en" sz="900">
                <a:solidFill>
                  <a:srgbClr val="333333"/>
                </a:solidFill>
                <a:highlight>
                  <a:srgbClr val="FFFFFF"/>
                </a:highlight>
              </a:rPr>
            </a:br>
            <a:r>
              <a:rPr lang="en" sz="900">
                <a:solidFill>
                  <a:srgbClr val="333333"/>
                </a:solidFill>
                <a:highlight>
                  <a:srgbClr val="FFFFFF"/>
                </a:highlight>
              </a:rPr>
              <a:t>            ]</a:t>
            </a:r>
            <a:br>
              <a:rPr lang="en" sz="900">
                <a:solidFill>
                  <a:srgbClr val="333333"/>
                </a:solidFill>
                <a:highlight>
                  <a:srgbClr val="FFFFFF"/>
                </a:highlight>
              </a:rPr>
            </a:br>
            <a:r>
              <a:rPr lang="en" sz="900">
                <a:solidFill>
                  <a:srgbClr val="333333"/>
                </a:solidFill>
                <a:highlight>
                  <a:srgbClr val="FFFFFF"/>
                </a:highlight>
              </a:rPr>
              <a:t>text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'Does this text match the pattern?'</a:t>
            </a:r>
            <a:br>
              <a:rPr lang="en" sz="900">
                <a:solidFill>
                  <a:srgbClr val="333333"/>
                </a:solidFill>
                <a:highlight>
                  <a:srgbClr val="FFFFFF"/>
                </a:highlight>
              </a:rPr>
            </a:br>
            <a:br>
              <a:rPr lang="en" sz="900">
                <a:solidFill>
                  <a:srgbClr val="333333"/>
                </a:solidFill>
                <a:highlight>
                  <a:srgbClr val="FFFFFF"/>
                </a:highlight>
              </a:rPr>
            </a:br>
            <a:r>
              <a:rPr b="1" lang="en" sz="900">
                <a:solidFill>
                  <a:srgbClr val="008000"/>
                </a:solidFill>
                <a:highlight>
                  <a:srgbClr val="FFFFFF"/>
                </a:highlight>
              </a:rPr>
              <a:t>for</a:t>
            </a:r>
            <a:r>
              <a:rPr lang="en" sz="900">
                <a:solidFill>
                  <a:srgbClr val="333333"/>
                </a:solidFill>
                <a:highlight>
                  <a:srgbClr val="FFFFFF"/>
                </a:highlight>
              </a:rPr>
              <a:t> regex </a:t>
            </a:r>
            <a:r>
              <a:rPr b="1" lang="en" sz="900">
                <a:solidFill>
                  <a:srgbClr val="AA22FF"/>
                </a:solidFill>
                <a:highlight>
                  <a:srgbClr val="FFFFFF"/>
                </a:highlight>
              </a:rPr>
              <a:t>in</a:t>
            </a:r>
            <a:r>
              <a:rPr lang="en" sz="900">
                <a:solidFill>
                  <a:srgbClr val="333333"/>
                </a:solidFill>
                <a:highlight>
                  <a:srgbClr val="FFFFFF"/>
                </a:highlight>
              </a:rPr>
              <a:t> regexes:</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'Looking for "</a:t>
            </a:r>
            <a:r>
              <a:rPr b="1" lang="en" sz="900">
                <a:solidFill>
                  <a:srgbClr val="BB6688"/>
                </a:solidFill>
                <a:highlight>
                  <a:srgbClr val="FFFFFF"/>
                </a:highlight>
              </a:rPr>
              <a:t>%s</a:t>
            </a:r>
            <a:r>
              <a:rPr lang="en" sz="900">
                <a:solidFill>
                  <a:srgbClr val="BA2121"/>
                </a:solidFill>
                <a:highlight>
                  <a:srgbClr val="FFFFFF"/>
                </a:highlight>
              </a:rPr>
              <a:t>" in "</a:t>
            </a:r>
            <a:r>
              <a:rPr b="1" lang="en" sz="900">
                <a:solidFill>
                  <a:srgbClr val="BB6688"/>
                </a:solidFill>
                <a:highlight>
                  <a:srgbClr val="FFFFFF"/>
                </a:highlight>
              </a:rPr>
              <a:t>%s</a:t>
            </a:r>
            <a:r>
              <a:rPr lang="en" sz="900">
                <a:solidFill>
                  <a:srgbClr val="BA2121"/>
                </a:solidFill>
                <a:highlight>
                  <a:srgbClr val="FFFFFF"/>
                </a:highlight>
              </a:rPr>
              <a:t>" -&gt;'</a:t>
            </a:r>
            <a:r>
              <a:rPr lang="en" sz="900">
                <a:solidFill>
                  <a:srgbClr val="333333"/>
                </a:solidFill>
                <a:highlight>
                  <a:srgbClr val="FFFFFF"/>
                </a:highlight>
              </a:rPr>
              <a:t> </a:t>
            </a:r>
            <a:r>
              <a:rPr lang="en" sz="900">
                <a:solidFill>
                  <a:srgbClr val="666666"/>
                </a:solidFill>
                <a:highlight>
                  <a:srgbClr val="FFFFFF"/>
                </a:highlight>
              </a:rPr>
              <a:t>%</a:t>
            </a:r>
            <a:r>
              <a:rPr lang="en" sz="900">
                <a:solidFill>
                  <a:srgbClr val="333333"/>
                </a:solidFill>
                <a:highlight>
                  <a:srgbClr val="FFFFFF"/>
                </a:highlight>
              </a:rPr>
              <a:t> (regex</a:t>
            </a:r>
            <a:r>
              <a:rPr lang="en" sz="900">
                <a:solidFill>
                  <a:srgbClr val="666666"/>
                </a:solidFill>
                <a:highlight>
                  <a:srgbClr val="FFFFFF"/>
                </a:highlight>
              </a:rPr>
              <a:t>.</a:t>
            </a:r>
            <a:r>
              <a:rPr lang="en" sz="900">
                <a:solidFill>
                  <a:srgbClr val="333333"/>
                </a:solidFill>
                <a:highlight>
                  <a:srgbClr val="FFFFFF"/>
                </a:highlight>
              </a:rPr>
              <a:t>pattern, text),</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if</a:t>
            </a:r>
            <a:r>
              <a:rPr lang="en" sz="900">
                <a:solidFill>
                  <a:srgbClr val="333333"/>
                </a:solidFill>
                <a:highlight>
                  <a:srgbClr val="FFFFFF"/>
                </a:highlight>
              </a:rPr>
              <a:t> regex</a:t>
            </a:r>
            <a:r>
              <a:rPr lang="en" sz="900">
                <a:solidFill>
                  <a:srgbClr val="666666"/>
                </a:solidFill>
                <a:highlight>
                  <a:srgbClr val="FFFFFF"/>
                </a:highlight>
              </a:rPr>
              <a:t>.</a:t>
            </a:r>
            <a:r>
              <a:rPr lang="en" sz="900">
                <a:solidFill>
                  <a:srgbClr val="333333"/>
                </a:solidFill>
                <a:highlight>
                  <a:srgbClr val="FFFFFF"/>
                </a:highlight>
              </a:rPr>
              <a:t>search(text):</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'found a match!'</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else</a:t>
            </a:r>
            <a:r>
              <a:rPr lang="en" sz="900">
                <a:solidFill>
                  <a:srgbClr val="333333"/>
                </a:solidFill>
                <a:highlight>
                  <a:srgbClr val="FFFFFF"/>
                </a:highlight>
              </a:rPr>
              <a:t>:</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'no match'</a:t>
            </a:r>
          </a:p>
          <a:p>
            <a:pPr lvl="0">
              <a:lnSpc>
                <a:spcPct val="98181"/>
              </a:lnSpc>
              <a:spcBef>
                <a:spcPts val="0"/>
              </a:spcBef>
              <a:spcAft>
                <a:spcPts val="0"/>
              </a:spcAft>
              <a:buClr>
                <a:schemeClr val="dk1"/>
              </a:buClr>
              <a:buSzPct val="122222"/>
              <a:buFont typeface="Arial"/>
              <a:buNone/>
            </a:pPr>
            <a:r>
              <a:t/>
            </a:r>
            <a:endParaRPr sz="900">
              <a:solidFill>
                <a:srgbClr val="BA2121"/>
              </a:solidFill>
              <a:highlight>
                <a:srgbClr val="FFFFFF"/>
              </a:highlight>
            </a:endParaRPr>
          </a:p>
          <a:p>
            <a:pPr lvl="0">
              <a:lnSpc>
                <a:spcPct val="98181"/>
              </a:lnSpc>
              <a:spcBef>
                <a:spcPts val="0"/>
              </a:spcBef>
              <a:spcAft>
                <a:spcPts val="0"/>
              </a:spcAft>
              <a:buClr>
                <a:schemeClr val="dk1"/>
              </a:buClr>
              <a:buSzPct val="122222"/>
              <a:buFont typeface="Arial"/>
              <a:buNone/>
            </a:pPr>
            <a:r>
              <a:rPr lang="en" sz="900">
                <a:solidFill>
                  <a:srgbClr val="333333"/>
                </a:solidFill>
                <a:highlight>
                  <a:srgbClr val="FFFFFF"/>
                </a:highlight>
              </a:rPr>
              <a:t>Looking for "this" in "Does this text match the pattern?" -&gt; found a match!</a:t>
            </a:r>
            <a:br>
              <a:rPr lang="en" sz="900">
                <a:solidFill>
                  <a:srgbClr val="333333"/>
                </a:solidFill>
                <a:highlight>
                  <a:srgbClr val="FFFFFF"/>
                </a:highlight>
              </a:rPr>
            </a:br>
            <a:r>
              <a:rPr lang="en" sz="900">
                <a:solidFill>
                  <a:srgbClr val="333333"/>
                </a:solidFill>
                <a:highlight>
                  <a:srgbClr val="FFFFFF"/>
                </a:highlight>
              </a:rPr>
              <a:t>Looking for "that" in "Does this text match the pattern?" -&gt; no match</a:t>
            </a:r>
          </a:p>
          <a:p>
            <a:pPr lvl="0">
              <a:spcBef>
                <a:spcPts val="0"/>
              </a:spcBef>
              <a:buNone/>
            </a:pPr>
            <a:r>
              <a:t/>
            </a:r>
            <a:endParaRPr/>
          </a:p>
        </p:txBody>
      </p:sp>
      <p:sp>
        <p:nvSpPr>
          <p:cNvPr id="680" name="Shape 680"/>
          <p:cNvSpPr txBox="1"/>
          <p:nvPr/>
        </p:nvSpPr>
        <p:spPr>
          <a:xfrm>
            <a:off x="311700" y="3110400"/>
            <a:ext cx="8520600" cy="1737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98181"/>
              </a:lnSpc>
              <a:spcBef>
                <a:spcPts val="0"/>
              </a:spcBef>
              <a:buNone/>
            </a:pPr>
            <a:r>
              <a:rPr lang="en" sz="900">
                <a:solidFill>
                  <a:srgbClr val="333333"/>
                </a:solidFill>
                <a:highlight>
                  <a:srgbClr val="FFFFFF"/>
                </a:highlight>
              </a:rPr>
              <a:t>import </a:t>
            </a:r>
            <a:r>
              <a:rPr b="1" lang="en" sz="900">
                <a:solidFill>
                  <a:srgbClr val="0000FF"/>
                </a:solidFill>
                <a:highlight>
                  <a:srgbClr val="FFFFFF"/>
                </a:highlight>
              </a:rPr>
              <a:t>re</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text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'abbaaabbbbaaaaa'</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pattern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'ab'</a:t>
            </a:r>
            <a:br>
              <a:rPr lang="en" sz="900">
                <a:solidFill>
                  <a:srgbClr val="333333"/>
                </a:solidFill>
                <a:highlight>
                  <a:srgbClr val="FFFFFF"/>
                </a:highlight>
              </a:rPr>
            </a:br>
            <a:br>
              <a:rPr lang="en" sz="900">
                <a:solidFill>
                  <a:srgbClr val="333333"/>
                </a:solidFill>
                <a:highlight>
                  <a:srgbClr val="FFFFFF"/>
                </a:highlight>
              </a:rPr>
            </a:br>
            <a:r>
              <a:rPr b="1" lang="en" sz="900">
                <a:solidFill>
                  <a:srgbClr val="008000"/>
                </a:solidFill>
                <a:highlight>
                  <a:srgbClr val="FFFFFF"/>
                </a:highlight>
              </a:rPr>
              <a:t>for</a:t>
            </a:r>
            <a:r>
              <a:rPr lang="en" sz="900">
                <a:solidFill>
                  <a:srgbClr val="333333"/>
                </a:solidFill>
                <a:highlight>
                  <a:srgbClr val="FFFFFF"/>
                </a:highlight>
              </a:rPr>
              <a:t> match </a:t>
            </a:r>
            <a:r>
              <a:rPr b="1" lang="en" sz="900">
                <a:solidFill>
                  <a:srgbClr val="AA22FF"/>
                </a:solidFill>
                <a:highlight>
                  <a:srgbClr val="FFFFFF"/>
                </a:highlight>
              </a:rPr>
              <a:t>in</a:t>
            </a:r>
            <a:r>
              <a:rPr lang="en" sz="900">
                <a:solidFill>
                  <a:srgbClr val="333333"/>
                </a:solidFill>
                <a:highlight>
                  <a:srgbClr val="FFFFFF"/>
                </a:highlight>
              </a:rPr>
              <a:t> re</a:t>
            </a:r>
            <a:r>
              <a:rPr lang="en" sz="900">
                <a:solidFill>
                  <a:srgbClr val="666666"/>
                </a:solidFill>
                <a:highlight>
                  <a:srgbClr val="FFFFFF"/>
                </a:highlight>
              </a:rPr>
              <a:t>.</a:t>
            </a:r>
            <a:r>
              <a:rPr lang="en" sz="900">
                <a:solidFill>
                  <a:srgbClr val="333333"/>
                </a:solidFill>
                <a:highlight>
                  <a:srgbClr val="FFFFFF"/>
                </a:highlight>
              </a:rPr>
              <a:t>findall(pattern, text):</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'Found "</a:t>
            </a:r>
            <a:r>
              <a:rPr b="1" lang="en" sz="900">
                <a:solidFill>
                  <a:srgbClr val="BB6688"/>
                </a:solidFill>
                <a:highlight>
                  <a:srgbClr val="FFFFFF"/>
                </a:highlight>
              </a:rPr>
              <a:t>%s</a:t>
            </a:r>
            <a:r>
              <a:rPr lang="en" sz="900">
                <a:solidFill>
                  <a:srgbClr val="BA2121"/>
                </a:solidFill>
                <a:highlight>
                  <a:srgbClr val="FFFFFF"/>
                </a:highlight>
              </a:rPr>
              <a:t>"'</a:t>
            </a:r>
            <a:r>
              <a:rPr lang="en" sz="900">
                <a:solidFill>
                  <a:srgbClr val="333333"/>
                </a:solidFill>
                <a:highlight>
                  <a:srgbClr val="FFFFFF"/>
                </a:highlight>
              </a:rPr>
              <a:t> </a:t>
            </a:r>
            <a:r>
              <a:rPr lang="en" sz="900">
                <a:solidFill>
                  <a:srgbClr val="666666"/>
                </a:solidFill>
                <a:highlight>
                  <a:srgbClr val="FFFFFF"/>
                </a:highlight>
              </a:rPr>
              <a:t>%</a:t>
            </a:r>
            <a:r>
              <a:rPr lang="en" sz="900">
                <a:solidFill>
                  <a:srgbClr val="333333"/>
                </a:solidFill>
                <a:highlight>
                  <a:srgbClr val="FFFFFF"/>
                </a:highlight>
              </a:rPr>
              <a:t> match</a:t>
            </a:r>
          </a:p>
          <a:p>
            <a:pPr lvl="0" rtl="0">
              <a:lnSpc>
                <a:spcPct val="98181"/>
              </a:lnSpc>
              <a:spcBef>
                <a:spcPts val="0"/>
              </a:spcBef>
              <a:buNone/>
            </a:pPr>
            <a:r>
              <a:t/>
            </a:r>
            <a:endParaRPr sz="900">
              <a:solidFill>
                <a:srgbClr val="333333"/>
              </a:solidFill>
              <a:highlight>
                <a:srgbClr val="FFFFFF"/>
              </a:highlight>
            </a:endParaRPr>
          </a:p>
          <a:p>
            <a:pPr lvl="0" rtl="0">
              <a:lnSpc>
                <a:spcPct val="98181"/>
              </a:lnSpc>
              <a:spcBef>
                <a:spcPts val="0"/>
              </a:spcBef>
              <a:buNone/>
            </a:pPr>
            <a:r>
              <a:rPr lang="en" sz="900">
                <a:solidFill>
                  <a:srgbClr val="333333"/>
                </a:solidFill>
                <a:highlight>
                  <a:srgbClr val="FFFFFF"/>
                </a:highlight>
              </a:rPr>
              <a:t>Found "ab"</a:t>
            </a:r>
            <a:br>
              <a:rPr lang="en" sz="900">
                <a:solidFill>
                  <a:srgbClr val="333333"/>
                </a:solidFill>
                <a:highlight>
                  <a:srgbClr val="FFFFFF"/>
                </a:highlight>
              </a:rPr>
            </a:br>
            <a:r>
              <a:rPr lang="en" sz="900">
                <a:solidFill>
                  <a:srgbClr val="333333"/>
                </a:solidFill>
                <a:highlight>
                  <a:srgbClr val="FFFFFF"/>
                </a:highlight>
              </a:rPr>
              <a:t>Found "ab"</a:t>
            </a:r>
          </a:p>
          <a:p>
            <a:pPr lvl="0" rtl="0">
              <a:lnSpc>
                <a:spcPct val="98181"/>
              </a:lnSpc>
              <a:spcBef>
                <a:spcPts val="0"/>
              </a:spcBef>
              <a:buClr>
                <a:schemeClr val="dk1"/>
              </a:buClr>
              <a:buFont typeface="Arial"/>
              <a:buNone/>
            </a:pPr>
            <a:r>
              <a:t/>
            </a:r>
            <a:endParaRPr sz="900">
              <a:solidFill>
                <a:srgbClr val="333333"/>
              </a:solidFill>
              <a:highlight>
                <a:srgbClr val="FFFFFF"/>
              </a:highlight>
            </a:endParaRPr>
          </a:p>
          <a:p>
            <a:pPr lvl="0">
              <a:spcBef>
                <a:spcPts val="0"/>
              </a:spcBef>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4" name="Shape 684"/>
        <p:cNvGrpSpPr/>
        <p:nvPr/>
      </p:nvGrpSpPr>
      <p:grpSpPr>
        <a:xfrm>
          <a:off x="0" y="0"/>
          <a:ext cx="0" cy="0"/>
          <a:chOff x="0" y="0"/>
          <a:chExt cx="0" cy="0"/>
        </a:xfrm>
      </p:grpSpPr>
      <p:sp>
        <p:nvSpPr>
          <p:cNvPr id="685" name="Shape 685"/>
          <p:cNvSpPr txBox="1"/>
          <p:nvPr>
            <p:ph idx="1" type="body"/>
          </p:nvPr>
        </p:nvSpPr>
        <p:spPr>
          <a:xfrm>
            <a:off x="311700" y="204975"/>
            <a:ext cx="8520600" cy="19608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98181"/>
              </a:lnSpc>
              <a:spcBef>
                <a:spcPts val="0"/>
              </a:spcBef>
              <a:spcAft>
                <a:spcPts val="0"/>
              </a:spcAft>
              <a:buNone/>
            </a:pPr>
            <a:r>
              <a:rPr lang="en" sz="900">
                <a:solidFill>
                  <a:srgbClr val="333333"/>
                </a:solidFill>
                <a:highlight>
                  <a:srgbClr val="FFFFFF"/>
                </a:highlight>
              </a:rPr>
              <a:t>import </a:t>
            </a:r>
            <a:r>
              <a:rPr b="1" lang="en" sz="900">
                <a:solidFill>
                  <a:srgbClr val="0000FF"/>
                </a:solidFill>
                <a:highlight>
                  <a:srgbClr val="FFFFFF"/>
                </a:highlight>
              </a:rPr>
              <a:t>re</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text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'abbaaabbbbaaaaa'</a:t>
            </a:r>
            <a:br>
              <a:rPr lang="en" sz="900">
                <a:solidFill>
                  <a:srgbClr val="333333"/>
                </a:solidFill>
                <a:highlight>
                  <a:srgbClr val="FFFFFF"/>
                </a:highlight>
              </a:rPr>
            </a:br>
            <a:br>
              <a:rPr lang="en" sz="900">
                <a:solidFill>
                  <a:srgbClr val="333333"/>
                </a:solidFill>
                <a:highlight>
                  <a:srgbClr val="FFFFFF"/>
                </a:highlight>
              </a:rPr>
            </a:br>
            <a:r>
              <a:rPr lang="en" sz="900">
                <a:solidFill>
                  <a:srgbClr val="333333"/>
                </a:solidFill>
                <a:highlight>
                  <a:srgbClr val="FFFFFF"/>
                </a:highlight>
              </a:rPr>
              <a:t>pattern </a:t>
            </a:r>
            <a:r>
              <a:rPr lang="en" sz="900">
                <a:solidFill>
                  <a:srgbClr val="666666"/>
                </a:solidFill>
                <a:highlight>
                  <a:srgbClr val="FFFFFF"/>
                </a:highlight>
              </a:rPr>
              <a:t>=</a:t>
            </a:r>
            <a:r>
              <a:rPr lang="en" sz="900">
                <a:solidFill>
                  <a:srgbClr val="333333"/>
                </a:solidFill>
                <a:highlight>
                  <a:srgbClr val="FFFFFF"/>
                </a:highlight>
              </a:rPr>
              <a:t> </a:t>
            </a:r>
            <a:r>
              <a:rPr lang="en" sz="900">
                <a:solidFill>
                  <a:srgbClr val="BA2121"/>
                </a:solidFill>
                <a:highlight>
                  <a:srgbClr val="FFFFFF"/>
                </a:highlight>
              </a:rPr>
              <a:t>'ab'</a:t>
            </a:r>
            <a:br>
              <a:rPr lang="en" sz="900">
                <a:solidFill>
                  <a:srgbClr val="333333"/>
                </a:solidFill>
                <a:highlight>
                  <a:srgbClr val="FFFFFF"/>
                </a:highlight>
              </a:rPr>
            </a:br>
            <a:br>
              <a:rPr lang="en" sz="900">
                <a:solidFill>
                  <a:srgbClr val="333333"/>
                </a:solidFill>
                <a:highlight>
                  <a:srgbClr val="FFFFFF"/>
                </a:highlight>
              </a:rPr>
            </a:br>
            <a:r>
              <a:rPr b="1" lang="en" sz="900">
                <a:solidFill>
                  <a:srgbClr val="008000"/>
                </a:solidFill>
                <a:highlight>
                  <a:srgbClr val="FFFFFF"/>
                </a:highlight>
              </a:rPr>
              <a:t>for</a:t>
            </a:r>
            <a:r>
              <a:rPr lang="en" sz="900">
                <a:solidFill>
                  <a:srgbClr val="333333"/>
                </a:solidFill>
                <a:highlight>
                  <a:srgbClr val="FFFFFF"/>
                </a:highlight>
              </a:rPr>
              <a:t> match </a:t>
            </a:r>
            <a:r>
              <a:rPr b="1" lang="en" sz="900">
                <a:solidFill>
                  <a:srgbClr val="AA22FF"/>
                </a:solidFill>
                <a:highlight>
                  <a:srgbClr val="FFFFFF"/>
                </a:highlight>
              </a:rPr>
              <a:t>in</a:t>
            </a:r>
            <a:r>
              <a:rPr lang="en" sz="900">
                <a:solidFill>
                  <a:srgbClr val="333333"/>
                </a:solidFill>
                <a:highlight>
                  <a:srgbClr val="FFFFFF"/>
                </a:highlight>
              </a:rPr>
              <a:t> re</a:t>
            </a:r>
            <a:r>
              <a:rPr lang="en" sz="900">
                <a:solidFill>
                  <a:srgbClr val="666666"/>
                </a:solidFill>
                <a:highlight>
                  <a:srgbClr val="FFFFFF"/>
                </a:highlight>
              </a:rPr>
              <a:t>.</a:t>
            </a:r>
            <a:r>
              <a:rPr lang="en" sz="900">
                <a:solidFill>
                  <a:srgbClr val="333333"/>
                </a:solidFill>
                <a:highlight>
                  <a:srgbClr val="FFFFFF"/>
                </a:highlight>
              </a:rPr>
              <a:t>finditer(pattern, text):</a:t>
            </a:r>
            <a:br>
              <a:rPr lang="en" sz="900">
                <a:solidFill>
                  <a:srgbClr val="333333"/>
                </a:solidFill>
                <a:highlight>
                  <a:srgbClr val="FFFFFF"/>
                </a:highlight>
              </a:rPr>
            </a:br>
            <a:r>
              <a:rPr lang="en" sz="900">
                <a:solidFill>
                  <a:srgbClr val="333333"/>
                </a:solidFill>
                <a:highlight>
                  <a:srgbClr val="FFFFFF"/>
                </a:highlight>
              </a:rPr>
              <a:t>    s </a:t>
            </a:r>
            <a:r>
              <a:rPr lang="en" sz="900">
                <a:solidFill>
                  <a:srgbClr val="666666"/>
                </a:solidFill>
                <a:highlight>
                  <a:srgbClr val="FFFFFF"/>
                </a:highlight>
              </a:rPr>
              <a:t>=</a:t>
            </a:r>
            <a:r>
              <a:rPr lang="en" sz="900">
                <a:solidFill>
                  <a:srgbClr val="333333"/>
                </a:solidFill>
                <a:highlight>
                  <a:srgbClr val="FFFFFF"/>
                </a:highlight>
              </a:rPr>
              <a:t> match</a:t>
            </a:r>
            <a:r>
              <a:rPr lang="en" sz="900">
                <a:solidFill>
                  <a:srgbClr val="666666"/>
                </a:solidFill>
                <a:highlight>
                  <a:srgbClr val="FFFFFF"/>
                </a:highlight>
              </a:rPr>
              <a:t>.</a:t>
            </a:r>
            <a:r>
              <a:rPr lang="en" sz="900">
                <a:solidFill>
                  <a:srgbClr val="333333"/>
                </a:solidFill>
                <a:highlight>
                  <a:srgbClr val="FFFFFF"/>
                </a:highlight>
              </a:rPr>
              <a:t>start()</a:t>
            </a:r>
            <a:br>
              <a:rPr lang="en" sz="900">
                <a:solidFill>
                  <a:srgbClr val="333333"/>
                </a:solidFill>
                <a:highlight>
                  <a:srgbClr val="FFFFFF"/>
                </a:highlight>
              </a:rPr>
            </a:br>
            <a:r>
              <a:rPr lang="en" sz="900">
                <a:solidFill>
                  <a:srgbClr val="333333"/>
                </a:solidFill>
                <a:highlight>
                  <a:srgbClr val="FFFFFF"/>
                </a:highlight>
              </a:rPr>
              <a:t>    e </a:t>
            </a:r>
            <a:r>
              <a:rPr lang="en" sz="900">
                <a:solidFill>
                  <a:srgbClr val="666666"/>
                </a:solidFill>
                <a:highlight>
                  <a:srgbClr val="FFFFFF"/>
                </a:highlight>
              </a:rPr>
              <a:t>=</a:t>
            </a:r>
            <a:r>
              <a:rPr lang="en" sz="900">
                <a:solidFill>
                  <a:srgbClr val="333333"/>
                </a:solidFill>
                <a:highlight>
                  <a:srgbClr val="FFFFFF"/>
                </a:highlight>
              </a:rPr>
              <a:t> match</a:t>
            </a:r>
            <a:r>
              <a:rPr lang="en" sz="900">
                <a:solidFill>
                  <a:srgbClr val="666666"/>
                </a:solidFill>
                <a:highlight>
                  <a:srgbClr val="FFFFFF"/>
                </a:highlight>
              </a:rPr>
              <a:t>.</a:t>
            </a:r>
            <a:r>
              <a:rPr lang="en" sz="900">
                <a:solidFill>
                  <a:srgbClr val="333333"/>
                </a:solidFill>
                <a:highlight>
                  <a:srgbClr val="FFFFFF"/>
                </a:highlight>
              </a:rPr>
              <a:t>end()</a:t>
            </a:r>
            <a:br>
              <a:rPr lang="en" sz="900">
                <a:solidFill>
                  <a:srgbClr val="333333"/>
                </a:solidFill>
                <a:highlight>
                  <a:srgbClr val="FFFFFF"/>
                </a:highlight>
              </a:rPr>
            </a:br>
            <a:r>
              <a:rPr lang="en" sz="900">
                <a:solidFill>
                  <a:srgbClr val="333333"/>
                </a:solidFill>
                <a:highlight>
                  <a:srgbClr val="FFFFFF"/>
                </a:highlight>
              </a:rPr>
              <a:t>    </a:t>
            </a:r>
            <a:r>
              <a:rPr b="1" lang="en" sz="900">
                <a:solidFill>
                  <a:srgbClr val="008000"/>
                </a:solidFill>
                <a:highlight>
                  <a:srgbClr val="FFFFFF"/>
                </a:highlight>
              </a:rPr>
              <a:t>print</a:t>
            </a:r>
            <a:r>
              <a:rPr lang="en" sz="900">
                <a:solidFill>
                  <a:srgbClr val="333333"/>
                </a:solidFill>
                <a:highlight>
                  <a:srgbClr val="FFFFFF"/>
                </a:highlight>
              </a:rPr>
              <a:t> </a:t>
            </a:r>
            <a:r>
              <a:rPr lang="en" sz="900">
                <a:solidFill>
                  <a:srgbClr val="BA2121"/>
                </a:solidFill>
                <a:highlight>
                  <a:srgbClr val="FFFFFF"/>
                </a:highlight>
              </a:rPr>
              <a:t>'Found "</a:t>
            </a:r>
            <a:r>
              <a:rPr b="1" lang="en" sz="900">
                <a:solidFill>
                  <a:srgbClr val="BB6688"/>
                </a:solidFill>
                <a:highlight>
                  <a:srgbClr val="FFFFFF"/>
                </a:highlight>
              </a:rPr>
              <a:t>%s</a:t>
            </a:r>
            <a:r>
              <a:rPr lang="en" sz="900">
                <a:solidFill>
                  <a:srgbClr val="BA2121"/>
                </a:solidFill>
                <a:highlight>
                  <a:srgbClr val="FFFFFF"/>
                </a:highlight>
              </a:rPr>
              <a:t>" at </a:t>
            </a:r>
            <a:r>
              <a:rPr b="1" lang="en" sz="900">
                <a:solidFill>
                  <a:srgbClr val="BB6688"/>
                </a:solidFill>
                <a:highlight>
                  <a:srgbClr val="FFFFFF"/>
                </a:highlight>
              </a:rPr>
              <a:t>%d</a:t>
            </a:r>
            <a:r>
              <a:rPr lang="en" sz="900">
                <a:solidFill>
                  <a:srgbClr val="BA2121"/>
                </a:solidFill>
                <a:highlight>
                  <a:srgbClr val="FFFFFF"/>
                </a:highlight>
              </a:rPr>
              <a:t>:</a:t>
            </a:r>
            <a:r>
              <a:rPr b="1" lang="en" sz="900">
                <a:solidFill>
                  <a:srgbClr val="BB6688"/>
                </a:solidFill>
                <a:highlight>
                  <a:srgbClr val="FFFFFF"/>
                </a:highlight>
              </a:rPr>
              <a:t>%d</a:t>
            </a:r>
            <a:r>
              <a:rPr lang="en" sz="900">
                <a:solidFill>
                  <a:srgbClr val="BA2121"/>
                </a:solidFill>
                <a:highlight>
                  <a:srgbClr val="FFFFFF"/>
                </a:highlight>
              </a:rPr>
              <a:t>'</a:t>
            </a:r>
            <a:r>
              <a:rPr lang="en" sz="900">
                <a:solidFill>
                  <a:srgbClr val="333333"/>
                </a:solidFill>
                <a:highlight>
                  <a:srgbClr val="FFFFFF"/>
                </a:highlight>
              </a:rPr>
              <a:t> </a:t>
            </a:r>
            <a:r>
              <a:rPr lang="en" sz="900">
                <a:solidFill>
                  <a:srgbClr val="666666"/>
                </a:solidFill>
                <a:highlight>
                  <a:srgbClr val="FFFFFF"/>
                </a:highlight>
              </a:rPr>
              <a:t>%</a:t>
            </a:r>
            <a:r>
              <a:rPr lang="en" sz="900">
                <a:solidFill>
                  <a:srgbClr val="333333"/>
                </a:solidFill>
                <a:highlight>
                  <a:srgbClr val="FFFFFF"/>
                </a:highlight>
              </a:rPr>
              <a:t> (text[s:e], s, e)</a:t>
            </a:r>
          </a:p>
          <a:p>
            <a:pPr lvl="0">
              <a:lnSpc>
                <a:spcPct val="98181"/>
              </a:lnSpc>
              <a:spcBef>
                <a:spcPts val="0"/>
              </a:spcBef>
              <a:spcAft>
                <a:spcPts val="0"/>
              </a:spcAft>
              <a:buClr>
                <a:schemeClr val="dk1"/>
              </a:buClr>
              <a:buSzPct val="122222"/>
              <a:buFont typeface="Arial"/>
              <a:buNone/>
            </a:pPr>
            <a:r>
              <a:t/>
            </a:r>
            <a:endParaRPr sz="900">
              <a:solidFill>
                <a:srgbClr val="333333"/>
              </a:solidFill>
              <a:highlight>
                <a:srgbClr val="FFFFFF"/>
              </a:highlight>
            </a:endParaRPr>
          </a:p>
          <a:p>
            <a:pPr lvl="0">
              <a:lnSpc>
                <a:spcPct val="98181"/>
              </a:lnSpc>
              <a:spcBef>
                <a:spcPts val="0"/>
              </a:spcBef>
              <a:spcAft>
                <a:spcPts val="0"/>
              </a:spcAft>
              <a:buClr>
                <a:schemeClr val="dk1"/>
              </a:buClr>
              <a:buSzPct val="122222"/>
              <a:buFont typeface="Arial"/>
              <a:buNone/>
            </a:pPr>
            <a:r>
              <a:rPr lang="en" sz="900">
                <a:solidFill>
                  <a:srgbClr val="333333"/>
                </a:solidFill>
                <a:highlight>
                  <a:srgbClr val="FFFFFF"/>
                </a:highlight>
              </a:rPr>
              <a:t>Found "ab" at 0:2</a:t>
            </a:r>
            <a:br>
              <a:rPr lang="en" sz="900">
                <a:solidFill>
                  <a:srgbClr val="333333"/>
                </a:solidFill>
                <a:highlight>
                  <a:srgbClr val="FFFFFF"/>
                </a:highlight>
              </a:rPr>
            </a:br>
            <a:r>
              <a:rPr lang="en" sz="900">
                <a:solidFill>
                  <a:srgbClr val="333333"/>
                </a:solidFill>
                <a:highlight>
                  <a:srgbClr val="FFFFFF"/>
                </a:highlight>
              </a:rPr>
              <a:t>Found "ab" at 5:7</a:t>
            </a:r>
          </a:p>
          <a:p>
            <a:pPr lvl="0">
              <a:spcBef>
                <a:spcPts val="0"/>
              </a:spcBef>
              <a:buNone/>
            </a:pPr>
            <a:r>
              <a:t/>
            </a:r>
            <a:endParaRPr/>
          </a:p>
        </p:txBody>
      </p:sp>
      <p:sp>
        <p:nvSpPr>
          <p:cNvPr id="686" name="Shape 686"/>
          <p:cNvSpPr txBox="1"/>
          <p:nvPr/>
        </p:nvSpPr>
        <p:spPr>
          <a:xfrm>
            <a:off x="311700" y="2272350"/>
            <a:ext cx="8520600" cy="1497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42857"/>
              </a:lnSpc>
              <a:spcBef>
                <a:spcPts val="0"/>
              </a:spcBef>
              <a:spcAft>
                <a:spcPts val="0"/>
              </a:spcAft>
              <a:buClr>
                <a:schemeClr val="dk1"/>
              </a:buClr>
              <a:buSzPct val="122222"/>
              <a:buFont typeface="Arial"/>
              <a:buNone/>
            </a:pPr>
            <a:r>
              <a:rPr lang="en" sz="900">
                <a:solidFill>
                  <a:srgbClr val="37474F"/>
                </a:solidFill>
                <a:highlight>
                  <a:srgbClr val="F7F7F7"/>
                </a:highlight>
              </a:rPr>
              <a:t>str = </a:t>
            </a:r>
            <a:r>
              <a:rPr lang="en" sz="900">
                <a:solidFill>
                  <a:srgbClr val="0D904F"/>
                </a:solidFill>
                <a:highlight>
                  <a:srgbClr val="F7F7F7"/>
                </a:highlight>
              </a:rPr>
              <a:t>'purple alice-b@google.com monkey dishwasher'</a:t>
            </a:r>
          </a:p>
          <a:p>
            <a:pPr lvl="0" rtl="0">
              <a:lnSpc>
                <a:spcPct val="142857"/>
              </a:lnSpc>
              <a:spcBef>
                <a:spcPts val="0"/>
              </a:spcBef>
              <a:spcAft>
                <a:spcPts val="0"/>
              </a:spcAft>
              <a:buClr>
                <a:schemeClr val="dk1"/>
              </a:buClr>
              <a:buSzPct val="122222"/>
              <a:buFont typeface="Arial"/>
              <a:buNone/>
            </a:pPr>
            <a:r>
              <a:rPr lang="en" sz="900">
                <a:solidFill>
                  <a:srgbClr val="37474F"/>
                </a:solidFill>
                <a:highlight>
                  <a:srgbClr val="F7F7F7"/>
                </a:highlight>
              </a:rPr>
              <a:t>  match = re.search(</a:t>
            </a:r>
            <a:r>
              <a:rPr lang="en" sz="900">
                <a:solidFill>
                  <a:srgbClr val="0D904F"/>
                </a:solidFill>
                <a:highlight>
                  <a:srgbClr val="F7F7F7"/>
                </a:highlight>
              </a:rPr>
              <a:t>'([\w.-]+)@([\w.-]+)'</a:t>
            </a:r>
            <a:r>
              <a:rPr lang="en" sz="900">
                <a:solidFill>
                  <a:srgbClr val="37474F"/>
                </a:solidFill>
                <a:highlight>
                  <a:srgbClr val="F7F7F7"/>
                </a:highlight>
              </a:rPr>
              <a:t>, str)</a:t>
            </a:r>
          </a:p>
          <a:p>
            <a:pPr lvl="0" rtl="0">
              <a:lnSpc>
                <a:spcPct val="142857"/>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3B78E7"/>
                </a:solidFill>
                <a:highlight>
                  <a:srgbClr val="F7F7F7"/>
                </a:highlight>
              </a:rPr>
              <a:t>if</a:t>
            </a:r>
            <a:r>
              <a:rPr lang="en" sz="900">
                <a:solidFill>
                  <a:srgbClr val="37474F"/>
                </a:solidFill>
                <a:highlight>
                  <a:srgbClr val="F7F7F7"/>
                </a:highlight>
              </a:rPr>
              <a:t> match:</a:t>
            </a:r>
          </a:p>
          <a:p>
            <a:pPr lvl="0" rtl="0">
              <a:lnSpc>
                <a:spcPct val="142857"/>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3B78E7"/>
                </a:solidFill>
                <a:highlight>
                  <a:srgbClr val="F7F7F7"/>
                </a:highlight>
              </a:rPr>
              <a:t>print</a:t>
            </a:r>
            <a:r>
              <a:rPr lang="en" sz="900">
                <a:solidFill>
                  <a:srgbClr val="37474F"/>
                </a:solidFill>
                <a:highlight>
                  <a:srgbClr val="F7F7F7"/>
                </a:highlight>
              </a:rPr>
              <a:t> match.</a:t>
            </a:r>
            <a:r>
              <a:rPr lang="en" sz="900">
                <a:solidFill>
                  <a:srgbClr val="3B78E7"/>
                </a:solidFill>
                <a:highlight>
                  <a:srgbClr val="F7F7F7"/>
                </a:highlight>
              </a:rPr>
              <a:t>group</a:t>
            </a:r>
            <a:r>
              <a:rPr lang="en" sz="900">
                <a:solidFill>
                  <a:srgbClr val="37474F"/>
                </a:solidFill>
                <a:highlight>
                  <a:srgbClr val="F7F7F7"/>
                </a:highlight>
              </a:rPr>
              <a:t>()   </a:t>
            </a:r>
            <a:r>
              <a:rPr lang="en" sz="900">
                <a:solidFill>
                  <a:srgbClr val="D81B60"/>
                </a:solidFill>
                <a:highlight>
                  <a:srgbClr val="F7F7F7"/>
                </a:highlight>
              </a:rPr>
              <a:t>## 'alice-b@google.com' (the whole match)</a:t>
            </a:r>
          </a:p>
          <a:p>
            <a:pPr lvl="0" rtl="0">
              <a:lnSpc>
                <a:spcPct val="142857"/>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3B78E7"/>
                </a:solidFill>
                <a:highlight>
                  <a:srgbClr val="F7F7F7"/>
                </a:highlight>
              </a:rPr>
              <a:t>print</a:t>
            </a:r>
            <a:r>
              <a:rPr lang="en" sz="900">
                <a:solidFill>
                  <a:srgbClr val="37474F"/>
                </a:solidFill>
                <a:highlight>
                  <a:srgbClr val="F7F7F7"/>
                </a:highlight>
              </a:rPr>
              <a:t> match.</a:t>
            </a:r>
            <a:r>
              <a:rPr lang="en" sz="900">
                <a:solidFill>
                  <a:srgbClr val="3B78E7"/>
                </a:solidFill>
                <a:highlight>
                  <a:srgbClr val="F7F7F7"/>
                </a:highlight>
              </a:rPr>
              <a:t>group</a:t>
            </a:r>
            <a:r>
              <a:rPr lang="en" sz="900">
                <a:solidFill>
                  <a:srgbClr val="37474F"/>
                </a:solidFill>
                <a:highlight>
                  <a:srgbClr val="F7F7F7"/>
                </a:highlight>
              </a:rPr>
              <a:t>(</a:t>
            </a:r>
            <a:r>
              <a:rPr lang="en" sz="900">
                <a:solidFill>
                  <a:srgbClr val="C53929"/>
                </a:solidFill>
                <a:highlight>
                  <a:srgbClr val="F7F7F7"/>
                </a:highlight>
              </a:rPr>
              <a:t>1</a:t>
            </a:r>
            <a:r>
              <a:rPr lang="en" sz="900">
                <a:solidFill>
                  <a:srgbClr val="37474F"/>
                </a:solidFill>
                <a:highlight>
                  <a:srgbClr val="F7F7F7"/>
                </a:highlight>
              </a:rPr>
              <a:t>)  </a:t>
            </a:r>
            <a:r>
              <a:rPr lang="en" sz="900">
                <a:solidFill>
                  <a:srgbClr val="D81B60"/>
                </a:solidFill>
                <a:highlight>
                  <a:srgbClr val="F7F7F7"/>
                </a:highlight>
              </a:rPr>
              <a:t>## 'alice-b' (the username, group 1)</a:t>
            </a:r>
          </a:p>
          <a:p>
            <a:pPr lvl="0" rtl="0">
              <a:lnSpc>
                <a:spcPct val="142857"/>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3B78E7"/>
                </a:solidFill>
                <a:highlight>
                  <a:srgbClr val="F7F7F7"/>
                </a:highlight>
              </a:rPr>
              <a:t>print</a:t>
            </a:r>
            <a:r>
              <a:rPr lang="en" sz="900">
                <a:solidFill>
                  <a:srgbClr val="37474F"/>
                </a:solidFill>
                <a:highlight>
                  <a:srgbClr val="F7F7F7"/>
                </a:highlight>
              </a:rPr>
              <a:t> match.</a:t>
            </a:r>
            <a:r>
              <a:rPr lang="en" sz="900">
                <a:solidFill>
                  <a:srgbClr val="3B78E7"/>
                </a:solidFill>
                <a:highlight>
                  <a:srgbClr val="F7F7F7"/>
                </a:highlight>
              </a:rPr>
              <a:t>group</a:t>
            </a:r>
            <a:r>
              <a:rPr lang="en" sz="900">
                <a:solidFill>
                  <a:srgbClr val="37474F"/>
                </a:solidFill>
                <a:highlight>
                  <a:srgbClr val="F7F7F7"/>
                </a:highlight>
              </a:rPr>
              <a:t>(</a:t>
            </a:r>
            <a:r>
              <a:rPr lang="en" sz="900">
                <a:solidFill>
                  <a:srgbClr val="C53929"/>
                </a:solidFill>
                <a:highlight>
                  <a:srgbClr val="F7F7F7"/>
                </a:highlight>
              </a:rPr>
              <a:t>2</a:t>
            </a:r>
            <a:r>
              <a:rPr lang="en" sz="900">
                <a:solidFill>
                  <a:srgbClr val="37474F"/>
                </a:solidFill>
                <a:highlight>
                  <a:srgbClr val="F7F7F7"/>
                </a:highlight>
              </a:rPr>
              <a:t>)  </a:t>
            </a:r>
            <a:r>
              <a:rPr lang="en" sz="900">
                <a:solidFill>
                  <a:srgbClr val="D81B60"/>
                </a:solidFill>
                <a:highlight>
                  <a:srgbClr val="F7F7F7"/>
                </a:highlight>
              </a:rPr>
              <a:t>## 'google.com' (the host, group 2)</a:t>
            </a:r>
          </a:p>
          <a:p>
            <a:pPr lvl="0">
              <a:spcBef>
                <a:spcPts val="0"/>
              </a:spcBef>
              <a:buNone/>
            </a:pPr>
            <a:r>
              <a:t/>
            </a:r>
            <a:endParaRPr/>
          </a:p>
        </p:txBody>
      </p:sp>
      <p:sp>
        <p:nvSpPr>
          <p:cNvPr id="687" name="Shape 687"/>
          <p:cNvSpPr txBox="1"/>
          <p:nvPr/>
        </p:nvSpPr>
        <p:spPr>
          <a:xfrm>
            <a:off x="311700" y="3876525"/>
            <a:ext cx="8520600" cy="998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Clr>
                <a:schemeClr val="dk1"/>
              </a:buClr>
              <a:buSzPct val="122222"/>
              <a:buFont typeface="Arial"/>
              <a:buNone/>
            </a:pPr>
            <a:r>
              <a:rPr lang="en" sz="900">
                <a:solidFill>
                  <a:srgbClr val="37474F"/>
                </a:solidFill>
                <a:highlight>
                  <a:srgbClr val="F7F7F7"/>
                </a:highlight>
              </a:rPr>
              <a:t>str = </a:t>
            </a:r>
            <a:r>
              <a:rPr lang="en" sz="900">
                <a:solidFill>
                  <a:srgbClr val="0D904F"/>
                </a:solidFill>
                <a:highlight>
                  <a:srgbClr val="F7F7F7"/>
                </a:highlight>
              </a:rPr>
              <a:t>'purple alice@google.com, blah monkey bob@abc.com blah dishwasher'</a:t>
            </a:r>
          </a:p>
          <a:p>
            <a:pPr lvl="0" rtl="0">
              <a:lnSpc>
                <a:spcPct val="100000"/>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D81B60"/>
                </a:solidFill>
                <a:highlight>
                  <a:srgbClr val="F7F7F7"/>
                </a:highlight>
              </a:rPr>
              <a:t>## re.sub(pat, replacement, str) -- returns new string with all replacements,</a:t>
            </a:r>
          </a:p>
          <a:p>
            <a:pPr lvl="0" rtl="0">
              <a:lnSpc>
                <a:spcPct val="100000"/>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D81B60"/>
                </a:solidFill>
                <a:highlight>
                  <a:srgbClr val="F7F7F7"/>
                </a:highlight>
              </a:rPr>
              <a:t>## \1 is group(1), \2 group(2) in the replacement</a:t>
            </a:r>
          </a:p>
          <a:p>
            <a:pPr lvl="0" rtl="0">
              <a:lnSpc>
                <a:spcPct val="100000"/>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3B78E7"/>
                </a:solidFill>
                <a:highlight>
                  <a:srgbClr val="F7F7F7"/>
                </a:highlight>
              </a:rPr>
              <a:t>print</a:t>
            </a:r>
            <a:r>
              <a:rPr lang="en" sz="900">
                <a:solidFill>
                  <a:srgbClr val="37474F"/>
                </a:solidFill>
                <a:highlight>
                  <a:srgbClr val="F7F7F7"/>
                </a:highlight>
              </a:rPr>
              <a:t> re.</a:t>
            </a:r>
            <a:r>
              <a:rPr lang="en" sz="900">
                <a:solidFill>
                  <a:srgbClr val="3B78E7"/>
                </a:solidFill>
                <a:highlight>
                  <a:srgbClr val="F7F7F7"/>
                </a:highlight>
              </a:rPr>
              <a:t>sub</a:t>
            </a:r>
            <a:r>
              <a:rPr lang="en" sz="900">
                <a:solidFill>
                  <a:srgbClr val="37474F"/>
                </a:solidFill>
                <a:highlight>
                  <a:srgbClr val="F7F7F7"/>
                </a:highlight>
              </a:rPr>
              <a:t>(r</a:t>
            </a:r>
            <a:r>
              <a:rPr lang="en" sz="900">
                <a:solidFill>
                  <a:srgbClr val="0D904F"/>
                </a:solidFill>
                <a:highlight>
                  <a:srgbClr val="F7F7F7"/>
                </a:highlight>
              </a:rPr>
              <a:t>'([\w\.-]+)@([\w\.-]+)'</a:t>
            </a:r>
            <a:r>
              <a:rPr lang="en" sz="900">
                <a:solidFill>
                  <a:srgbClr val="37474F"/>
                </a:solidFill>
                <a:highlight>
                  <a:srgbClr val="F7F7F7"/>
                </a:highlight>
              </a:rPr>
              <a:t>, r</a:t>
            </a:r>
            <a:r>
              <a:rPr lang="en" sz="900">
                <a:solidFill>
                  <a:srgbClr val="0D904F"/>
                </a:solidFill>
                <a:highlight>
                  <a:srgbClr val="F7F7F7"/>
                </a:highlight>
              </a:rPr>
              <a:t>'\1@yo-yo-dyne.com'</a:t>
            </a:r>
            <a:r>
              <a:rPr lang="en" sz="900">
                <a:solidFill>
                  <a:srgbClr val="37474F"/>
                </a:solidFill>
                <a:highlight>
                  <a:srgbClr val="F7F7F7"/>
                </a:highlight>
              </a:rPr>
              <a:t>, str)</a:t>
            </a:r>
          </a:p>
          <a:p>
            <a:pPr lvl="0" rtl="0">
              <a:lnSpc>
                <a:spcPct val="100000"/>
              </a:lnSpc>
              <a:spcBef>
                <a:spcPts val="0"/>
              </a:spcBef>
              <a:spcAft>
                <a:spcPts val="0"/>
              </a:spcAft>
              <a:buClr>
                <a:schemeClr val="dk1"/>
              </a:buClr>
              <a:buSzPct val="122222"/>
              <a:buFont typeface="Arial"/>
              <a:buNone/>
            </a:pPr>
            <a:r>
              <a:rPr lang="en" sz="900">
                <a:solidFill>
                  <a:srgbClr val="37474F"/>
                </a:solidFill>
                <a:highlight>
                  <a:srgbClr val="F7F7F7"/>
                </a:highlight>
              </a:rPr>
              <a:t>  </a:t>
            </a:r>
            <a:r>
              <a:rPr lang="en" sz="900">
                <a:solidFill>
                  <a:srgbClr val="D81B60"/>
                </a:solidFill>
                <a:highlight>
                  <a:srgbClr val="F7F7F7"/>
                </a:highlight>
              </a:rPr>
              <a:t>## purple alice@yo-yo-dyne.com, blah monkey bob@yo-yo-dyne.com blah dishwasher</a:t>
            </a:r>
          </a:p>
          <a:p>
            <a:pPr lvl="0">
              <a:lnSpc>
                <a:spcPct val="100000"/>
              </a:lnSpc>
              <a:spcBef>
                <a:spcPts val="0"/>
              </a:spcBef>
              <a:buNone/>
            </a:pPr>
            <a:r>
              <a:t/>
            </a:r>
            <a:endParaRPr sz="9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 ? </a:t>
            </a:r>
          </a:p>
        </p:txBody>
      </p:sp>
      <p:sp>
        <p:nvSpPr>
          <p:cNvPr id="693" name="Shape 6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