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bb83bcc5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bb83bcc5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bb83bcc5a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8" name="Google Shape;138;g34bb83bcc5a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4bb83bcc5a_0_124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bb83bcc5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bb83bcc5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bb83bcc5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bb83bcc5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bb83bcc5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bb83bcc5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b83bcc5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b83bcc5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bb83bcc5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bb83bcc5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bb83bcc5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bb83bcc5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bb83bcc5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bb83bcc5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bb83bcc5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bb83bcc5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bb83bcc5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bb83bcc5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bb83bcc5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bb83bcc5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bb83bcc5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bb83bcc5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bb83bcc5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bb83bcc5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bb83bcc5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bb83bcc5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bb83bcc5a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34bb83bcc5a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bb83bcc5a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34bb83bcc5a_0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bb83bcc5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bb83bcc5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bb83bcc5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bb83bcc5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bb83bcc5a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bb83bcc5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bb83bcc5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bb83bcc5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bb83bcc5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bb83bcc5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bb83bcc5a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2" name="Google Shape;112;g34bb83bcc5a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4bb83bcc5a_0_102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bb83bcc5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bb83bcc5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bb83bcc5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bb83bcc5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370582" y="287982"/>
            <a:ext cx="8403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764488" y="4889004"/>
            <a:ext cx="2679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 1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370582" y="287982"/>
            <a:ext cx="8403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764488" y="4889004"/>
            <a:ext cx="2679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 2">
  <p:cSld name="TITLE_AND_BODY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70582" y="287982"/>
            <a:ext cx="8403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764488" y="4889004"/>
            <a:ext cx="2679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 3">
  <p:cSld name="TITLE_AND_BODY_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70582" y="287982"/>
            <a:ext cx="8403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764488" y="4889004"/>
            <a:ext cx="2679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u.wikipedia.org/wiki/%D0%A1%D0%BF%D0%B8%D1%81%D0%BE%D0%BA_%D0%BA%D0%BE%D0%B4%D0%BE%D0%B2_%D1%81%D0%BE%D1%81%D1%82%D0%BE%D1%8F%D0%BD%D0%B8%D1%8F_HTT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ru/docs/Web/HTTP/Methods/GET" TargetMode="External"/><Relationship Id="rId4" Type="http://schemas.openxmlformats.org/officeDocument/2006/relationships/hyperlink" Target="https://developer.mozilla.org/ru/docs/Web/HTTP/Methods/POST" TargetMode="External"/><Relationship Id="rId9" Type="http://schemas.openxmlformats.org/officeDocument/2006/relationships/hyperlink" Target="https://developer.mozilla.org/en-US/docs/Web/HTTP/Methods/PATCH" TargetMode="External"/><Relationship Id="rId5" Type="http://schemas.openxmlformats.org/officeDocument/2006/relationships/hyperlink" Target="https://developer.mozilla.org/ru/docs/Web/HTTP/Methods/PUT" TargetMode="External"/><Relationship Id="rId6" Type="http://schemas.openxmlformats.org/officeDocument/2006/relationships/hyperlink" Target="https://developer.mozilla.org/en-US/docs/Web/HTTP/Methods/DELETE" TargetMode="External"/><Relationship Id="rId7" Type="http://schemas.openxmlformats.org/officeDocument/2006/relationships/hyperlink" Target="https://developer.mozilla.org/en-US/docs/Web/HTTP/Methods/HEAD" TargetMode="External"/><Relationship Id="rId8" Type="http://schemas.openxmlformats.org/officeDocument/2006/relationships/hyperlink" Target="https://developer.mozilla.org/ru/docs/Web/HTTP/Methods/OPTION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pi.github.com/users/$%7Buser.name%7D" TargetMode="External"/><Relationship Id="rId4" Type="http://schemas.openxmlformats.org/officeDocument/2006/relationships/hyperlink" Target="https://jsonplaceholder.typicode.com/" TargetMode="External"/></Relationships>
</file>

<file path=ppt/slides/_rels/slide25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pi.github.com/users" TargetMode="External"/><Relationship Id="rId4" Type="http://schemas.openxmlformats.org/officeDocument/2006/relationships/hyperlink" Target="https://jsonplaceholder.typicode.com/" TargetMode="External"/><Relationship Id="rId9" Type="http://schemas.openxmlformats.org/officeDocument/2006/relationships/hyperlink" Target="https://mockapi.io/" TargetMode="External"/><Relationship Id="rId5" Type="http://schemas.openxmlformats.org/officeDocument/2006/relationships/hyperlink" Target="https://openweathermap.org/current" TargetMode="External"/><Relationship Id="rId6" Type="http://schemas.openxmlformats.org/officeDocument/2006/relationships/hyperlink" Target="https://fakestoreapi.com/" TargetMode="External"/><Relationship Id="rId7" Type="http://schemas.openxmlformats.org/officeDocument/2006/relationships/hyperlink" Target="https://swapi.dev/" TargetMode="External"/><Relationship Id="rId8" Type="http://schemas.openxmlformats.org/officeDocument/2006/relationships/hyperlink" Target="https://swapi.tech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my_site.com" TargetMode="External"/><Relationship Id="rId4" Type="http://schemas.openxmlformats.org/officeDocument/2006/relationships/hyperlink" Target="http://my_site/products/" TargetMode="External"/><Relationship Id="rId5" Type="http://schemas.openxmlformats.org/officeDocument/2006/relationships/hyperlink" Target="http://my_site/products/12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Заняття</a:t>
            </a:r>
            <a:r>
              <a:rPr i="1" lang="ru" sz="1800"/>
              <a:t> №20</a:t>
            </a:r>
            <a:endParaRPr i="1" sz="1800"/>
          </a:p>
        </p:txBody>
      </p:sp>
      <p:sp>
        <p:nvSpPr>
          <p:cNvPr id="82" name="Google Shape;82;p18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Бєлкін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HTTP-коди</a:t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1xx - інформаційні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2xx - успіх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3xx - переадресація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4xx - помилка на стороні клієнта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5xx - помилка на стороні сервера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https://wikipedia.org/wiki/Список_кодов_состояния_HTTP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497011" y="169925"/>
            <a:ext cx="77376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3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Методи HTTP-запитів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420811" y="865868"/>
            <a:ext cx="84552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0" lang="ru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GET</a:t>
            </a:r>
            <a:r>
              <a:rPr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запит на отримку ресурса або даних</a:t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0" lang="ru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POST</a:t>
            </a:r>
            <a:r>
              <a:rPr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використовується для відправки даних на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сервер. Використовується для створення/збереження даних</a:t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0" lang="ru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PUT</a:t>
            </a:r>
            <a:r>
              <a:rPr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використовується для заміни даних про певний ресурс</a:t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0" lang="ru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DELETE</a:t>
            </a:r>
            <a:r>
              <a:rPr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видаляє ресурс</a:t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0" lang="ru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HEAD</a:t>
            </a:r>
            <a:r>
              <a:rPr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HEAD запит на отримку ресурса так само, як і метод GET, але не очікує у відповіді тіла</a:t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0" lang="ru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OPTIONS</a:t>
            </a:r>
            <a:r>
              <a:rPr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використовується для опису параметрів з’єднання із сервером, не відправляється розробником вручну</a:t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i="0" lang="ru" sz="12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9"/>
              </a:rPr>
              <a:t>PATCH</a:t>
            </a:r>
            <a:r>
              <a:rPr i="0" lang="ru" sz="1200" u="none" cap="none" strike="noStrike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використовується для частко</a:t>
            </a:r>
            <a:r>
              <a:rPr lang="ru" sz="12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вого змінення ресурса (схож на PUT і іноді використовується тільки 1 з них)</a:t>
            </a:r>
            <a:endParaRPr i="0" sz="1200" u="none" cap="none" strike="noStrike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rgbClr val="3434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REST 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REST</a:t>
            </a:r>
            <a:r>
              <a:rPr b="1"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epresentational </a:t>
            </a:r>
            <a:r>
              <a:rPr b="1"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tate </a:t>
            </a:r>
            <a:r>
              <a:rPr b="1"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ransfer) - архітектурний стиль взаємодії компонентів розподіленої програми в мережі</a:t>
            </a:r>
            <a:endParaRPr sz="1400">
              <a:solidFill>
                <a:srgbClr val="3434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434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4343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Іншими словами, REST — це набір правил того, як програмісту слід організовувати код і логіку серверної частини, щоб всі системи легко взаємодіяли між собою і, при необхідності, легше масштабувались.</a:t>
            </a:r>
            <a:endParaRPr sz="1400">
              <a:solidFill>
                <a:srgbClr val="3434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434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/users/ - отримання всіх користувачів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/users?id=1 - отримання користувача з id === 1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POST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/users/ - створення нового користувача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PUT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/users/ - оновлення всіх користувачів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PUT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/users/1 - оновлення користувача з id === 1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DELETE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/users/1 — видалення користувача з id === 1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b="1"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DELETE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/users/ — видалення всіх користувачів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rgbClr val="34343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8124" y="2873675"/>
            <a:ext cx="3006775" cy="18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AJAX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800">
                <a:solidFill>
                  <a:srgbClr val="252525"/>
                </a:solidFill>
                <a:highlight>
                  <a:schemeClr val="lt1"/>
                </a:highlight>
              </a:rPr>
              <a:t>Asynchronous Javascript and XML</a:t>
            </a:r>
            <a:endParaRPr i="1" sz="2800">
              <a:solidFill>
                <a:srgbClr val="252525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Взаємодія з сервером без перезавантаження сторінки</a:t>
            </a:r>
            <a:endParaRPr i="1" sz="2800">
              <a:solidFill>
                <a:srgbClr val="252525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це працює?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Обробка деякої події на сторінці (завантаження сторінки, клік на кнопку…)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Відправка запита на сервер (не перезавантажуючи сторінку, неявним чином для користувача)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Обробка запиту на сервері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Отримання відповіді від сервера клієнтом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Обробка результата на клієнті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Дані прийнято відправляти в форматі JSON (раніше - XML)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XML </a:t>
            </a:r>
            <a:r>
              <a:rPr i="1" lang="ru">
                <a:solidFill>
                  <a:srgbClr val="252525"/>
                </a:solidFill>
                <a:highlight>
                  <a:schemeClr val="lt1"/>
                </a:highlight>
              </a:rPr>
              <a:t>e</a:t>
            </a:r>
            <a:r>
              <a:rPr b="1" i="1" lang="ru">
                <a:solidFill>
                  <a:srgbClr val="252525"/>
                </a:solidFill>
                <a:highlight>
                  <a:schemeClr val="lt1"/>
                </a:highlight>
              </a:rPr>
              <a:t>X</a:t>
            </a:r>
            <a:r>
              <a:rPr i="1" lang="ru">
                <a:solidFill>
                  <a:srgbClr val="252525"/>
                </a:solidFill>
                <a:highlight>
                  <a:schemeClr val="lt1"/>
                </a:highlight>
              </a:rPr>
              <a:t>tensible </a:t>
            </a:r>
            <a:r>
              <a:rPr b="1" i="1" lang="ru">
                <a:solidFill>
                  <a:srgbClr val="252525"/>
                </a:solidFill>
                <a:highlight>
                  <a:schemeClr val="lt1"/>
                </a:highlight>
              </a:rPr>
              <a:t>M</a:t>
            </a:r>
            <a:r>
              <a:rPr i="1" lang="ru">
                <a:solidFill>
                  <a:srgbClr val="252525"/>
                </a:solidFill>
                <a:highlight>
                  <a:schemeClr val="lt1"/>
                </a:highlight>
              </a:rPr>
              <a:t>arkup </a:t>
            </a:r>
            <a:r>
              <a:rPr b="1" i="1" lang="ru">
                <a:solidFill>
                  <a:srgbClr val="252525"/>
                </a:solidFill>
                <a:highlight>
                  <a:schemeClr val="lt1"/>
                </a:highlight>
              </a:rPr>
              <a:t>L</a:t>
            </a:r>
            <a:r>
              <a:rPr i="1" lang="ru">
                <a:solidFill>
                  <a:srgbClr val="252525"/>
                </a:solidFill>
                <a:highlight>
                  <a:schemeClr val="lt1"/>
                </a:highlight>
              </a:rPr>
              <a:t>anguage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464100" y="2109175"/>
            <a:ext cx="8520600" cy="2877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&lt;?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</a:rPr>
              <a:t>xml version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</a:rPr>
              <a:t>="1.0" </a:t>
            </a:r>
            <a:r>
              <a:rPr lang="ru" sz="1400">
                <a:solidFill>
                  <a:srgbClr val="BABABA"/>
                </a:solidFill>
                <a:highlight>
                  <a:srgbClr val="2B2B2B"/>
                </a:highlight>
              </a:rPr>
              <a:t>encoding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</a:rPr>
              <a:t>="UTF-8"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?&gt;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&lt;users&gt;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&lt;user&gt;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    &lt;name&gt;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</a:rPr>
              <a:t>Alex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&lt;/name&gt;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    &lt;age&gt;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</a:rPr>
              <a:t>30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&lt;/age&gt;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&lt;/user&gt;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&lt;user&gt;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    &lt;name&gt;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</a:rPr>
              <a:t>Robers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&lt;/name&gt;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    &lt;age&gt;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</a:rPr>
              <a:t>20</a:t>
            </a: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&lt;/age&gt;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   &lt;/user&gt;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E8BF6A"/>
                </a:solidFill>
                <a:highlight>
                  <a:srgbClr val="2B2B2B"/>
                </a:highlight>
              </a:rPr>
              <a:t>&lt;/users&gt;</a:t>
            </a:r>
            <a:endParaRPr sz="1400">
              <a:solidFill>
                <a:srgbClr val="E8BF6A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8759"/>
              </a:solidFill>
              <a:highlight>
                <a:srgbClr val="2B2B2B"/>
              </a:highlight>
            </a:endParaRPr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464100" y="847675"/>
            <a:ext cx="8520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Специфікація, що описує XML-документ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XHTML - окремий випадок XML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 JSON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6A8759"/>
                </a:solidFill>
                <a:highlight>
                  <a:srgbClr val="2B2B2B"/>
                </a:highlight>
              </a:rPr>
              <a:t>[{"name":"Alex","age":30},{"name":"Robert","age":20}]</a:t>
            </a:r>
            <a:endParaRPr sz="2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 + AJAX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Варіанти відправки AJAX-запита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XMLHttpRequest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fetch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Використовуючи сторонні бібліотеки (напр., axios)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XMLHttpRequest. Сінхронний</a:t>
            </a:r>
            <a:endParaRPr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myRequest =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XMLHttpRequest()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configuration</a:t>
            </a:r>
            <a:endParaRPr sz="1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myRequest.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'products.json'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myRequest.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 sz="1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!==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': '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statusText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for example, 404: Not Found</a:t>
            </a:r>
            <a:endParaRPr sz="1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responseText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00" y="391350"/>
            <a:ext cx="8382600" cy="43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464100" y="14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XMLHttpRequest. Асінхронний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464100" y="751375"/>
            <a:ext cx="8520600" cy="4299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myRequest =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XMLHttpRequest()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configuration</a:t>
            </a:r>
            <a:endParaRPr sz="1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myRequest.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'products.json'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onreadystatechange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readyState = 4 means that request has DONE status</a:t>
            </a:r>
            <a:endParaRPr sz="1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readyState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!== </a:t>
            </a:r>
            <a:r>
              <a:rPr lang="ru" sz="14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 sz="1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': '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statusText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// for example, 404: Not Found</a:t>
            </a:r>
            <a:endParaRPr sz="1400">
              <a:solidFill>
                <a:srgbClr val="808080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808080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(myRequest.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responseText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myRequest.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Функція fetch()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fetch(</a:t>
            </a:r>
            <a:r>
              <a:rPr lang="ru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'products.json'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res.json()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(res)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ru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Функція fetch()</a:t>
            </a:r>
            <a:endParaRPr/>
          </a:p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464100" y="769950"/>
            <a:ext cx="8520600" cy="4278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myHeaders =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Headers({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"Content-Type"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"application/json"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params =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myHeaders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fetch(</a:t>
            </a: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'products.json'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params)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(res)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res.json()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(res) {</a:t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(res)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ru" sz="14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Функція fetch()</a:t>
            </a:r>
            <a:endParaRPr/>
          </a:p>
        </p:txBody>
      </p:sp>
      <p:sp>
        <p:nvSpPr>
          <p:cNvPr id="214" name="Google Shape;214;p40"/>
          <p:cNvSpPr txBox="1"/>
          <p:nvPr>
            <p:ph idx="1" type="body"/>
          </p:nvPr>
        </p:nvSpPr>
        <p:spPr>
          <a:xfrm>
            <a:off x="464100" y="769950"/>
            <a:ext cx="8520600" cy="4278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response.text()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– оброблює відповідь як звичайний текст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response.json()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– декорує відповідь сервера як JSON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response.formData()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– повертає відповідь як об’єкт FormData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response.blob()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– повертає відповідь як Blob (бінарні дані з типом),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response.arrayBuffer()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– повертає відповідь як ArrayBuffer (низкорівневе уявлення бінарних даних)</a:t>
            </a:r>
            <a:endParaRPr b="1" sz="1400">
              <a:solidFill>
                <a:schemeClr val="dk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/>
        </p:nvSpPr>
        <p:spPr>
          <a:xfrm>
            <a:off x="496999" y="246125"/>
            <a:ext cx="81873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3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Практика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20" name="Google Shape;220;p41"/>
          <p:cNvSpPr txBox="1"/>
          <p:nvPr/>
        </p:nvSpPr>
        <p:spPr>
          <a:xfrm>
            <a:off x="524125" y="10252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41"/>
          <p:cNvSpPr txBox="1"/>
          <p:nvPr/>
        </p:nvSpPr>
        <p:spPr>
          <a:xfrm>
            <a:off x="320250" y="955250"/>
            <a:ext cx="8503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Вивести на сторінку аватар свого профіля в GitHub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https://api.github.com/users/${user.name}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Виконати запит на JSONPlaceholder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https://jsonplaceholder.typicode.com/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/>
        </p:nvSpPr>
        <p:spPr>
          <a:xfrm>
            <a:off x="496999" y="246125"/>
            <a:ext cx="81873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3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Відкриті API для тестів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524125" y="10252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42"/>
          <p:cNvSpPr txBox="1"/>
          <p:nvPr/>
        </p:nvSpPr>
        <p:spPr>
          <a:xfrm>
            <a:off x="114700" y="914375"/>
            <a:ext cx="8187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4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https://api.github.com/users</a:t>
            </a:r>
            <a:r>
              <a:rPr lang="ru" sz="1100">
                <a:solidFill>
                  <a:schemeClr val="dk2"/>
                </a:solidFill>
              </a:rPr>
              <a:t> – користувачі</a:t>
            </a:r>
            <a:endParaRPr sz="1100">
              <a:solidFill>
                <a:schemeClr val="dk2"/>
              </a:solidFill>
            </a:endParaRPr>
          </a:p>
          <a:p>
            <a:pPr indent="1143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444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https://jsonplaceholder.typicode.com/</a:t>
            </a:r>
            <a:r>
              <a:rPr lang="ru" sz="1100">
                <a:solidFill>
                  <a:schemeClr val="dk2"/>
                </a:solidFill>
              </a:rPr>
              <a:t> - пости</a:t>
            </a:r>
            <a:endParaRPr sz="1100">
              <a:solidFill>
                <a:schemeClr val="dk2"/>
              </a:solidFill>
            </a:endParaRPr>
          </a:p>
          <a:p>
            <a:pPr indent="1143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444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5"/>
              </a:rPr>
              <a:t>https://openweathermap.org/current</a:t>
            </a:r>
            <a:r>
              <a:rPr lang="ru" sz="1100">
                <a:solidFill>
                  <a:schemeClr val="dk2"/>
                </a:solidFill>
              </a:rPr>
              <a:t> - погода</a:t>
            </a:r>
            <a:endParaRPr sz="1100">
              <a:solidFill>
                <a:schemeClr val="dk2"/>
              </a:solidFill>
            </a:endParaRPr>
          </a:p>
          <a:p>
            <a:pPr indent="1143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444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6"/>
              </a:rPr>
              <a:t>https://fakestoreapi.com/</a:t>
            </a:r>
            <a:r>
              <a:rPr lang="ru" sz="1100">
                <a:solidFill>
                  <a:schemeClr val="dk2"/>
                </a:solidFill>
              </a:rPr>
              <a:t> - продукти</a:t>
            </a:r>
            <a:endParaRPr sz="1100">
              <a:solidFill>
                <a:schemeClr val="dk2"/>
              </a:solidFill>
            </a:endParaRPr>
          </a:p>
          <a:p>
            <a:pPr indent="-5715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444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ru" sz="1100">
                <a:solidFill>
                  <a:schemeClr val="dk2"/>
                </a:solidFill>
              </a:rPr>
              <a:t> </a:t>
            </a:r>
            <a:r>
              <a:rPr lang="ru" sz="1100" u="sng">
                <a:solidFill>
                  <a:schemeClr val="hlink"/>
                </a:solidFill>
                <a:hlinkClick r:id="rId7"/>
              </a:rPr>
              <a:t>https://swapi.dev/</a:t>
            </a:r>
            <a:r>
              <a:rPr lang="ru" sz="1100">
                <a:solidFill>
                  <a:schemeClr val="dk2"/>
                </a:solidFill>
              </a:rPr>
              <a:t> - star wars info (or </a:t>
            </a:r>
            <a:r>
              <a:rPr lang="ru" sz="1100" u="sng">
                <a:solidFill>
                  <a:schemeClr val="hlink"/>
                </a:solidFill>
                <a:hlinkClick r:id="rId8"/>
              </a:rPr>
              <a:t>https://swapi.tech/</a:t>
            </a:r>
            <a:r>
              <a:rPr lang="ru" sz="1100">
                <a:solidFill>
                  <a:schemeClr val="dk2"/>
                </a:solidFill>
              </a:rPr>
              <a:t>)</a:t>
            </a:r>
            <a:endParaRPr sz="1100">
              <a:solidFill>
                <a:schemeClr val="dk2"/>
              </a:solidFill>
            </a:endParaRPr>
          </a:p>
          <a:p>
            <a:pPr indent="1143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4445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9"/>
              </a:rPr>
              <a:t>https://mockapi.io/ </a:t>
            </a:r>
            <a:r>
              <a:rPr lang="ru" sz="1100">
                <a:solidFill>
                  <a:schemeClr val="dk2"/>
                </a:solidFill>
              </a:rPr>
              <a:t>– для створення свого фейкового API</a:t>
            </a:r>
            <a:endParaRPr sz="1100">
              <a:solidFill>
                <a:schemeClr val="dk2"/>
              </a:solidFill>
            </a:endParaRPr>
          </a:p>
          <a:p>
            <a:pPr indent="-5715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11430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05875" y="914375"/>
            <a:ext cx="4598999" cy="29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Домашнє завдання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Створити додаток по Зоряним війнам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Реалізувати навігацію: Персонажі, Планети, Транспорт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Виводити списки відповідних сутностей по кожному розділу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При кліці на сутність - відображати деталі по ній (персонаж, планета, транспорт)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Приділити увагу UI/UX (верстка, стилі, можна використовувати bootstrap або tailwind)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Реалізувати пагінацію (підвантаження контента)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1813" l="0" r="0" t="3926"/>
          <a:stretch/>
        </p:blipFill>
        <p:spPr>
          <a:xfrm>
            <a:off x="1402678" y="939575"/>
            <a:ext cx="6561300" cy="35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/>
        </p:nvSpPr>
        <p:spPr>
          <a:xfrm>
            <a:off x="519775" y="108275"/>
            <a:ext cx="832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300"/>
              <a:buFont typeface="Arial"/>
              <a:buNone/>
            </a:pPr>
            <a:r>
              <a:rPr lang="ru" sz="2400">
                <a:solidFill>
                  <a:srgbClr val="2B2B2B"/>
                </a:solidFill>
              </a:rPr>
              <a:t>Front-end &amp; Back-end</a:t>
            </a:r>
            <a:endParaRPr sz="2400">
              <a:solidFill>
                <a:srgbClr val="2B2B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350" y="503575"/>
            <a:ext cx="7283302" cy="433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Життєвий цикл сайта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Порядок завантаження сторінки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464100" y="695275"/>
            <a:ext cx="8520600" cy="4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Користувач в браузері вводить адресу (URL) сайта (напр., </a:t>
            </a:r>
            <a:r>
              <a:rPr lang="ru" sz="1400" u="sng">
                <a:solidFill>
                  <a:schemeClr val="hlink"/>
                </a:solidFill>
                <a:hlinkClick r:id="rId3"/>
              </a:rPr>
              <a:t>http://MY_SITE.com</a:t>
            </a:r>
            <a:r>
              <a:rPr lang="ru" sz="1400"/>
              <a:t>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Запит йде із браузера користувача на найближчий DNS-сервер, який перетворює URL в IP-адресу  шуканого сайта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Запит попадає на сервер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Сервер повертає відповідний html-файл (напр., index.html)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Відповідь доходить з сервера на клієнтську сторону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HTML-код оброблюється браузером (формується DOM, CSSOM моделі)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Автоматично відбуваються запити на завантаження і обробку css, js, img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JS-файли після завантаження можуть відправляти нові запити на сервер для завантаження певних даних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Запити на завантаження даних обробляються бекендом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Бекенд знаходить шуканий роут(маршрут) для нашого запита: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/>
              <a:t>наприклад,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http://MY_SITE/api/products/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 u="sng">
                <a:solidFill>
                  <a:schemeClr val="hlink"/>
                </a:solidFill>
                <a:hlinkClick r:id="rId5"/>
              </a:rPr>
              <a:t>http://MY_SITE/api/products/123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Готуємо на сервері відповідь і відправляємо клієнту (на фронтенд)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Фронтенд обробляє відповідь і по необхідності реагує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497011" y="169925"/>
            <a:ext cx="77376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3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Як працює HTTP?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497011" y="922243"/>
            <a:ext cx="84552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</a:pPr>
            <a:r>
              <a:rPr b="1"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Протокол HTTP</a:t>
            </a: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(Hypertext Transfer Protocol) - це протокол передачі даних, який використовується для обміна інформацією між веб-браузерами та веб-серверами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Основним призначенням HTTP є передача даних (XML, JSON) та гіпертекстових документів (HTML).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463925" y="1824950"/>
            <a:ext cx="8146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Запит і Відповідь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Клієнт відправляє запит для отримання даних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Сервер приймай запит, обробляє його, відправляє Клієнту відповідь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Методи запитів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Додатковий параметр запита, який визначає, як саме цей запит має бути оброблений на бекенді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Статус-коди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Кожна відповідь сервера супроводжується статус-кодом, який вказує на результат виконання запита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●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Заголовки Запита і Відповіді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Char char="○"/>
            </a:pPr>
            <a:r>
              <a:rPr lang="ru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HTTP-запити і відповіді містять різні заголовки, в яких вказана додаткова інформація, мета-дані і т.п.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HTTP-запит</a:t>
            </a:r>
            <a:endParaRPr/>
          </a:p>
        </p:txBody>
      </p:sp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88" y="712925"/>
            <a:ext cx="5761426" cy="39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HTTP-відповідь</a:t>
            </a:r>
            <a:endParaRPr/>
          </a:p>
        </p:txBody>
      </p:sp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75" y="1136952"/>
            <a:ext cx="7566251" cy="28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