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41124b33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41124b33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41124b33b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9" name="Google Shape;119;g3641124b33b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3641124b33b_0_46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Arial"/>
              <a:buNone/>
            </a:pPr>
            <a:fld id="{00000000-1234-1234-1234-123412341234}" type="slidenum">
              <a:rPr b="0" i="0" lang="ru" sz="12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41124b33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41124b33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41124b33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41124b3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41124b33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41124b33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41124b33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41124b33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41124b33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41124b33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41124b33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41124b33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41124b3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41124b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41124b3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41124b3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41124b3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41124b3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41124b3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41124b3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41124b33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41124b3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41124b33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41124b33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41124b33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41124b33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41124b33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41124b33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овый слайд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75047" y="93762"/>
            <a:ext cx="16326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1400"/>
              <a:buFont typeface="Arial"/>
              <a:buNone/>
              <a:defRPr sz="14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3pPr>
            <a:lvl4pPr indent="-3048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4pPr>
            <a:lvl5pPr indent="-3048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5pPr>
            <a:lvl6pPr indent="-3048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70582" y="287982"/>
            <a:ext cx="84027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1500188" y="1506885"/>
            <a:ext cx="6134700" cy="30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>
                <a:solidFill>
                  <a:srgbClr val="444444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44444"/>
              </a:buClr>
              <a:buSzPts val="2300"/>
              <a:buFont typeface="Arial"/>
              <a:buNone/>
              <a:defRPr sz="2300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6pPr>
            <a:lvl7pPr indent="-304800" lvl="6" marL="3200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7pPr>
            <a:lvl8pPr indent="-304800" lvl="7" marL="3657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8pPr>
            <a:lvl9pPr indent="-304800" lvl="8" marL="411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52533"/>
              </a:buClr>
              <a:buSzPts val="1200"/>
              <a:buAutoNum type="arabicPeriod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764488" y="4889004"/>
            <a:ext cx="267900" cy="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edium.com/webbdev/closures-9a20e84b62cd" TargetMode="External"/><Relationship Id="rId4" Type="http://schemas.openxmlformats.org/officeDocument/2006/relationships/hyperlink" Target="https://developer.mozilla.org/en-US/docs/Web/JavaScript/Closures" TargetMode="External"/><Relationship Id="rId5" Type="http://schemas.openxmlformats.org/officeDocument/2006/relationships/hyperlink" Target="https://www.youtube.com/watch?v=e-5obm1G_FY" TargetMode="External"/><Relationship Id="rId6" Type="http://schemas.openxmlformats.org/officeDocument/2006/relationships/hyperlink" Target="https://medium.com/dailyjs/i-never-understood-javascript-closures-9663703368e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Front-End Pro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800"/>
              <a:t>Заняття №8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Б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є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лк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і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Замикання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64100" y="847675"/>
            <a:ext cx="8520600" cy="3990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makeCounter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currentCount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currentCount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makeCounter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(*)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кожен виклик збільшує лічильник та повертає результат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2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створюємо другий лічильник, він не буде залежати від першого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counter2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makeCounter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counter2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497011" y="246125"/>
            <a:ext cx="77376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9450" lIns="58925" spcFirstLastPara="1" rIns="58925" wrap="square" tIns="29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Pts val="2300"/>
              <a:buFont typeface="Arial"/>
              <a:buNone/>
            </a:pPr>
            <a:r>
              <a:rPr lang="ru" sz="2400">
                <a:solidFill>
                  <a:schemeClr val="dk1"/>
                </a:solidFill>
              </a:rPr>
              <a:t>Каррування (Каррінг)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451550" y="848475"/>
            <a:ext cx="8291700" cy="1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highlight>
                  <a:srgbClr val="FFFFFF"/>
                </a:highlight>
              </a:rPr>
              <a:t>Каррування – просунута техніка для роботи із функціями. Вона використовується не тільки в JavaScript, але і в інших мовах програмування і навіть в математиці.</a:t>
            </a:r>
            <a:endParaRPr sz="11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highlight>
                  <a:srgbClr val="FFFFFF"/>
                </a:highlight>
              </a:rPr>
              <a:t>Каррування - це трансформація функцій таким чином, щоб вони отримували аргументи іншим чином:</a:t>
            </a:r>
            <a:endParaRPr sz="11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100">
                <a:highlight>
                  <a:srgbClr val="FFFFFF"/>
                </a:highlight>
              </a:rPr>
              <a:t>                              </a:t>
            </a:r>
            <a:r>
              <a:rPr b="1" lang="ru" sz="1100">
                <a:highlight>
                  <a:srgbClr val="FFFFFF"/>
                </a:highlight>
              </a:rPr>
              <a:t>name(a, b, c) </a:t>
            </a:r>
            <a:r>
              <a:rPr lang="ru" sz="1100">
                <a:highlight>
                  <a:srgbClr val="FFFFFF"/>
                </a:highlight>
              </a:rPr>
              <a:t>                                                                                      </a:t>
            </a:r>
            <a:r>
              <a:rPr b="1" lang="ru" sz="1100">
                <a:highlight>
                  <a:srgbClr val="FFFFFF"/>
                </a:highlight>
              </a:rPr>
              <a:t>name(a)(b)(c)</a:t>
            </a:r>
            <a:endParaRPr b="1" sz="1100"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100">
              <a:highlight>
                <a:srgbClr val="FFFFFF"/>
              </a:highlight>
            </a:endParaRPr>
          </a:p>
        </p:txBody>
      </p:sp>
      <p:pic>
        <p:nvPicPr>
          <p:cNvPr id="124" name="Google Shape;1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200" y="2298025"/>
            <a:ext cx="33813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81025" y="2298025"/>
            <a:ext cx="32194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600" y="826650"/>
            <a:ext cx="6115050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Рекурсія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Рекурсія. Приклад з факторіалом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factorial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Розрахунок факторіала числа без рекурсії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Коли використовується рекурсія?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Глибока копія об’єкта</a:t>
            </a:r>
            <a:endParaRPr/>
          </a:p>
        </p:txBody>
      </p:sp>
      <p:sp>
        <p:nvSpPr>
          <p:cNvPr id="154" name="Google Shape;154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Livecoding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Корисна література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u="sng">
                <a:solidFill>
                  <a:srgbClr val="0066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https://medium.com/webbdev/closures-9a20e84b62cd</a:t>
            </a:r>
            <a:endParaRPr sz="1500" u="sng">
              <a:solidFill>
                <a:srgbClr val="0066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u="sng">
                <a:solidFill>
                  <a:srgbClr val="0066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https://developer.mozilla.org/en-US/docs/Web/JavaScript/Closures</a:t>
            </a:r>
            <a:endParaRPr sz="1500" u="sng">
              <a:solidFill>
                <a:srgbClr val="0066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u="sng">
                <a:solidFill>
                  <a:srgbClr val="0066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https://www.youtube.com/watch?v=e-5obm1G_FY</a:t>
            </a:r>
            <a:endParaRPr sz="1500" u="sng">
              <a:solidFill>
                <a:srgbClr val="0066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u="sng">
                <a:solidFill>
                  <a:srgbClr val="0066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https://medium.com/dailyjs/i-never-understood-javascript-closures-9663703368e8</a:t>
            </a:r>
            <a:endParaRPr sz="1500" u="sng">
              <a:solidFill>
                <a:srgbClr val="0066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Функції. Повторення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Що це?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Навіщо?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Best practices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Кожна функція має своє призначення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Функції - узкоспеціалізовані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Вся логіка - в функціях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ru" sz="1800"/>
              <a:t>DRY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Варіанти створення функції та іх відмінності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Передача параметрів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Повернення значень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Передача в функцію - за значенням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64100" y="847675"/>
            <a:ext cx="8520600" cy="3813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11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10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Передача в функцію - за посиланням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64100" y="847675"/>
            <a:ext cx="8520600" cy="3813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11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myObj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{ value: 11 }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Копіювання об’єктів і масивів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'obj1.value'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'obj2.value'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------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obj3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assign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({},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obj3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'obj1.value'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'obj2.value'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'obj3.value'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obj3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Контекст виконання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 Smith'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showName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John Smith</a:t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Вкладені функції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464100" y="847675"/>
            <a:ext cx="8520600" cy="3813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sayHiBye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'Jack'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'Daniels'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"Привет, 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getFullName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"Пока, 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getFullName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getFullName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sayHiBye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Привіт, Jack Daniels ; Пока, Jack Daniels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Вкладені функції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464100" y="847675"/>
            <a:ext cx="8520600" cy="3813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sayHiBye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"Привіт, 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getFullName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"Пока, 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getFullName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getFullName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sayHiBye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"Вася"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"Пупкин"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Привіт, Вася Пупкін ; Пока, Вася Пупкін</a:t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Замикання</a:t>
            </a:r>
            <a:endParaRPr sz="2600"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64100" y="847675"/>
            <a:ext cx="8520600" cy="2797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 Doe'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name is 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'!'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innerFunction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outer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innerFunction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478950" y="3952050"/>
            <a:ext cx="84909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>
                <a:solidFill>
                  <a:schemeClr val="dk1"/>
                </a:solidFill>
                <a:highlight>
                  <a:srgbClr val="FFFFFF"/>
                </a:highlight>
              </a:rPr>
              <a:t>Замикання - це функція, яка посилається до змінних в області видимості своєї батьківської функції, навіть коли та зупинила своє виконання. Функція має доступ до таких змінних, а також може задавати їм значення; в цьому сенсі, функція “замкнута” на цих змінних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