
<file path=[Content_Types].xml><?xml version="1.0" encoding="utf-8"?>
<Types xmlns="http://schemas.openxmlformats.org/package/2006/content-types"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embeddings/oleObject69.bin" ContentType="application/vnd.openxmlformats-officedocument.oleObject"/>
  <Override PartName="/ppt/embeddings/oleObject40.bin" ContentType="application/vnd.openxmlformats-officedocument.oleObject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ppt/embeddings/oleObject38.bin" ContentType="application/vnd.openxmlformats-officedocument.oleObject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embeddings/oleObject74.bin" ContentType="application/vnd.openxmlformats-officedocument.oleObject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embeddings/oleObject41.bin" ContentType="application/vnd.openxmlformats-officedocument.oleObject"/>
  <Override PartName="/ppt/embeddings/oleObject16.bin" ContentType="application/vnd.openxmlformats-officedocument.oleObject"/>
  <Override PartName="/ppt/notesSlides/notesSlide16.xml" ContentType="application/vnd.openxmlformats-officedocument.presentationml.notesSlide+xml"/>
  <Override PartName="/ppt/embeddings/oleObject53.bin" ContentType="application/vnd.openxmlformats-officedocument.oleObject"/>
  <Override PartName="/ppt/embeddings/oleObject55.bin" ContentType="application/vnd.openxmlformats-officedocument.oleObject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embeddings/oleObject45.bin" ContentType="application/vnd.openxmlformats-officedocument.oleObject"/>
  <Override PartName="/ppt/slides/slide23.xml" ContentType="application/vnd.openxmlformats-officedocument.presentationml.slide+xml"/>
  <Default Extension="fntdata" ContentType="application/x-fontdata"/>
  <Override PartName="/ppt/embeddings/oleObject34.bin" ContentType="application/vnd.openxmlformats-officedocument.oleObject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Default Extension="wmf" ContentType="image/x-wmf"/>
  <Override PartName="/ppt/embeddings/oleObject22.bin" ContentType="application/vnd.openxmlformats-officedocument.oleObject"/>
  <Override PartName="/ppt/embeddings/oleObject37.bin" ContentType="application/vnd.openxmlformats-officedocument.oleObject"/>
  <Override PartName="/ppt/notesSlides/notesSlide15.xml" ContentType="application/vnd.openxmlformats-officedocument.presentationml.notesSlide+xml"/>
  <Override PartName="/ppt/embeddings/oleObject58.bin" ContentType="application/vnd.openxmlformats-officedocument.oleObject"/>
  <Override PartName="/ppt/notesSlides/notesSlide4.xml" ContentType="application/vnd.openxmlformats-officedocument.presentationml.notesSlide+xml"/>
  <Override PartName="/ppt/embeddings/oleObject68.bin" ContentType="application/vnd.openxmlformats-officedocument.oleObject"/>
  <Override PartName="/ppt/embeddings/oleObject31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embeddings/oleObject43.bin" ContentType="application/vnd.openxmlformats-officedocument.oleObject"/>
  <Override PartName="/ppt/notesSlides/notesSlide17.xml" ContentType="application/vnd.openxmlformats-officedocument.presentationml.notesSlide+xml"/>
  <Override PartName="/ppt/embeddings/oleObject56.bin" ContentType="application/vnd.openxmlformats-officedocument.oleObject"/>
  <Override PartName="/ppt/notesSlides/notesSlide23.xml" ContentType="application/vnd.openxmlformats-officedocument.presentationml.notesSlide+xml"/>
  <Override PartName="/ppt/embeddings/oleObject72.bin" ContentType="application/vnd.openxmlformats-officedocument.oleObject"/>
  <Override PartName="/ppt/embeddings/oleObject62.bin" ContentType="application/vnd.openxmlformats-officedocument.oleObject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embeddings/oleObject54.bin" ContentType="application/vnd.openxmlformats-officedocument.oleObject"/>
  <Override PartName="/ppt/embeddings/oleObject36.bin" ContentType="application/vnd.openxmlformats-officedocument.oleObject"/>
  <Override PartName="/ppt/notesSlides/notesSlide1.xml" ContentType="application/vnd.openxmlformats-officedocument.presentationml.notesSlide+xml"/>
  <Override PartName="/ppt/embeddings/oleObject50.bin" ContentType="application/vnd.openxmlformats-officedocument.oleObject"/>
  <Override PartName="/ppt/slideLayouts/slideLayout6.xml" ContentType="application/vnd.openxmlformats-officedocument.presentationml.slideLayout+xml"/>
  <Override PartName="/ppt/embeddings/oleObject59.bin" ContentType="application/vnd.openxmlformats-officedocument.oleObject"/>
  <Default Extension="emf" ContentType="image/x-emf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embeddings/oleObject48.bin" ContentType="application/vnd.openxmlformats-officedocument.oleObject"/>
  <Override PartName="/ppt/embeddings/oleObject15.bin" ContentType="application/vnd.openxmlformats-officedocument.oleObject"/>
  <Default Extension="png" ContentType="image/png"/>
  <Override PartName="/ppt/notesSlides/notesSlide18.xml" ContentType="application/vnd.openxmlformats-officedocument.presentationml.notesSlide+xml"/>
  <Override PartName="/ppt/embeddings/oleObject75.bin" ContentType="application/vnd.openxmlformats-officedocument.oleObject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ppt/embeddings/oleObject29.bin" ContentType="application/vnd.openxmlformats-officedocument.oleObject"/>
  <Override PartName="/ppt/embeddings/oleObject49.bin" ContentType="application/vnd.openxmlformats-officedocument.oleObject"/>
  <Override PartName="/ppt/embeddings/oleObject51.bin" ContentType="application/vnd.openxmlformats-officedocument.oleObject"/>
  <Override PartName="/docProps/core.xml" ContentType="application/vnd.openxmlformats-package.core-properties+xml"/>
  <Override PartName="/ppt/embeddings/oleObject28.bin" ContentType="application/vnd.openxmlformats-officedocument.oleObject"/>
  <Override PartName="/ppt/slides/slide31.xml" ContentType="application/vnd.openxmlformats-officedocument.presentationml.slide+xml"/>
  <Override PartName="/ppt/embeddings/oleObject11.bin" ContentType="application/vnd.openxmlformats-officedocument.oleObject"/>
  <Override PartName="/ppt/embeddings/oleObject66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27.bin" ContentType="application/vnd.openxmlformats-officedocument.oleObject"/>
  <Override PartName="/ppt/embeddings/oleObject39.bin" ContentType="application/vnd.openxmlformats-officedocument.oleObject"/>
  <Override PartName="/ppt/embeddings/oleObject60.bin" ContentType="application/vnd.openxmlformats-officedocument.oleObject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35.bin" ContentType="application/vnd.openxmlformats-officedocument.oleObject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embeddings/oleObject18.bin" ContentType="application/vnd.openxmlformats-officedocument.oleObject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embeddings/oleObject20.bin" ContentType="application/vnd.openxmlformats-officedocument.oleObject"/>
  <Override PartName="/ppt/embeddings/oleObject44.bin" ContentType="application/vnd.openxmlformats-officedocument.oleObject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embeddings/oleObject19.bin" ContentType="application/vnd.openxmlformats-officedocument.oleObject"/>
  <Override PartName="/ppt/embeddings/oleObject33.bin" ContentType="application/vnd.openxmlformats-officedocument.oleObject"/>
  <Override PartName="/ppt/tags/tag3.xml" ContentType="application/vnd.openxmlformats-officedocument.presentationml.tags+xml"/>
  <Override PartName="/ppt/embeddings/oleObject70.bin" ContentType="application/vnd.openxmlformats-officedocument.oleObject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oleObject26.bin" ContentType="application/vnd.openxmlformats-officedocument.oleObject"/>
  <Override PartName="/ppt/embeddings/oleObject25.bin" ContentType="application/vnd.openxmlformats-officedocument.oleObject"/>
  <Override PartName="/ppt/embeddings/oleObject63.bin" ContentType="application/vnd.openxmlformats-officedocument.oleObject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notesSlides/notesSlide26.xml" ContentType="application/vnd.openxmlformats-officedocument.presentationml.notesSlide+xml"/>
  <Override PartName="/ppt/embeddings/oleObject23.bin" ContentType="application/vnd.openxmlformats-officedocument.oleObject"/>
  <Override PartName="/ppt/notesSlides/notesSlide12.xml" ContentType="application/vnd.openxmlformats-officedocument.presentationml.notesSlide+xml"/>
  <Override PartName="/ppt/embeddings/oleObject42.bin" ContentType="application/vnd.openxmlformats-officedocument.oleObject"/>
  <Override PartName="/ppt/embeddings/oleObject47.bin" ContentType="application/vnd.openxmlformats-officedocument.oleObject"/>
  <Override PartName="/ppt/embeddings/oleObject52.bin" ContentType="application/vnd.openxmlformats-officedocument.oleObject"/>
  <Override PartName="/ppt/embeddings/oleObject67.bin" ContentType="application/vnd.openxmlformats-officedocument.oleObject"/>
  <Override PartName="/ppt/notesSlides/notesSlide5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embeddings/oleObject46.bin" ContentType="application/vnd.openxmlformats-officedocument.oleObject"/>
  <Override PartName="/ppt/embeddings/oleObject57.bin" ContentType="application/vnd.openxmlformats-officedocument.oleObject"/>
  <Override PartName="/ppt/slides/slide5.xml" ContentType="application/vnd.openxmlformats-officedocument.presentationml.slide+xml"/>
  <Override PartName="/ppt/embeddings/oleObject65.bin" ContentType="application/vnd.openxmlformats-officedocument.oleObject"/>
  <Override PartName="/ppt/embeddings/oleObject32.bin" ContentType="application/vnd.openxmlformats-officedocument.oleObject"/>
  <Default Extension="jpeg" ContentType="image/jpeg"/>
  <Override PartName="/ppt/embeddings/oleObject71.bin" ContentType="application/vnd.openxmlformats-officedocument.oleObject"/>
  <Override PartName="/ppt/embeddings/oleObject14.bin" ContentType="application/vnd.openxmlformats-officedocument.oleObject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embeddings/oleObject64.bin" ContentType="application/vnd.openxmlformats-officedocument.oleObject"/>
  <Override PartName="/ppt/notesSlides/notesSlide8.xml" ContentType="application/vnd.openxmlformats-officedocument.presentationml.notesSlide+xml"/>
  <Override PartName="/ppt/embeddings/oleObject21.bin" ContentType="application/vnd.openxmlformats-officedocument.oleObject"/>
  <Override PartName="/ppt/embeddings/oleObject73.bin" ContentType="application/vnd.openxmlformats-officedocument.oleObject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embeddings/oleObject30.bin" ContentType="application/vnd.openxmlformats-officedocument.oleObject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embeddings/oleObject61.bin" ContentType="application/vnd.openxmlformats-officedocument.oleObject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50" r:id="rId1"/>
  </p:sldMasterIdLst>
  <p:notesMasterIdLst>
    <p:notesMasterId r:id="rId35"/>
  </p:notesMasterIdLst>
  <p:handoutMasterIdLst>
    <p:handoutMasterId r:id="rId36"/>
  </p:handoutMasterIdLst>
  <p:sldIdLst>
    <p:sldId id="474" r:id="rId2"/>
    <p:sldId id="542" r:id="rId3"/>
    <p:sldId id="543" r:id="rId4"/>
    <p:sldId id="544" r:id="rId5"/>
    <p:sldId id="497" r:id="rId6"/>
    <p:sldId id="523" r:id="rId7"/>
    <p:sldId id="475" r:id="rId8"/>
    <p:sldId id="476" r:id="rId9"/>
    <p:sldId id="477" r:id="rId10"/>
    <p:sldId id="524" r:id="rId11"/>
    <p:sldId id="526" r:id="rId12"/>
    <p:sldId id="560" r:id="rId13"/>
    <p:sldId id="552" r:id="rId14"/>
    <p:sldId id="481" r:id="rId15"/>
    <p:sldId id="484" r:id="rId16"/>
    <p:sldId id="546" r:id="rId17"/>
    <p:sldId id="486" r:id="rId18"/>
    <p:sldId id="508" r:id="rId19"/>
    <p:sldId id="509" r:id="rId20"/>
    <p:sldId id="528" r:id="rId21"/>
    <p:sldId id="555" r:id="rId22"/>
    <p:sldId id="554" r:id="rId23"/>
    <p:sldId id="512" r:id="rId24"/>
    <p:sldId id="556" r:id="rId25"/>
    <p:sldId id="494" r:id="rId26"/>
    <p:sldId id="557" r:id="rId27"/>
    <p:sldId id="488" r:id="rId28"/>
    <p:sldId id="548" r:id="rId29"/>
    <p:sldId id="491" r:id="rId30"/>
    <p:sldId id="531" r:id="rId31"/>
    <p:sldId id="559" r:id="rId32"/>
    <p:sldId id="558" r:id="rId33"/>
    <p:sldId id="549" r:id="rId34"/>
  </p:sldIdLst>
  <p:sldSz cx="9144000" cy="6858000" type="screen4x3"/>
  <p:notesSz cx="7315200" cy="9601200"/>
  <p:embeddedFontLst>
    <p:embeddedFont>
      <p:font typeface="Comic Sans MS"/>
      <p:regular r:id="rId37"/>
      <p:bold r:id="rId38"/>
    </p:embeddedFont>
    <p:embeddedFont>
      <p:font typeface="Euclid Symbol" charset="2"/>
      <p:regular r:id="rId39"/>
      <p:bold r:id="rId40"/>
      <p:italic r:id="rId41"/>
      <p:boldItalic r:id="rId42"/>
    </p:embeddedFont>
  </p:embeddedFontLst>
  <p:custDataLst>
    <p:tags r:id="rId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8000"/>
    <a:srgbClr val="0000FF"/>
    <a:srgbClr val="FF00FF"/>
    <a:srgbClr val="000000"/>
    <a:srgbClr val="FF0000"/>
    <a:srgbClr val="FFFF00"/>
    <a:srgbClr val="FFFFCC"/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 horzBarState="maximized">
    <p:restoredLeft sz="11932" autoAdjust="0"/>
    <p:restoredTop sz="86437" autoAdjust="0"/>
  </p:normalViewPr>
  <p:slideViewPr>
    <p:cSldViewPr>
      <p:cViewPr varScale="1">
        <p:scale>
          <a:sx n="120" d="100"/>
          <a:sy n="120" d="100"/>
        </p:scale>
        <p:origin x="-12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344"/>
    </p:cViewPr>
  </p:sorterViewPr>
  <p:notesViewPr>
    <p:cSldViewPr>
      <p:cViewPr varScale="1">
        <p:scale>
          <a:sx n="51" d="100"/>
          <a:sy n="51" d="100"/>
        </p:scale>
        <p:origin x="-1596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35" Type="http://schemas.openxmlformats.org/officeDocument/2006/relationships/notesMaster" Target="notesMasters/notesMaster1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font" Target="fonts/font3.fntdata"/><Relationship Id="rId40" Type="http://schemas.openxmlformats.org/officeDocument/2006/relationships/font" Target="fonts/font4.fntdata"/><Relationship Id="rId7" Type="http://schemas.openxmlformats.org/officeDocument/2006/relationships/slide" Target="slides/slide6.xml"/><Relationship Id="rId36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presProps" Target="presProps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42" Type="http://schemas.openxmlformats.org/officeDocument/2006/relationships/font" Target="fonts/font6.fntdata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4" Type="http://schemas.openxmlformats.org/officeDocument/2006/relationships/tags" Target="tags/tag1.xml"/><Relationship Id="rId4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font" Target="fonts/font2.fntdata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3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ict"/><Relationship Id="rId3" Type="http://schemas.openxmlformats.org/officeDocument/2006/relationships/image" Target="../media/image45.pict"/><Relationship Id="rId1" Type="http://schemas.openxmlformats.org/officeDocument/2006/relationships/image" Target="../media/image43.pict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ict"/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3" Type="http://schemas.openxmlformats.org/officeDocument/2006/relationships/image" Target="../media/image49.wmf"/><Relationship Id="rId1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ict"/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pict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ict"/><Relationship Id="rId3" Type="http://schemas.openxmlformats.org/officeDocument/2006/relationships/image" Target="../media/image56.pict"/><Relationship Id="rId1" Type="http://schemas.openxmlformats.org/officeDocument/2006/relationships/image" Target="../media/image54.pict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pict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ict"/><Relationship Id="rId3" Type="http://schemas.openxmlformats.org/officeDocument/2006/relationships/image" Target="../media/image59.pict"/><Relationship Id="rId1" Type="http://schemas.openxmlformats.org/officeDocument/2006/relationships/image" Target="../media/image57.pict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ict"/><Relationship Id="rId3" Type="http://schemas.openxmlformats.org/officeDocument/2006/relationships/image" Target="../media/image59.pict"/><Relationship Id="rId1" Type="http://schemas.openxmlformats.org/officeDocument/2006/relationships/image" Target="../media/image57.pict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3" Type="http://schemas.openxmlformats.org/officeDocument/2006/relationships/image" Target="../media/image8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pict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pict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pict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69.pict"/><Relationship Id="rId1" Type="http://schemas.openxmlformats.org/officeDocument/2006/relationships/image" Target="../media/image66.pict"/><Relationship Id="rId2" Type="http://schemas.openxmlformats.org/officeDocument/2006/relationships/image" Target="../media/image67.wmf"/><Relationship Id="rId3" Type="http://schemas.openxmlformats.org/officeDocument/2006/relationships/image" Target="../media/image6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pict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pict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3" Type="http://schemas.openxmlformats.org/officeDocument/2006/relationships/image" Target="../media/image11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.wmf"/><Relationship Id="rId5" Type="http://schemas.openxmlformats.org/officeDocument/2006/relationships/image" Target="../media/image16.wmf"/><Relationship Id="rId7" Type="http://schemas.openxmlformats.org/officeDocument/2006/relationships/image" Target="../media/image18.wmf"/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14.wmf"/><Relationship Id="rId6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.wmf"/><Relationship Id="rId5" Type="http://schemas.openxmlformats.org/officeDocument/2006/relationships/image" Target="../media/image23.wmf"/><Relationship Id="rId7" Type="http://schemas.openxmlformats.org/officeDocument/2006/relationships/image" Target="../media/image25.wmf"/><Relationship Id="rId1" Type="http://schemas.openxmlformats.org/officeDocument/2006/relationships/image" Target="../media/image19.wmf"/><Relationship Id="rId2" Type="http://schemas.openxmlformats.org/officeDocument/2006/relationships/image" Target="../media/image20.wmf"/><Relationship Id="rId3" Type="http://schemas.openxmlformats.org/officeDocument/2006/relationships/image" Target="../media/image21.wmf"/><Relationship Id="rId6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wmf"/><Relationship Id="rId1" Type="http://schemas.openxmlformats.org/officeDocument/2006/relationships/image" Target="../media/image27.wmf"/><Relationship Id="rId2" Type="http://schemas.openxmlformats.org/officeDocument/2006/relationships/image" Target="../media/image28.wmf"/><Relationship Id="rId3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.wmf"/><Relationship Id="rId1" Type="http://schemas.openxmlformats.org/officeDocument/2006/relationships/image" Target="../media/image31.wmf"/><Relationship Id="rId2" Type="http://schemas.openxmlformats.org/officeDocument/2006/relationships/image" Target="../media/image32.wmf"/><Relationship Id="rId3" Type="http://schemas.openxmlformats.org/officeDocument/2006/relationships/image" Target="../media/image33.wmf"/><Relationship Id="rId5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41.wmf"/><Relationship Id="rId4" Type="http://schemas.openxmlformats.org/officeDocument/2006/relationships/image" Target="../media/image39.wmf"/><Relationship Id="rId1" Type="http://schemas.openxmlformats.org/officeDocument/2006/relationships/image" Target="../media/image36.wmf"/><Relationship Id="rId2" Type="http://schemas.openxmlformats.org/officeDocument/2006/relationships/image" Target="../media/image37.wmf"/><Relationship Id="rId3" Type="http://schemas.openxmlformats.org/officeDocument/2006/relationships/image" Target="../media/image38.wmf"/><Relationship Id="rId5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90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51613-EC62-40D3-8136-F14459906EC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3EA7D-8200-4E80-B738-F81960B5A00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3EA7D-8200-4E80-B738-F81960B5A00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2DE04-A5BF-4E6F-BB2C-4CFE4CA4C60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EFCA9-28A5-49EA-A028-A056AD32EA11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EFCA9-28A5-49EA-A028-A056AD32EA11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CA02CE-BAD0-465D-B1BD-5EBAFE60AEB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6D0ED-62AA-47AA-942A-9A6005D7812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2FADC-59F4-49A8-8BCA-5A415D70E26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2FADC-59F4-49A8-8BCA-5A415D70E26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/>
              <a:t>‹#›</a:t>
            </a:r>
          </a:p>
        </p:txBody>
      </p:sp>
      <p:sp>
        <p:nvSpPr>
          <p:cNvPr id="206850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‹#›</a:t>
            </a:r>
          </a:p>
        </p:txBody>
      </p:sp>
      <p:sp>
        <p:nvSpPr>
          <p:cNvPr id="206851" name="Text Box 3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0" tIns="48330" rIns="96660" bIns="48330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34</a:t>
            </a: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C66D7-1777-49D9-93AA-6ED234F486E3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C66D7-1777-49D9-93AA-6ED234F486E3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4905B8-D925-4F1E-B5B0-BB5794A1FFE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2557D-5B9A-45F6-837A-D4279732BAB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E37B98-0414-40A3-99A6-454357EF5EB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24200" y="6553200"/>
            <a:ext cx="29338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November 26,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4" Type="http://schemas.openxmlformats.org/officeDocument/2006/relationships/oleObject" Target="../embeddings/oleObject28.bin"/><Relationship Id="rId5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Relationship Id="rId6" Type="http://schemas.openxmlformats.org/officeDocument/2006/relationships/oleObject" Target="../embeddings/oleObject3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4" Type="http://schemas.openxmlformats.org/officeDocument/2006/relationships/oleObject" Target="../embeddings/oleObject33.bin"/><Relationship Id="rId5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9" Type="http://schemas.openxmlformats.org/officeDocument/2006/relationships/oleObject" Target="../embeddings/oleObject38.bin"/><Relationship Id="rId3" Type="http://schemas.openxmlformats.org/officeDocument/2006/relationships/notesSlide" Target="../notesSlides/notesSlide11.xml"/><Relationship Id="rId6" Type="http://schemas.openxmlformats.org/officeDocument/2006/relationships/oleObject" Target="../embeddings/oleObject3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9.bin"/><Relationship Id="rId1" Type="http://schemas.openxmlformats.org/officeDocument/2006/relationships/vmlDrawing" Target="../drawings/vmlDrawing9.v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42.bin"/><Relationship Id="rId4" Type="http://schemas.openxmlformats.org/officeDocument/2006/relationships/oleObject" Target="../embeddings/oleObject40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2.xml"/><Relationship Id="rId5" Type="http://schemas.openxmlformats.org/officeDocument/2006/relationships/oleObject" Target="../embeddings/oleObject41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3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5" Type="http://schemas.openxmlformats.org/officeDocument/2006/relationships/oleObject" Target="../embeddings/oleObject44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5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5" Type="http://schemas.openxmlformats.org/officeDocument/2006/relationships/oleObject" Target="../embeddings/oleObject46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49.bin"/><Relationship Id="rId4" Type="http://schemas.openxmlformats.org/officeDocument/2006/relationships/oleObject" Target="../embeddings/oleObject47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Relationship Id="rId5" Type="http://schemas.openxmlformats.org/officeDocument/2006/relationships/oleObject" Target="../embeddings/oleObject48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0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Relationship Id="rId5" Type="http://schemas.openxmlformats.org/officeDocument/2006/relationships/oleObject" Target="../embeddings/oleObject51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2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Relationship Id="rId5" Type="http://schemas.openxmlformats.org/officeDocument/2006/relationships/oleObject" Target="../embeddings/oleObject53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56.bin"/><Relationship Id="rId4" Type="http://schemas.openxmlformats.org/officeDocument/2006/relationships/oleObject" Target="../embeddings/oleObject54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Relationship Id="rId5" Type="http://schemas.openxmlformats.org/officeDocument/2006/relationships/oleObject" Target="../embeddings/oleObject55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Relationship Id="rId5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7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60.bin"/><Relationship Id="rId4" Type="http://schemas.openxmlformats.org/officeDocument/2006/relationships/oleObject" Target="../embeddings/oleObject58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Relationship Id="rId5" Type="http://schemas.openxmlformats.org/officeDocument/2006/relationships/oleObject" Target="../embeddings/oleObject59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63.bin"/><Relationship Id="rId4" Type="http://schemas.openxmlformats.org/officeDocument/2006/relationships/oleObject" Target="../embeddings/oleObject61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Relationship Id="rId5" Type="http://schemas.openxmlformats.org/officeDocument/2006/relationships/oleObject" Target="../embeddings/oleObject62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4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Relationship Id="rId5" Type="http://schemas.openxmlformats.org/officeDocument/2006/relationships/oleObject" Target="../embeddings/oleObject65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6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67.bin"/><Relationship Id="rId4" Type="http://schemas.openxmlformats.org/officeDocument/2006/relationships/notesSlide" Target="../notesSlides/notesSlide24.xml"/><Relationship Id="rId1" Type="http://schemas.openxmlformats.org/officeDocument/2006/relationships/vmlDrawing" Target="../drawings/vmlDrawing22.v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2.xml"/><Relationship Id="rId5" Type="http://schemas.openxmlformats.org/officeDocument/2006/relationships/image" Target="../media/image65.emf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65.emf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8.bin"/><Relationship Id="rId5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Relationship Id="rId6" Type="http://schemas.openxmlformats.org/officeDocument/2006/relationships/oleObject" Target="../embeddings/oleObject70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2.bin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Relationship Id="rId5" Type="http://schemas.openxmlformats.org/officeDocument/2006/relationships/oleObject" Target="../embeddings/oleObject73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6.bin"/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Relationship Id="rId5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4.bin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75.bin"/><Relationship Id="rId1" Type="http://schemas.openxmlformats.org/officeDocument/2006/relationships/vmlDrawing" Target="../drawings/vmlDrawing26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9.bin"/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<Relationship Id="rId5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4" Type="http://schemas.openxmlformats.org/officeDocument/2006/relationships/oleObject" Target="../embeddings/oleObject10.bin"/><Relationship Id="rId10" Type="http://schemas.openxmlformats.org/officeDocument/2006/relationships/oleObject" Target="../embeddings/oleObject16.bin"/><Relationship Id="rId5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9" Type="http://schemas.openxmlformats.org/officeDocument/2006/relationships/oleObject" Target="../embeddings/oleObject15.bin"/><Relationship Id="rId3" Type="http://schemas.openxmlformats.org/officeDocument/2006/relationships/notesSlide" Target="../notesSlides/notesSlide5.xml"/><Relationship Id="rId6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4" Type="http://schemas.openxmlformats.org/officeDocument/2006/relationships/oleObject" Target="../embeddings/oleObject17.bin"/><Relationship Id="rId10" Type="http://schemas.openxmlformats.org/officeDocument/2006/relationships/oleObject" Target="../embeddings/oleObject23.bin"/><Relationship Id="rId5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9" Type="http://schemas.openxmlformats.org/officeDocument/2006/relationships/oleObject" Target="../embeddings/oleObject22.bin"/><Relationship Id="rId3" Type="http://schemas.openxmlformats.org/officeDocument/2006/relationships/notesSlide" Target="../notesSlides/notesSlide6.xml"/><Relationship Id="rId6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4" Type="http://schemas.openxmlformats.org/officeDocument/2006/relationships/image" Target="../media/image26.jpeg"/><Relationship Id="rId5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6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b="1" dirty="0">
                <a:solidFill>
                  <a:schemeClr val="tx2"/>
                </a:solidFill>
              </a:rPr>
              <a:t>Generating </a:t>
            </a:r>
            <a:r>
              <a:rPr lang="en-US" sz="5400" b="1" dirty="0" smtClean="0">
                <a:solidFill>
                  <a:schemeClr val="tx2"/>
                </a:solidFill>
              </a:rPr>
              <a:t>Functions</a:t>
            </a:r>
          </a:p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for Recurrences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Generating Function</a:t>
            </a:r>
            <a:r>
              <a:rPr lang="en-US" dirty="0" smtClean="0"/>
              <a:t> for Rabbits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81000" y="1638300"/>
          <a:ext cx="8204200" cy="723900"/>
        </p:xfrm>
        <a:graphic>
          <a:graphicData uri="http://schemas.openxmlformats.org/presentationml/2006/ole">
            <p:oleObj spid="_x0000_s106498" name="Equation" r:id="rId4" imgW="8204040" imgH="723600" progId="Equation.DSMT4">
              <p:embed/>
            </p:oleObj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406400" y="2381250"/>
          <a:ext cx="8204200" cy="647700"/>
        </p:xfrm>
        <a:graphic>
          <a:graphicData uri="http://schemas.openxmlformats.org/presentationml/2006/ole">
            <p:oleObj spid="_x0000_s106499" name="Equation" r:id="rId5" imgW="8204040" imgH="647640" progId="Equation.DSMT4">
              <p:embed/>
            </p:oleObj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406400" y="3086100"/>
          <a:ext cx="8204200" cy="647700"/>
        </p:xfrm>
        <a:graphic>
          <a:graphicData uri="http://schemas.openxmlformats.org/presentationml/2006/ole">
            <p:oleObj spid="_x0000_s106500" name="Equation" r:id="rId6" imgW="8204040" imgH="647640" progId="Equation.DSMT4">
              <p:embed/>
            </p:oleObj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>
            <a:off x="304800" y="3810000"/>
            <a:ext cx="85344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4047014" y="2856706"/>
            <a:ext cx="2514600" cy="158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>
            <a:off x="5564125" y="2856706"/>
            <a:ext cx="2514600" cy="158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5400000">
            <a:off x="7132120" y="2856706"/>
            <a:ext cx="2514600" cy="158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arrow"/>
          </a:ln>
          <a:effectLst/>
        </p:spPr>
      </p:cxnSp>
      <p:graphicFrame>
        <p:nvGraphicFramePr>
          <p:cNvPr id="106503" name="Object 6"/>
          <p:cNvGraphicFramePr>
            <a:graphicFrameLocks noChangeAspect="1"/>
          </p:cNvGraphicFramePr>
          <p:nvPr/>
        </p:nvGraphicFramePr>
        <p:xfrm>
          <a:off x="406400" y="4127500"/>
          <a:ext cx="8216900" cy="520700"/>
        </p:xfrm>
        <a:graphic>
          <a:graphicData uri="http://schemas.openxmlformats.org/presentationml/2006/ole">
            <p:oleObj spid="_x0000_s106503" name="Equation" r:id="rId7" imgW="8216640" imgH="520560" progId="Equation.DSMT4">
              <p:embed/>
            </p:oleObj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4724400" y="5410200"/>
          <a:ext cx="3797300" cy="584200"/>
        </p:xfrm>
        <a:graphic>
          <a:graphicData uri="http://schemas.openxmlformats.org/presentationml/2006/ole">
            <p:oleObj spid="_x0000_s106504" name="Equation" r:id="rId8" imgW="3797280" imgH="58392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Generating Function </a:t>
            </a:r>
            <a:r>
              <a:rPr lang="en-US" dirty="0" smtClean="0"/>
              <a:t>for Rabbits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4192" y="1724771"/>
          <a:ext cx="4038600" cy="596900"/>
        </p:xfrm>
        <a:graphic>
          <a:graphicData uri="http://schemas.openxmlformats.org/presentationml/2006/ole">
            <p:oleObj spid="_x0000_s108546" name="Equation" r:id="rId4" imgW="4038480" imgH="596880" progId="Equation.DSMT4">
              <p:embed/>
            </p:oleObj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404192" y="2418136"/>
          <a:ext cx="4102100" cy="596900"/>
        </p:xfrm>
        <a:graphic>
          <a:graphicData uri="http://schemas.openxmlformats.org/presentationml/2006/ole">
            <p:oleObj spid="_x0000_s108547" name="Equation" r:id="rId5" imgW="4101840" imgH="596880" progId="Equation.DSMT4">
              <p:embed/>
            </p:oleObj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396241" y="3095597"/>
          <a:ext cx="4318000" cy="622300"/>
        </p:xfrm>
        <a:graphic>
          <a:graphicData uri="http://schemas.openxmlformats.org/presentationml/2006/ole">
            <p:oleObj spid="_x0000_s108548" name="Equation" r:id="rId6" imgW="4317840" imgH="622080" progId="Equation.DSMT4">
              <p:embed/>
            </p:oleObj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>
            <a:off x="304800" y="3810000"/>
            <a:ext cx="85344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223000" y="1663700"/>
          <a:ext cx="1955800" cy="1549400"/>
        </p:xfrm>
        <a:graphic>
          <a:graphicData uri="http://schemas.openxmlformats.org/presentationml/2006/ole">
            <p:oleObj spid="_x0000_s108550" name="Equation" r:id="rId7" imgW="1955520" imgH="1549080" progId="Equation.DSMT4">
              <p:embed/>
            </p:oleObj>
          </a:graphicData>
        </a:graphic>
      </p:graphicFrame>
      <p:graphicFrame>
        <p:nvGraphicFramePr>
          <p:cNvPr id="108551" name="Object 2"/>
          <p:cNvGraphicFramePr>
            <a:graphicFrameLocks noChangeAspect="1"/>
          </p:cNvGraphicFramePr>
          <p:nvPr/>
        </p:nvGraphicFramePr>
        <p:xfrm>
          <a:off x="381000" y="4114800"/>
          <a:ext cx="8280401" cy="647700"/>
        </p:xfrm>
        <a:graphic>
          <a:graphicData uri="http://schemas.openxmlformats.org/presentationml/2006/ole">
            <p:oleObj spid="_x0000_s108551" name="Equation" r:id="rId8" imgW="8280360" imgH="647640" progId="Equation.DSMT4">
              <p:embed/>
            </p:oleObj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711200" y="5226050"/>
          <a:ext cx="7251700" cy="660400"/>
        </p:xfrm>
        <a:graphic>
          <a:graphicData uri="http://schemas.openxmlformats.org/presentationml/2006/ole">
            <p:oleObj spid="_x0000_s108553" name="Equation" r:id="rId9" imgW="7251480" imgH="6602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12W.</a:t>
            </a:r>
            <a:fld id="{17233D2A-0857-4415-88C1-423492E69A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334850" name="Object 2"/>
          <p:cNvGraphicFramePr>
            <a:graphicFrameLocks noChangeAspect="1"/>
          </p:cNvGraphicFramePr>
          <p:nvPr/>
        </p:nvGraphicFramePr>
        <p:xfrm>
          <a:off x="1371600" y="2286000"/>
          <a:ext cx="6400800" cy="2221934"/>
        </p:xfrm>
        <a:graphic>
          <a:graphicData uri="http://schemas.openxmlformats.org/presentationml/2006/ole">
            <p:oleObj spid="_x0000_s334850" name="Equation" r:id="rId3" imgW="3987720" imgH="1384200" progId="Equation.DSMT4">
              <p:embed/>
            </p:oleObj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Generating Function </a:t>
            </a:r>
            <a:r>
              <a:rPr lang="en-US" dirty="0" smtClean="0"/>
              <a:t>for Rabbits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6" name="Object 4"/>
          <p:cNvGraphicFramePr>
            <a:graphicFrameLocks noChangeAspect="1"/>
          </p:cNvGraphicFramePr>
          <p:nvPr/>
        </p:nvGraphicFramePr>
        <p:xfrm>
          <a:off x="2362200" y="3530600"/>
          <a:ext cx="4332288" cy="1879600"/>
        </p:xfrm>
        <a:graphic>
          <a:graphicData uri="http://schemas.openxmlformats.org/presentationml/2006/ole">
            <p:oleObj spid="_x0000_s253956" name="Equation" r:id="rId4" imgW="1168400" imgH="508000" progId="Equation.DSMT4">
              <p:embed/>
            </p:oleObj>
          </a:graphicData>
        </a:graphic>
      </p:graphicFrame>
      <p:graphicFrame>
        <p:nvGraphicFramePr>
          <p:cNvPr id="253958" name="Object 6"/>
          <p:cNvGraphicFramePr>
            <a:graphicFrameLocks noChangeAspect="1"/>
          </p:cNvGraphicFramePr>
          <p:nvPr/>
        </p:nvGraphicFramePr>
        <p:xfrm>
          <a:off x="2333625" y="3505200"/>
          <a:ext cx="4448175" cy="1860550"/>
        </p:xfrm>
        <a:graphic>
          <a:graphicData uri="http://schemas.openxmlformats.org/presentationml/2006/ole">
            <p:oleObj spid="_x0000_s253958" name="Equation" r:id="rId5" imgW="1181100" imgH="495300" progId="Equation.DSMT4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Coefficient notation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182275" name="Object 3"/>
          <p:cNvGraphicFramePr>
            <a:graphicFrameLocks noChangeAspect="1"/>
          </p:cNvGraphicFramePr>
          <p:nvPr/>
        </p:nvGraphicFramePr>
        <p:xfrm>
          <a:off x="304800" y="1479550"/>
          <a:ext cx="8451849" cy="1742913"/>
        </p:xfrm>
        <a:graphic>
          <a:graphicData uri="http://schemas.openxmlformats.org/presentationml/2006/ole">
            <p:oleObj spid="_x0000_s253955" name="Equation" r:id="rId6" imgW="2527300" imgH="5207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Generating Function for Rabbits</a:t>
            </a:r>
          </a:p>
        </p:txBody>
      </p:sp>
      <p:sp>
        <p:nvSpPr>
          <p:cNvPr id="574472" name="Text Box 8"/>
          <p:cNvSpPr txBox="1">
            <a:spLocks noChangeArrowheads="1"/>
          </p:cNvSpPr>
          <p:nvPr/>
        </p:nvSpPr>
        <p:spPr bwMode="auto">
          <a:xfrm>
            <a:off x="457200" y="3581400"/>
            <a:ext cx="8229600" cy="1446550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008000"/>
                </a:solidFill>
              </a:rPr>
              <a:t>partial fraction</a:t>
            </a:r>
            <a:r>
              <a:rPr lang="en-US" dirty="0" smtClean="0"/>
              <a:t> expansion to </a:t>
            </a:r>
            <a:r>
              <a:rPr lang="en-US" dirty="0"/>
              <a:t>find closed </a:t>
            </a:r>
            <a:r>
              <a:rPr lang="en-US" dirty="0" smtClean="0"/>
              <a:t>form for </a:t>
            </a:r>
            <a:endParaRPr lang="en-US" dirty="0"/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89200" y="1371600"/>
          <a:ext cx="3987800" cy="1384300"/>
        </p:xfrm>
        <a:graphic>
          <a:graphicData uri="http://schemas.openxmlformats.org/presentationml/2006/ole">
            <p:oleObj spid="_x0000_s45057" name="Equation" r:id="rId4" imgW="3987720" imgH="13842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707414" y="4114800"/>
          <a:ext cx="2131786" cy="895350"/>
        </p:xfrm>
        <a:graphic>
          <a:graphicData uri="http://schemas.openxmlformats.org/presentationml/2006/ole">
            <p:oleObj spid="_x0000_s45060" name="Equation" r:id="rId5" imgW="635000" imgH="2667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38200" y="2971800"/>
            <a:ext cx="72040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factor </a:t>
            </a:r>
            <a:r>
              <a:rPr lang="en-US" dirty="0"/>
              <a:t>the </a:t>
            </a:r>
            <a:r>
              <a:rPr lang="en-US" dirty="0" smtClean="0"/>
              <a:t>denominator</a:t>
            </a:r>
            <a:endParaRPr lang="en-US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438400" y="1447800"/>
          <a:ext cx="3987800" cy="1244600"/>
        </p:xfrm>
        <a:graphic>
          <a:graphicData uri="http://schemas.openxmlformats.org/presentationml/2006/ole">
            <p:oleObj spid="_x0000_s43010" name="Equation" r:id="rId4" imgW="3987720" imgH="1244520" progId="Equation.DSMT4">
              <p:embed/>
            </p:oleObj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314450" y="3810000"/>
          <a:ext cx="6451600" cy="711200"/>
        </p:xfrm>
        <a:graphic>
          <a:graphicData uri="http://schemas.openxmlformats.org/presentationml/2006/ole">
            <p:oleObj spid="_x0000_s43011" name="Equation" r:id="rId5" imgW="6451560" imgH="711000" progId="Equation.DSMT4">
              <p:embed/>
            </p:oleObj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657601" y="4343403"/>
            <a:ext cx="3276600" cy="838197"/>
            <a:chOff x="3657601" y="4343403"/>
            <a:chExt cx="3276600" cy="838197"/>
          </a:xfrm>
        </p:grpSpPr>
        <p:cxnSp>
          <p:nvCxnSpPr>
            <p:cNvPr id="12" name="Straight Arrow Connector 11"/>
            <p:cNvCxnSpPr>
              <a:stCxn id="16" idx="0"/>
            </p:cNvCxnSpPr>
            <p:nvPr/>
          </p:nvCxnSpPr>
          <p:spPr bwMode="auto">
            <a:xfrm rot="5400000" flipH="1" flipV="1">
              <a:off x="4000502" y="4076702"/>
              <a:ext cx="761997" cy="14478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16" idx="0"/>
            </p:cNvCxnSpPr>
            <p:nvPr/>
          </p:nvCxnSpPr>
          <p:spPr bwMode="auto">
            <a:xfrm rot="5400000" flipH="1" flipV="1">
              <a:off x="4876802" y="3124202"/>
              <a:ext cx="838197" cy="32766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TextBox 15"/>
          <p:cNvSpPr txBox="1"/>
          <p:nvPr/>
        </p:nvSpPr>
        <p:spPr>
          <a:xfrm>
            <a:off x="914400" y="5181600"/>
            <a:ext cx="548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 use quadratic formula</a:t>
            </a:r>
            <a:endParaRPr lang="en-US" sz="36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38200" y="2971800"/>
            <a:ext cx="72040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factor </a:t>
            </a:r>
            <a:r>
              <a:rPr lang="en-US" dirty="0"/>
              <a:t>the </a:t>
            </a:r>
            <a:r>
              <a:rPr lang="en-US" dirty="0" smtClean="0"/>
              <a:t>denominator</a:t>
            </a:r>
            <a:endParaRPr lang="en-US" dirty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438400" y="1447800"/>
          <a:ext cx="3987800" cy="1244600"/>
        </p:xfrm>
        <a:graphic>
          <a:graphicData uri="http://schemas.openxmlformats.org/presentationml/2006/ole">
            <p:oleObj spid="_x0000_s190466" name="Equation" r:id="rId4" imgW="3987720" imgH="1244520" progId="Equation.DSMT4">
              <p:embed/>
            </p:oleObj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314450" y="3810000"/>
          <a:ext cx="6451600" cy="711200"/>
        </p:xfrm>
        <a:graphic>
          <a:graphicData uri="http://schemas.openxmlformats.org/presentationml/2006/ole">
            <p:oleObj spid="_x0000_s190467" name="Equation" r:id="rId5" imgW="6451560" imgH="711000" progId="Equation.DSMT4">
              <p:embed/>
            </p:oleObj>
          </a:graphicData>
        </a:graphic>
      </p:graphicFrame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1524000" y="4572000"/>
          <a:ext cx="6024113" cy="1524000"/>
        </p:xfrm>
        <a:graphic>
          <a:graphicData uri="http://schemas.openxmlformats.org/presentationml/2006/ole">
            <p:oleObj spid="_x0000_s190468" name="Equation" r:id="rId6" imgW="5321160" imgH="13460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1670050" y="1346200"/>
          <a:ext cx="5511800" cy="1524000"/>
        </p:xfrm>
        <a:graphic>
          <a:graphicData uri="http://schemas.openxmlformats.org/presentationml/2006/ole">
            <p:oleObj spid="_x0000_s40961" name="Equation" r:id="rId4" imgW="5511600" imgH="1523880" progId="Equation.DSMT4">
              <p:embed/>
            </p:oleObj>
          </a:graphicData>
        </a:graphic>
      </p:graphicFrame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38200" y="2978150"/>
            <a:ext cx="7620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Method of partial fractions:</a:t>
            </a:r>
            <a:endParaRPr lang="en-US" dirty="0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143000" y="3683000"/>
          <a:ext cx="6883400" cy="2184400"/>
        </p:xfrm>
        <a:graphic>
          <a:graphicData uri="http://schemas.openxmlformats.org/presentationml/2006/ole">
            <p:oleObj spid="_x0000_s40962" name="Equation" r:id="rId5" imgW="6883400" imgH="2184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6566" name="Object 1"/>
          <p:cNvGraphicFramePr>
            <a:graphicFrameLocks noChangeAspect="1"/>
          </p:cNvGraphicFramePr>
          <p:nvPr/>
        </p:nvGraphicFramePr>
        <p:xfrm>
          <a:off x="958850" y="3103563"/>
          <a:ext cx="7226300" cy="1387475"/>
        </p:xfrm>
        <a:graphic>
          <a:graphicData uri="http://schemas.openxmlformats.org/presentationml/2006/ole">
            <p:oleObj spid="_x0000_s66566" name="Equation" r:id="rId4" imgW="5689600" imgH="10922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46707" y="4724400"/>
            <a:ext cx="7305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need to solve for </a:t>
            </a:r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0000FF"/>
                </a:solidFill>
              </a:rPr>
              <a:t>b</a:t>
            </a:r>
            <a:endParaRPr lang="en-US" sz="4800" dirty="0">
              <a:solidFill>
                <a:srgbClr val="0000FF"/>
              </a:solidFill>
            </a:endParaRPr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1576346" y="1295400"/>
          <a:ext cx="5991308" cy="1676400"/>
        </p:xfrm>
        <a:graphic>
          <a:graphicData uri="http://schemas.openxmlformats.org/presentationml/2006/ole">
            <p:oleObj spid="_x0000_s66568" name="Equation" r:id="rId5" imgW="5219640" imgH="14601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Closed Form for </a:t>
            </a:r>
            <a:r>
              <a:rPr lang="en-US" dirty="0" smtClean="0">
                <a:solidFill>
                  <a:srgbClr val="FF6600"/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aseline="300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rgbClr val="FF6600"/>
                </a:solidFill>
              </a:rPr>
              <a:t>]</a:t>
            </a:r>
            <a:r>
              <a:rPr lang="en-US" dirty="0" err="1" smtClean="0">
                <a:solidFill>
                  <a:srgbClr val="0000FF"/>
                </a:solidFill>
              </a:rPr>
              <a:t>B(x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baseline="-25000" dirty="0" smtClean="0"/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914400" y="1301750"/>
          <a:ext cx="7289800" cy="1625600"/>
        </p:xfrm>
        <a:graphic>
          <a:graphicData uri="http://schemas.openxmlformats.org/presentationml/2006/ole">
            <p:oleObj spid="_x0000_s67586" name="Equation" r:id="rId4" imgW="7289800" imgH="1625600" progId="Equation.DSMT4">
              <p:embed/>
            </p:oleObj>
          </a:graphicData>
        </a:graphic>
      </p:graphicFrame>
      <p:graphicFrame>
        <p:nvGraphicFramePr>
          <p:cNvPr id="67589" name="Object 1"/>
          <p:cNvGraphicFramePr>
            <a:graphicFrameLocks noChangeAspect="1"/>
          </p:cNvGraphicFramePr>
          <p:nvPr/>
        </p:nvGraphicFramePr>
        <p:xfrm>
          <a:off x="1543050" y="3771900"/>
          <a:ext cx="5905500" cy="889000"/>
        </p:xfrm>
        <a:graphic>
          <a:graphicData uri="http://schemas.openxmlformats.org/presentationml/2006/ole">
            <p:oleObj spid="_x0000_s67589" name="Equation" r:id="rId5" imgW="5905500" imgH="889000" progId="Equation.DSMT4">
              <p:embed/>
            </p:oleObj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000" y="4800600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/>
              <a:t>Solve for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000" dirty="0" smtClean="0"/>
              <a:t> and </a:t>
            </a:r>
            <a:r>
              <a:rPr lang="en-US" sz="4000" dirty="0" err="1" smtClean="0">
                <a:solidFill>
                  <a:srgbClr val="0000E5"/>
                </a:solidFill>
              </a:rPr>
              <a:t>b</a:t>
            </a:r>
            <a:r>
              <a:rPr lang="en-US" sz="4000" dirty="0" smtClean="0"/>
              <a:t> </a:t>
            </a:r>
            <a:endParaRPr lang="en-US" sz="4000" dirty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81000" y="2978150"/>
            <a:ext cx="8420100" cy="707886"/>
            <a:chOff x="381000" y="2978150"/>
            <a:chExt cx="8420100" cy="707886"/>
          </a:xfrm>
        </p:grpSpPr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81000" y="2978150"/>
              <a:ext cx="55626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4000" dirty="0" smtClean="0"/>
                <a:t>Multiply both sides by</a:t>
              </a:r>
              <a:endParaRPr lang="en-US" sz="400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6032500" y="3079750"/>
            <a:ext cx="2768600" cy="571500"/>
          </p:xfrm>
          <a:graphic>
            <a:graphicData uri="http://schemas.openxmlformats.org/presentationml/2006/ole">
              <p:oleObj spid="_x0000_s67590" name="Equation" r:id="rId6" imgW="2768600" imgH="571500" progId="Equation.DSMT4">
                <p:embed/>
              </p:oleObj>
            </a:graphicData>
          </a:graphic>
        </p:graphicFrame>
      </p:grpSp>
      <p:sp>
        <p:nvSpPr>
          <p:cNvPr id="12" name="TextBox 11"/>
          <p:cNvSpPr txBox="1"/>
          <p:nvPr/>
        </p:nvSpPr>
        <p:spPr>
          <a:xfrm>
            <a:off x="457200" y="4800600"/>
            <a:ext cx="7963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                             ⎯letting</a:t>
            </a:r>
          </a:p>
          <a:p>
            <a:r>
              <a:rPr lang="en-US" sz="4000" dirty="0" err="1" smtClean="0"/>
              <a:t>x</a:t>
            </a:r>
            <a:r>
              <a:rPr lang="en-US" sz="4000" dirty="0" smtClean="0"/>
              <a:t> be 1/</a:t>
            </a:r>
            <a:r>
              <a:rPr lang="en-US" sz="4000" b="1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α</a:t>
            </a:r>
            <a:r>
              <a:rPr lang="en-US" sz="4000" dirty="0" smtClean="0"/>
              <a:t>, then 1/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β</a:t>
            </a:r>
            <a:r>
              <a:rPr lang="en-US" sz="4000" dirty="0" smtClean="0">
                <a:solidFill>
                  <a:srgbClr val="000000"/>
                </a:solidFill>
              </a:rPr>
              <a:t> makes it easy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1066800"/>
            <a:ext cx="18288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sums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7200" y="2057400"/>
          <a:ext cx="8140700" cy="835025"/>
        </p:xfrm>
        <a:graphic>
          <a:graphicData uri="http://schemas.openxmlformats.org/presentationml/2006/ole">
            <p:oleObj spid="_x0000_s185348" name="Equation" r:id="rId4" imgW="2971800" imgH="304560" progId="Equation.DSMT4">
              <p:embed/>
            </p:oleObj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/>
        </p:nvGraphicFramePr>
        <p:xfrm>
          <a:off x="609600" y="4267200"/>
          <a:ext cx="7566025" cy="808038"/>
        </p:xfrm>
        <a:graphic>
          <a:graphicData uri="http://schemas.openxmlformats.org/presentationml/2006/ole">
            <p:oleObj spid="_x0000_s185349" name="Equation" r:id="rId5" imgW="2616120" imgH="279360" progId="Equation.DSMT4">
              <p:embed/>
            </p:oleObj>
          </a:graphicData>
        </a:graphic>
      </p:graphicFrame>
      <p:graphicFrame>
        <p:nvGraphicFramePr>
          <p:cNvPr id="185351" name="Object 7"/>
          <p:cNvGraphicFramePr>
            <a:graphicFrameLocks noChangeAspect="1"/>
          </p:cNvGraphicFramePr>
          <p:nvPr/>
        </p:nvGraphicFramePr>
        <p:xfrm>
          <a:off x="762000" y="3046412"/>
          <a:ext cx="7200900" cy="765175"/>
        </p:xfrm>
        <a:graphic>
          <a:graphicData uri="http://schemas.openxmlformats.org/presentationml/2006/ole">
            <p:oleObj spid="_x0000_s185351" name="Equation" r:id="rId6" imgW="2628720" imgH="27936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43200" y="4495800"/>
            <a:ext cx="31936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</a:rPr>
              <a:t>amazing!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781050" y="1282700"/>
          <a:ext cx="6832600" cy="3098800"/>
        </p:xfrm>
        <a:graphic>
          <a:graphicData uri="http://schemas.openxmlformats.org/presentationml/2006/ole">
            <p:oleObj spid="_x0000_s109572" name="Equation" r:id="rId4" imgW="6832600" imgH="30988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781050" y="1282700"/>
          <a:ext cx="6832600" cy="3098800"/>
        </p:xfrm>
        <a:graphic>
          <a:graphicData uri="http://schemas.openxmlformats.org/presentationml/2006/ole">
            <p:oleObj spid="_x0000_s301058" name="Equation" r:id="rId4" imgW="6832600" imgH="3098800" progId="Equation.DSMT4">
              <p:embed/>
            </p:oleObj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5264150" y="3275013"/>
          <a:ext cx="2203450" cy="2027237"/>
        </p:xfrm>
        <a:graphic>
          <a:graphicData uri="http://schemas.openxmlformats.org/presentationml/2006/ole">
            <p:oleObj spid="_x0000_s301060" name="Equation" r:id="rId5" imgW="1739900" imgH="1600200" progId="Equation.DSMT4">
              <p:embed/>
            </p:oleObj>
          </a:graphicData>
        </a:graphic>
      </p:graphicFrame>
      <p:graphicFrame>
        <p:nvGraphicFramePr>
          <p:cNvPr id="301061" name="Object 5"/>
          <p:cNvGraphicFramePr>
            <a:graphicFrameLocks noChangeAspect="1"/>
          </p:cNvGraphicFramePr>
          <p:nvPr/>
        </p:nvGraphicFramePr>
        <p:xfrm>
          <a:off x="1724025" y="3363913"/>
          <a:ext cx="1709738" cy="2033587"/>
        </p:xfrm>
        <a:graphic>
          <a:graphicData uri="http://schemas.openxmlformats.org/presentationml/2006/ole">
            <p:oleObj spid="_x0000_s301061" name="Equation" r:id="rId6" imgW="1346200" imgH="16002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5906869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converges to 0 as n grows</a:t>
            </a:r>
            <a:endParaRPr lang="en-US" sz="3600" dirty="0">
              <a:solidFill>
                <a:srgbClr val="FF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876800" y="4724400"/>
            <a:ext cx="3048000" cy="13716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299011" name="Object 7"/>
          <p:cNvGraphicFramePr>
            <a:graphicFrameLocks noChangeAspect="1"/>
          </p:cNvGraphicFramePr>
          <p:nvPr/>
        </p:nvGraphicFramePr>
        <p:xfrm>
          <a:off x="781050" y="1282700"/>
          <a:ext cx="6832600" cy="3098800"/>
        </p:xfrm>
        <a:graphic>
          <a:graphicData uri="http://schemas.openxmlformats.org/presentationml/2006/ole">
            <p:oleObj spid="_x0000_s299011" name="Equation" r:id="rId4" imgW="6832600" imgH="3098800" progId="Equation.DSMT4">
              <p:embed/>
            </p:oleObj>
          </a:graphicData>
        </a:graphic>
      </p:graphicFrame>
      <p:graphicFrame>
        <p:nvGraphicFramePr>
          <p:cNvPr id="299012" name="Object 7"/>
          <p:cNvGraphicFramePr>
            <a:graphicFrameLocks noChangeAspect="1"/>
          </p:cNvGraphicFramePr>
          <p:nvPr/>
        </p:nvGraphicFramePr>
        <p:xfrm>
          <a:off x="4953000" y="3124200"/>
          <a:ext cx="2819400" cy="2984365"/>
        </p:xfrm>
        <a:graphic>
          <a:graphicData uri="http://schemas.openxmlformats.org/presentationml/2006/ole">
            <p:oleObj spid="_x0000_s299012" name="Equation" r:id="rId5" imgW="2387600" imgH="2527300" progId="Equation.DSMT4">
              <p:embed/>
            </p:oleObj>
          </a:graphicData>
        </a:graphic>
      </p:graphicFrame>
      <p:graphicFrame>
        <p:nvGraphicFramePr>
          <p:cNvPr id="299013" name="Object 5"/>
          <p:cNvGraphicFramePr>
            <a:graphicFrameLocks noChangeAspect="1"/>
          </p:cNvGraphicFramePr>
          <p:nvPr/>
        </p:nvGraphicFramePr>
        <p:xfrm>
          <a:off x="1724025" y="3363913"/>
          <a:ext cx="1709738" cy="2033587"/>
        </p:xfrm>
        <a:graphic>
          <a:graphicData uri="http://schemas.openxmlformats.org/presentationml/2006/ole">
            <p:oleObj spid="_x0000_s299013" name="Equation" r:id="rId6" imgW="1346200" imgH="1600200" progId="Equation.DSMT4">
              <p:embed/>
            </p:oleObj>
          </a:graphicData>
        </a:graphic>
      </p:graphicFrame>
      <p:sp>
        <p:nvSpPr>
          <p:cNvPr id="11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778000" y="1219200"/>
          <a:ext cx="5626100" cy="2120900"/>
        </p:xfrm>
        <a:graphic>
          <a:graphicData uri="http://schemas.openxmlformats.org/presentationml/2006/ole">
            <p:oleObj spid="_x0000_s70659" name="Equation" r:id="rId4" imgW="5626100" imgH="21209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4648200"/>
            <a:ext cx="6400800" cy="1447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rabbit population grows</a:t>
            </a:r>
          </a:p>
          <a:p>
            <a:r>
              <a:rPr lang="en-US" dirty="0" smtClean="0"/>
              <a:t>exponentially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949700" y="3276600"/>
          <a:ext cx="3136900" cy="1066800"/>
        </p:xfrm>
        <a:graphic>
          <a:graphicData uri="http://schemas.openxmlformats.org/presentationml/2006/ole">
            <p:oleObj spid="_x0000_s70662" name="Equation" r:id="rId5" imgW="3136680" imgH="1066680" progId="Equation.DSMT4">
              <p:embed/>
            </p:oleObj>
          </a:graphicData>
        </a:graphic>
      </p:graphicFrame>
      <p:sp>
        <p:nvSpPr>
          <p:cNvPr id="10" name="Rectangle 5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4267200" cy="11430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8000"/>
                </a:solidFill>
              </a:rPr>
              <a:t>the answer</a:t>
            </a:r>
            <a:endParaRPr lang="en-US" sz="4800" baseline="-250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14400" y="1828800"/>
          <a:ext cx="7235825" cy="3149600"/>
        </p:xfrm>
        <a:graphic>
          <a:graphicData uri="http://schemas.openxmlformats.org/presentationml/2006/ole">
            <p:oleObj spid="_x0000_s303106" name="Equation" r:id="rId4" imgW="6184900" imgH="2692400" progId="Equation.DSMT4">
              <p:embed/>
            </p:oleObj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54864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Simpler Closed Form</a:t>
            </a:r>
            <a:endParaRPr lang="en-US" baseline="-250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1240286" y="4953000"/>
            <a:ext cx="6684514" cy="1302841"/>
            <a:chOff x="1240286" y="4953000"/>
            <a:chExt cx="6684514" cy="1302841"/>
          </a:xfrm>
        </p:grpSpPr>
        <p:sp>
          <p:nvSpPr>
            <p:cNvPr id="5" name="TextBox 4"/>
            <p:cNvSpPr txBox="1"/>
            <p:nvPr/>
          </p:nvSpPr>
          <p:spPr>
            <a:xfrm>
              <a:off x="1240286" y="5486400"/>
              <a:ext cx="6663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to nearest integer</a:t>
              </a:r>
              <a:endParaRPr lang="en-US" dirty="0"/>
            </a:p>
          </p:txBody>
        </p:sp>
        <p:cxnSp>
          <p:nvCxnSpPr>
            <p:cNvPr id="9" name="Curved Connector 8"/>
            <p:cNvCxnSpPr/>
            <p:nvPr/>
          </p:nvCxnSpPr>
          <p:spPr bwMode="auto">
            <a:xfrm flipV="1">
              <a:off x="4724400" y="4953000"/>
              <a:ext cx="3200400" cy="685800"/>
            </a:xfrm>
            <a:prstGeom prst="curvedConnector3">
              <a:avLst>
                <a:gd name="adj1" fmla="val 50000"/>
              </a:avLst>
            </a:prstGeom>
            <a:solidFill>
              <a:schemeClr val="accent1">
                <a:alpha val="0"/>
              </a:schemeClr>
            </a:solidFill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</p:cxnSp>
        <p:cxnSp>
          <p:nvCxnSpPr>
            <p:cNvPr id="12" name="Curved Connector 8"/>
            <p:cNvCxnSpPr/>
            <p:nvPr/>
          </p:nvCxnSpPr>
          <p:spPr bwMode="auto">
            <a:xfrm rot="16200000" flipV="1">
              <a:off x="4076700" y="4991100"/>
              <a:ext cx="685800" cy="609600"/>
            </a:xfrm>
            <a:prstGeom prst="curvedConnector3">
              <a:avLst>
                <a:gd name="adj1" fmla="val 50000"/>
              </a:avLst>
            </a:prstGeom>
            <a:solidFill>
              <a:schemeClr val="accent1">
                <a:alpha val="0"/>
              </a:schemeClr>
            </a:solidFill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</p:cxn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pic>
        <p:nvPicPr>
          <p:cNvPr id="27652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 w="28575" algn="ctr">
            <a:noFill/>
            <a:prstDash val="sysDot"/>
            <a:round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85800" y="4268450"/>
            <a:ext cx="776025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move stack to Post #2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larger disc not above smaller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101850" y="1511300"/>
            <a:ext cx="1784350" cy="2146300"/>
            <a:chOff x="2101850" y="1511300"/>
            <a:chExt cx="1784350" cy="2146300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101850" y="1511300"/>
            <a:ext cx="1403350" cy="2146300"/>
          </p:xfrm>
          <a:graphic>
            <a:graphicData uri="http://schemas.openxmlformats.org/presentationml/2006/ole">
              <p:oleObj spid="_x0000_s278530" name="Equation" r:id="rId6" imgW="215900" imgH="330200" progId="Equation.DSMT4">
                <p:embed/>
              </p:oleObj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276600" y="2126159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pic>
        <p:nvPicPr>
          <p:cNvPr id="27652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 w="28575" algn="ctr">
            <a:noFill/>
            <a:prstDash val="sysDot"/>
            <a:round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89013" y="4191000"/>
            <a:ext cx="75025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Move</a:t>
            </a:r>
            <a:r>
              <a:rPr lang="en-US" baseline="-25000" dirty="0">
                <a:solidFill>
                  <a:srgbClr val="0000FF"/>
                </a:solidFill>
              </a:rPr>
              <a:t>1,2</a:t>
            </a:r>
            <a:r>
              <a:rPr lang="en-US" dirty="0">
                <a:solidFill>
                  <a:srgbClr val="0000FF"/>
                </a:solidFill>
              </a:rPr>
              <a:t>(n)</a:t>
            </a:r>
            <a:r>
              <a:rPr lang="en-US" dirty="0"/>
              <a:t>::=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Move</a:t>
            </a:r>
            <a:r>
              <a:rPr lang="en-US" baseline="-25000" dirty="0">
                <a:solidFill>
                  <a:srgbClr val="0000FF"/>
                </a:solidFill>
              </a:rPr>
              <a:t>1,3</a:t>
            </a:r>
            <a:r>
              <a:rPr lang="en-US" dirty="0">
                <a:solidFill>
                  <a:srgbClr val="0000FF"/>
                </a:solidFill>
              </a:rPr>
              <a:t>(n-1)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                     </a:t>
            </a:r>
            <a:r>
              <a:rPr lang="en-US" dirty="0" smtClean="0">
                <a:solidFill>
                  <a:srgbClr val="0000FF"/>
                </a:solidFill>
              </a:rPr>
              <a:t> big </a:t>
            </a:r>
            <a:r>
              <a:rPr lang="en-US" dirty="0">
                <a:solidFill>
                  <a:srgbClr val="0000FF"/>
                </a:solidFill>
              </a:rPr>
              <a:t>disk 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→</a:t>
            </a:r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00FF"/>
                </a:solidFill>
              </a:rPr>
              <a:t>                     </a:t>
            </a:r>
            <a:r>
              <a:rPr lang="en-US" dirty="0" smtClean="0">
                <a:solidFill>
                  <a:srgbClr val="0000FF"/>
                </a:solidFill>
              </a:rPr>
              <a:t> Move</a:t>
            </a:r>
            <a:r>
              <a:rPr lang="en-US" baseline="-25000" dirty="0" smtClean="0">
                <a:solidFill>
                  <a:srgbClr val="0000FF"/>
                </a:solidFill>
              </a:rPr>
              <a:t>3,2</a:t>
            </a:r>
            <a:r>
              <a:rPr lang="en-US" dirty="0" smtClean="0">
                <a:solidFill>
                  <a:srgbClr val="0000FF"/>
                </a:solidFill>
              </a:rPr>
              <a:t>(n-1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]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Towers of Hanoi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err="1" smtClean="0">
                <a:solidFill>
                  <a:srgbClr val="0000FF"/>
                </a:solidFill>
              </a:rPr>
              <a:t>h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4800" dirty="0" smtClean="0"/>
              <a:t>::=# steps by </a:t>
            </a:r>
            <a:r>
              <a:rPr lang="en-US" sz="4800" dirty="0" smtClean="0">
                <a:solidFill>
                  <a:srgbClr val="0000FF"/>
                </a:solidFill>
              </a:rPr>
              <a:t>Move</a:t>
            </a:r>
            <a:r>
              <a:rPr lang="en-US" sz="4800" baseline="-25000" dirty="0" smtClean="0">
                <a:solidFill>
                  <a:srgbClr val="0000FF"/>
                </a:solidFill>
              </a:rPr>
              <a:t>1,2</a:t>
            </a:r>
            <a:r>
              <a:rPr lang="en-US" sz="4800" dirty="0" smtClean="0">
                <a:solidFill>
                  <a:srgbClr val="0000FF"/>
                </a:solidFill>
              </a:rPr>
              <a:t>(n)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h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00FF"/>
                </a:solidFill>
              </a:rPr>
              <a:t>2h</a:t>
            </a:r>
            <a:r>
              <a:rPr lang="en-US" sz="5400" baseline="-25000" dirty="0" smtClean="0">
                <a:solidFill>
                  <a:srgbClr val="0000FF"/>
                </a:solidFill>
              </a:rPr>
              <a:t>n-1</a:t>
            </a:r>
            <a:r>
              <a:rPr lang="en-US" sz="5400" dirty="0" smtClean="0">
                <a:solidFill>
                  <a:srgbClr val="0000FF"/>
                </a:solidFill>
              </a:rPr>
              <a:t> + 1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h</a:t>
            </a:r>
            <a:r>
              <a:rPr lang="en-US" sz="5400" baseline="-25000" dirty="0" smtClean="0">
                <a:solidFill>
                  <a:srgbClr val="0000FF"/>
                </a:solidFill>
              </a:rPr>
              <a:t>0</a:t>
            </a:r>
            <a:r>
              <a:rPr lang="en-US" sz="5400" dirty="0" smtClean="0"/>
              <a:t> = </a:t>
            </a:r>
            <a:r>
              <a:rPr lang="en-US" sz="5400" dirty="0" smtClean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6" name="Object 4"/>
          <p:cNvGraphicFramePr>
            <a:graphicFrameLocks noChangeAspect="1"/>
          </p:cNvGraphicFramePr>
          <p:nvPr/>
        </p:nvGraphicFramePr>
        <p:xfrm>
          <a:off x="304800" y="3314700"/>
          <a:ext cx="8280400" cy="723900"/>
        </p:xfrm>
        <a:graphic>
          <a:graphicData uri="http://schemas.openxmlformats.org/presentationml/2006/ole">
            <p:oleObj spid="_x0000_s192516" name="Equation" r:id="rId4" imgW="8280360" imgH="723600" progId="Equation.DSMT4">
              <p:embed/>
            </p:oleObj>
          </a:graphicData>
        </a:graphic>
      </p:graphicFrame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12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17500" y="3810000"/>
          <a:ext cx="7988300" cy="863600"/>
        </p:xfrm>
        <a:graphic>
          <a:graphicData uri="http://schemas.openxmlformats.org/presentationml/2006/ole">
            <p:oleObj spid="_x0000_s192514" name="Equation" r:id="rId5" imgW="7988300" imgH="863600" progId="Equation.DSMT4">
              <p:embed/>
            </p:oleObj>
          </a:graphicData>
        </a:graphic>
      </p:graphicFrame>
      <p:cxnSp>
        <p:nvCxnSpPr>
          <p:cNvPr id="14" name="Straight Connector 13"/>
          <p:cNvCxnSpPr/>
          <p:nvPr/>
        </p:nvCxnSpPr>
        <p:spPr bwMode="auto">
          <a:xfrm>
            <a:off x="381000" y="5484812"/>
            <a:ext cx="76200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Object 7"/>
          <p:cNvGraphicFramePr>
            <a:graphicFrameLocks noChangeAspect="1"/>
          </p:cNvGraphicFramePr>
          <p:nvPr/>
        </p:nvGraphicFramePr>
        <p:xfrm>
          <a:off x="114300" y="5676900"/>
          <a:ext cx="8178800" cy="685800"/>
        </p:xfrm>
        <a:graphic>
          <a:graphicData uri="http://schemas.openxmlformats.org/presentationml/2006/ole">
            <p:oleObj spid="_x0000_s192515" name="Equation" r:id="rId6" imgW="8178480" imgH="685800" progId="Equation.DSMT4">
              <p:embed/>
            </p:oleObj>
          </a:graphicData>
        </a:graphic>
      </p:graphicFrame>
      <p:cxnSp>
        <p:nvCxnSpPr>
          <p:cNvPr id="26" name="Straight Connector 25"/>
          <p:cNvCxnSpPr/>
          <p:nvPr/>
        </p:nvCxnSpPr>
        <p:spPr bwMode="auto">
          <a:xfrm rot="5400000">
            <a:off x="4114006" y="4190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5400000">
            <a:off x="5790406" y="4190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>
            <a:off x="7009606" y="4190206"/>
            <a:ext cx="21336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184534" y="1372850"/>
            <a:ext cx="33874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h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2h</a:t>
            </a:r>
            <a:r>
              <a:rPr lang="en-US" baseline="-25000" dirty="0" smtClean="0">
                <a:solidFill>
                  <a:srgbClr val="0000FF"/>
                </a:solidFill>
              </a:rPr>
              <a:t>n-1</a:t>
            </a:r>
            <a:r>
              <a:rPr lang="en-US" dirty="0" smtClean="0">
                <a:solidFill>
                  <a:srgbClr val="0000FF"/>
                </a:solidFill>
              </a:rPr>
              <a:t> + 1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0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304800" y="4483100"/>
          <a:ext cx="7708900" cy="774700"/>
        </p:xfrm>
        <a:graphic>
          <a:graphicData uri="http://schemas.openxmlformats.org/presentationml/2006/ole">
            <p:oleObj spid="_x0000_s192519" name="Equation" r:id="rId7" imgW="7708900" imgH="7747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371600" y="2654300"/>
          <a:ext cx="6650038" cy="1816100"/>
        </p:xfrm>
        <a:graphic>
          <a:graphicData uri="http://schemas.openxmlformats.org/presentationml/2006/ole">
            <p:oleObj spid="_x0000_s113666" name="Equation" r:id="rId4" imgW="5257800" imgH="143496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4953000"/>
            <a:ext cx="86950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(The gen func from last lecture)</a:t>
            </a:r>
            <a:endParaRPr lang="en-US" dirty="0">
              <a:solidFill>
                <a:srgbClr val="008000"/>
              </a:solidFill>
            </a:endParaRPr>
          </a:p>
        </p:txBody>
      </p:sp>
      <p:graphicFrame>
        <p:nvGraphicFramePr>
          <p:cNvPr id="113668" name="Object 7"/>
          <p:cNvGraphicFramePr>
            <a:graphicFrameLocks noChangeAspect="1"/>
          </p:cNvGraphicFramePr>
          <p:nvPr/>
        </p:nvGraphicFramePr>
        <p:xfrm>
          <a:off x="1127125" y="1570038"/>
          <a:ext cx="6891338" cy="900112"/>
        </p:xfrm>
        <a:graphic>
          <a:graphicData uri="http://schemas.openxmlformats.org/presentationml/2006/ole">
            <p:oleObj spid="_x0000_s113668" name="Equation" r:id="rId5" imgW="5638680" imgH="73656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113407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shifts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33400" y="2057400"/>
          <a:ext cx="7997838" cy="849313"/>
        </p:xfrm>
        <a:graphic>
          <a:graphicData uri="http://schemas.openxmlformats.org/presentationml/2006/ole">
            <p:oleObj spid="_x0000_s187394" name="Equation" r:id="rId4" imgW="2869920" imgH="304560" progId="Equation.DSMT4">
              <p:embed/>
            </p:oleObj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/>
        </p:nvGraphicFramePr>
        <p:xfrm>
          <a:off x="1524000" y="3733800"/>
          <a:ext cx="6125619" cy="1074738"/>
        </p:xfrm>
        <a:graphic>
          <a:graphicData uri="http://schemas.openxmlformats.org/presentationml/2006/ole">
            <p:oleObj spid="_x0000_s187395" name="Equation" r:id="rId5" imgW="1739880" imgH="30456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986164" y="2702714"/>
          <a:ext cx="5091036" cy="737322"/>
        </p:xfrm>
        <a:graphic>
          <a:graphicData uri="http://schemas.openxmlformats.org/presentationml/2006/ole">
            <p:oleObj spid="_x0000_s187396" name="Equation" r:id="rId6" imgW="1841400" imgH="266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Hanoi Generating Function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4691" name="Object 2"/>
          <p:cNvGraphicFramePr>
            <a:graphicFrameLocks noChangeAspect="1"/>
          </p:cNvGraphicFramePr>
          <p:nvPr/>
        </p:nvGraphicFramePr>
        <p:xfrm>
          <a:off x="1231106" y="3124200"/>
          <a:ext cx="6681788" cy="1743075"/>
        </p:xfrm>
        <a:graphic>
          <a:graphicData uri="http://schemas.openxmlformats.org/presentationml/2006/ole">
            <p:oleObj spid="_x0000_s114691" name="Equation" r:id="rId4" imgW="4191000" imgH="10922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95400" y="1447800"/>
            <a:ext cx="57721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by partial fractions</a:t>
            </a:r>
          </a:p>
          <a:p>
            <a:r>
              <a:rPr lang="en-US" sz="4800" dirty="0" smtClean="0"/>
              <a:t>from last lecture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recurrences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method solves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12W.</a:t>
            </a:r>
            <a:fld id="{17233D2A-0857-4415-88C1-423492E69A2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1" y="3124200"/>
          <a:ext cx="7620000" cy="1108364"/>
        </p:xfrm>
        <a:graphic>
          <a:graphicData uri="http://schemas.openxmlformats.org/presentationml/2006/ole">
            <p:oleObj spid="_x0000_s330754" name="Equation" r:id="rId3" imgW="2095500" imgH="3048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05600" y="3276600"/>
            <a:ext cx="709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E5"/>
                </a:solidFill>
              </a:rPr>
              <a:t>+1</a:t>
            </a:r>
            <a:endParaRPr lang="en-US" dirty="0">
              <a:solidFill>
                <a:srgbClr val="0000E5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nonhomogeneous</a:t>
            </a:r>
            <a:r>
              <a:rPr lang="en-US" dirty="0" smtClean="0"/>
              <a:t>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sz="4800" dirty="0" smtClean="0"/>
              <a:t>handle	              with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</a:rPr>
              <a:t>⋅⋅⋅+ 1</a:t>
            </a:r>
            <a:r>
              <a:rPr lang="en-US" sz="4800" dirty="0" smtClean="0"/>
              <a:t>               </a:t>
            </a:r>
            <a:r>
              <a:rPr lang="en-US" sz="4800" dirty="0" smtClean="0">
                <a:solidFill>
                  <a:srgbClr val="0000E5"/>
                </a:solidFill>
              </a:rPr>
              <a:t>1/(1-x)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</a:rPr>
              <a:t>⋅⋅⋅+ 2</a:t>
            </a:r>
            <a:r>
              <a:rPr lang="en-US" sz="4800" baseline="30000" dirty="0" smtClean="0">
                <a:solidFill>
                  <a:srgbClr val="0000E5"/>
                </a:solidFill>
              </a:rPr>
              <a:t>n</a:t>
            </a:r>
            <a:r>
              <a:rPr lang="en-US" sz="4800" dirty="0" smtClean="0"/>
              <a:t>             </a:t>
            </a:r>
            <a:r>
              <a:rPr lang="en-US" sz="4800" dirty="0" smtClean="0">
                <a:solidFill>
                  <a:srgbClr val="0000E5"/>
                </a:solidFill>
              </a:rPr>
              <a:t>1/(1-2x)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</a:rPr>
              <a:t>⋅⋅⋅+ </a:t>
            </a:r>
            <a:r>
              <a:rPr lang="en-US" sz="4800" dirty="0" err="1" smtClean="0">
                <a:solidFill>
                  <a:srgbClr val="0000E5"/>
                </a:solidFill>
              </a:rPr>
              <a:t>n</a:t>
            </a:r>
            <a:r>
              <a:rPr lang="en-US" sz="4800" dirty="0" smtClean="0"/>
              <a:t>              </a:t>
            </a:r>
            <a:r>
              <a:rPr lang="en-US" sz="4800" dirty="0" smtClean="0">
                <a:solidFill>
                  <a:srgbClr val="0000E5"/>
                </a:solidFill>
              </a:rPr>
              <a:t>x/(1-x)</a:t>
            </a:r>
            <a:r>
              <a:rPr lang="en-US" sz="4800" baseline="30000" dirty="0" smtClean="0">
                <a:solidFill>
                  <a:srgbClr val="0000E5"/>
                </a:solidFill>
              </a:rPr>
              <a:t>2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</a:rPr>
              <a:t>⋅⋅⋅+ n</a:t>
            </a:r>
            <a:r>
              <a:rPr lang="en-US" sz="4800" baseline="30000" dirty="0" smtClean="0">
                <a:solidFill>
                  <a:srgbClr val="0000E5"/>
                </a:solidFill>
              </a:rPr>
              <a:t>2</a:t>
            </a:r>
            <a:r>
              <a:rPr lang="en-US" sz="4800" dirty="0" smtClean="0"/>
              <a:t>             </a:t>
            </a:r>
            <a:r>
              <a:rPr lang="en-US" sz="4800" dirty="0" smtClean="0">
                <a:solidFill>
                  <a:srgbClr val="0000E5"/>
                </a:solidFill>
              </a:rPr>
              <a:t>x(1+x)/(1-x)</a:t>
            </a:r>
            <a:r>
              <a:rPr lang="en-US" sz="4800" baseline="30000" dirty="0" smtClean="0">
                <a:solidFill>
                  <a:srgbClr val="0000E5"/>
                </a:solidFill>
              </a:rPr>
              <a:t>3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</a:rPr>
              <a:t>⋅⋅⋅+ </a:t>
            </a:r>
            <a:r>
              <a:rPr lang="en-US" sz="4800" b="1" dirty="0" err="1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α</a:t>
            </a:r>
            <a:r>
              <a:rPr lang="en-US" sz="4800" baseline="300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n</a:t>
            </a:r>
            <a:r>
              <a:rPr lang="en-US" sz="4800" dirty="0" err="1" smtClean="0">
                <a:solidFill>
                  <a:srgbClr val="0000E5"/>
                </a:solidFill>
                <a:latin typeface="Comic Sans MS"/>
                <a:cs typeface="Comic Sans MS"/>
              </a:rPr>
              <a:t>⋅</a:t>
            </a:r>
            <a:r>
              <a:rPr lang="en-US" sz="4800" dirty="0" err="1" smtClean="0">
                <a:solidFill>
                  <a:srgbClr val="0000E5"/>
                </a:solidFill>
              </a:rPr>
              <a:t>n</a:t>
            </a:r>
            <a:r>
              <a:rPr lang="en-US" sz="4800" baseline="30000" dirty="0" err="1" smtClean="0">
                <a:solidFill>
                  <a:srgbClr val="0000E5"/>
                </a:solidFill>
              </a:rPr>
              <a:t>k</a:t>
            </a:r>
            <a:r>
              <a:rPr lang="en-US" sz="4800" baseline="30000" dirty="0" smtClean="0">
                <a:solidFill>
                  <a:srgbClr val="0000E5"/>
                </a:solidFill>
              </a:rPr>
              <a:t>                </a:t>
            </a:r>
            <a:r>
              <a:rPr lang="en-US" sz="4800" dirty="0" err="1" smtClean="0">
                <a:solidFill>
                  <a:srgbClr val="0000E5"/>
                </a:solidFill>
              </a:rPr>
              <a:t>P(x)/Q(x</a:t>
            </a:r>
            <a:r>
              <a:rPr lang="en-US" sz="4800" dirty="0" smtClean="0">
                <a:solidFill>
                  <a:srgbClr val="0000E5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12W.</a:t>
            </a:r>
            <a:fld id="{17233D2A-0857-4415-88C1-423492E69A2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Grp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latin typeface="Comic Sans MS" pitchFamily="66" charset="0"/>
              </a:rPr>
              <a:t>lec</a:t>
            </a:r>
            <a:r>
              <a:rPr lang="en-US" sz="1000" dirty="0" smtClean="0">
                <a:latin typeface="Comic Sans MS" pitchFamily="66" charset="0"/>
              </a:rPr>
              <a:t> 12W.34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Team Problems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905000"/>
            <a:ext cx="6388288" cy="301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500" dirty="0" smtClean="0"/>
              <a:t>Problems</a:t>
            </a:r>
          </a:p>
          <a:p>
            <a:pPr algn="ctr">
              <a:lnSpc>
                <a:spcPct val="80000"/>
              </a:lnSpc>
            </a:pPr>
            <a:r>
              <a:rPr lang="en-US" sz="11500" dirty="0" smtClean="0"/>
              <a:t>1 </a:t>
            </a:r>
            <a:r>
              <a:rPr lang="en-US" sz="11500" dirty="0" smtClean="0">
                <a:sym typeface="Euclid Symbol" pitchFamily="18" charset="2"/>
              </a:rPr>
              <a:t>&amp; 2</a:t>
            </a:r>
            <a:endParaRPr lang="en-US" sz="115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00800" cy="1066800"/>
          </a:xfrm>
        </p:spPr>
        <p:txBody>
          <a:bodyPr/>
          <a:lstStyle/>
          <a:p>
            <a:r>
              <a:rPr lang="en-US" dirty="0" smtClean="0"/>
              <a:t>Generating Functions so far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1143000"/>
            <a:ext cx="32766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products</a:t>
            </a:r>
            <a:endParaRPr lang="en-US" sz="5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09600" y="2190835"/>
          <a:ext cx="7467600" cy="782553"/>
        </p:xfrm>
        <a:graphic>
          <a:graphicData uri="http://schemas.openxmlformats.org/presentationml/2006/ole">
            <p:oleObj spid="_x0000_s188418" name="Equation" r:id="rId4" imgW="2908080" imgH="30456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23887" y="3071812"/>
          <a:ext cx="8215313" cy="714375"/>
        </p:xfrm>
        <a:graphic>
          <a:graphicData uri="http://schemas.openxmlformats.org/presentationml/2006/ole">
            <p:oleObj spid="_x0000_s188420" name="Equation" r:id="rId5" imgW="3213000" imgH="279360" progId="Equation.DSMT4">
              <p:embed/>
            </p:oleObj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481012" y="4267200"/>
          <a:ext cx="8181975" cy="1308100"/>
        </p:xfrm>
        <a:graphic>
          <a:graphicData uri="http://schemas.openxmlformats.org/presentationml/2006/ole">
            <p:oleObj spid="_x0000_s188421" name="Equation" r:id="rId6" imgW="2781000" imgH="4442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Shifting Right</a:t>
            </a: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968500" y="1524000"/>
          <a:ext cx="6870700" cy="596900"/>
        </p:xfrm>
        <a:graphic>
          <a:graphicData uri="http://schemas.openxmlformats.org/presentationml/2006/ole">
            <p:oleObj spid="_x0000_s26626" name="Equation" r:id="rId4" imgW="6870600" imgH="596880" progId="Equation.DSMT4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533400" y="1600200"/>
          <a:ext cx="1651000" cy="520700"/>
        </p:xfrm>
        <a:graphic>
          <a:graphicData uri="http://schemas.openxmlformats.org/presentationml/2006/ole">
            <p:oleObj spid="_x0000_s26628" name="Equation" r:id="rId5" imgW="1650960" imgH="520560" progId="Equation.DSMT4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533400" y="2298700"/>
          <a:ext cx="1651000" cy="520700"/>
        </p:xfrm>
        <a:graphic>
          <a:graphicData uri="http://schemas.openxmlformats.org/presentationml/2006/ole">
            <p:oleObj spid="_x0000_s26629" name="Equation" r:id="rId6" imgW="1650960" imgH="520560" progId="Equation.DSMT4">
              <p:embed/>
            </p:oleObj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1981200" y="2222500"/>
          <a:ext cx="5715000" cy="596900"/>
        </p:xfrm>
        <a:graphic>
          <a:graphicData uri="http://schemas.openxmlformats.org/presentationml/2006/ole">
            <p:oleObj spid="_x0000_s26632" name="Equation" r:id="rId7" imgW="5715000" imgH="59688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066800" y="3048000"/>
          <a:ext cx="6858000" cy="1143000"/>
        </p:xfrm>
        <a:graphic>
          <a:graphicData uri="http://schemas.openxmlformats.org/presentationml/2006/ole">
            <p:oleObj spid="_x0000_s26634" name="Equation" r:id="rId8" imgW="6858000" imgH="11430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895600" y="5105400"/>
          <a:ext cx="3048000" cy="1193800"/>
        </p:xfrm>
        <a:graphic>
          <a:graphicData uri="http://schemas.openxmlformats.org/presentationml/2006/ole">
            <p:oleObj spid="_x0000_s26635" name="Equation" r:id="rId9" imgW="3047760" imgH="119376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016000" y="3886200"/>
          <a:ext cx="1422400" cy="1117600"/>
        </p:xfrm>
        <a:graphic>
          <a:graphicData uri="http://schemas.openxmlformats.org/presentationml/2006/ole">
            <p:oleObj spid="_x0000_s26636" name="Equation" r:id="rId10" imgW="1422360" imgH="11174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14584 -0.000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Homogenous Recurrence Relation</a:t>
            </a:r>
          </a:p>
        </p:txBody>
      </p:sp>
      <p:sp>
        <p:nvSpPr>
          <p:cNvPr id="7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828800" y="3848100"/>
          <a:ext cx="6273800" cy="647700"/>
        </p:xfrm>
        <a:graphic>
          <a:graphicData uri="http://schemas.openxmlformats.org/presentationml/2006/ole">
            <p:oleObj spid="_x0000_s105480" name="Equation" r:id="rId4" imgW="6273720" imgH="64764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057400" y="1600200"/>
          <a:ext cx="1676400" cy="558800"/>
        </p:xfrm>
        <a:graphic>
          <a:graphicData uri="http://schemas.openxmlformats.org/presentationml/2006/ole">
            <p:oleObj spid="_x0000_s105481" name="Equation" r:id="rId5" imgW="1676160" imgH="558720" progId="Equation.DSMT4">
              <p:embed/>
            </p:oleObj>
          </a:graphicData>
        </a:graphic>
      </p:graphicFrame>
      <p:graphicFrame>
        <p:nvGraphicFramePr>
          <p:cNvPr id="105482" name="Object 10"/>
          <p:cNvGraphicFramePr>
            <a:graphicFrameLocks noChangeAspect="1"/>
          </p:cNvGraphicFramePr>
          <p:nvPr/>
        </p:nvGraphicFramePr>
        <p:xfrm>
          <a:off x="2057400" y="2324100"/>
          <a:ext cx="1231900" cy="571500"/>
        </p:xfrm>
        <a:graphic>
          <a:graphicData uri="http://schemas.openxmlformats.org/presentationml/2006/ole">
            <p:oleObj spid="_x0000_s105482" name="Equation" r:id="rId6" imgW="1231560" imgH="571320" progId="Equation.DSMT4">
              <p:embed/>
            </p:oleObj>
          </a:graphicData>
        </a:graphic>
      </p:graphicFrame>
      <p:graphicFrame>
        <p:nvGraphicFramePr>
          <p:cNvPr id="105483" name="Object 11"/>
          <p:cNvGraphicFramePr>
            <a:graphicFrameLocks noChangeAspect="1"/>
          </p:cNvGraphicFramePr>
          <p:nvPr/>
        </p:nvGraphicFramePr>
        <p:xfrm>
          <a:off x="1828800" y="4686300"/>
          <a:ext cx="6235700" cy="647700"/>
        </p:xfrm>
        <a:graphic>
          <a:graphicData uri="http://schemas.openxmlformats.org/presentationml/2006/ole">
            <p:oleObj spid="_x0000_s105483" name="Equation" r:id="rId7" imgW="6235560" imgH="647640" progId="Equation.DSMT4">
              <p:embed/>
            </p:oleObj>
          </a:graphicData>
        </a:graphic>
      </p:graphicFrame>
      <p:cxnSp>
        <p:nvCxnSpPr>
          <p:cNvPr id="17" name="Straight Connector 16"/>
          <p:cNvCxnSpPr/>
          <p:nvPr/>
        </p:nvCxnSpPr>
        <p:spPr bwMode="auto">
          <a:xfrm>
            <a:off x="1600200" y="5372100"/>
            <a:ext cx="6858000" cy="1588"/>
          </a:xfrm>
          <a:prstGeom prst="line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447800" y="4602659"/>
            <a:ext cx="4203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-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3848100"/>
            <a:ext cx="8382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172200" y="3848100"/>
            <a:ext cx="9906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105488" name="Object 16"/>
          <p:cNvGraphicFramePr>
            <a:graphicFrameLocks noChangeAspect="1"/>
          </p:cNvGraphicFramePr>
          <p:nvPr/>
        </p:nvGraphicFramePr>
        <p:xfrm>
          <a:off x="4064000" y="5524500"/>
          <a:ext cx="4013200" cy="647700"/>
        </p:xfrm>
        <a:graphic>
          <a:graphicData uri="http://schemas.openxmlformats.org/presentationml/2006/ole">
            <p:oleObj spid="_x0000_s105488" name="Equation" r:id="rId8" imgW="4012920" imgH="647640" progId="Equation.DSMT4">
              <p:embed/>
            </p:oleObj>
          </a:graphicData>
        </a:graphic>
      </p:graphicFrame>
      <p:graphicFrame>
        <p:nvGraphicFramePr>
          <p:cNvPr id="105489" name="Object 17"/>
          <p:cNvGraphicFramePr>
            <a:graphicFrameLocks noChangeAspect="1"/>
          </p:cNvGraphicFramePr>
          <p:nvPr/>
        </p:nvGraphicFramePr>
        <p:xfrm>
          <a:off x="457200" y="5562600"/>
          <a:ext cx="3263900" cy="571500"/>
        </p:xfrm>
        <a:graphic>
          <a:graphicData uri="http://schemas.openxmlformats.org/presentationml/2006/ole">
            <p:oleObj spid="_x0000_s105489" name="Equation" r:id="rId9" imgW="3263760" imgH="571320" progId="Equation.DSMT4">
              <p:embed/>
            </p:oleObj>
          </a:graphicData>
        </a:graphic>
      </p:graphicFrame>
      <p:graphicFrame>
        <p:nvGraphicFramePr>
          <p:cNvPr id="105492" name="Object 20"/>
          <p:cNvGraphicFramePr>
            <a:graphicFrameLocks noChangeAspect="1"/>
          </p:cNvGraphicFramePr>
          <p:nvPr/>
        </p:nvGraphicFramePr>
        <p:xfrm>
          <a:off x="5486400" y="1600200"/>
          <a:ext cx="2641600" cy="1168400"/>
        </p:xfrm>
        <a:graphic>
          <a:graphicData uri="http://schemas.openxmlformats.org/presentationml/2006/ole">
            <p:oleObj spid="_x0000_s105492" name="Equation" r:id="rId10" imgW="2641320" imgH="1168200" progId="Equation.DSMT4">
              <p:embed/>
            </p:oleObj>
          </a:graphicData>
        </a:graphic>
      </p:graphicFrame>
      <p:sp>
        <p:nvSpPr>
          <p:cNvPr id="36" name="Rectangle 35"/>
          <p:cNvSpPr/>
          <p:nvPr/>
        </p:nvSpPr>
        <p:spPr bwMode="auto">
          <a:xfrm>
            <a:off x="7620000" y="3848100"/>
            <a:ext cx="5334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FF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 animBg="1"/>
      <p:bldP spid="22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Rabbit Population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219200"/>
            <a:ext cx="8991600" cy="53340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i="1" dirty="0" smtClean="0"/>
              <a:t>breeding pair </a:t>
            </a:r>
            <a:r>
              <a:rPr lang="en-US" dirty="0" smtClean="0"/>
              <a:t>of rabbits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produces a newborn pair every month.</a:t>
            </a:r>
          </a:p>
          <a:p>
            <a:pPr eaLnBrk="1" hangingPunct="1"/>
            <a:r>
              <a:rPr lang="en-US" dirty="0" smtClean="0"/>
              <a:t>Rabbits  breed  after one month.</a:t>
            </a:r>
          </a:p>
          <a:p>
            <a:pPr eaLnBrk="1" hangingPunct="1"/>
            <a:r>
              <a:rPr lang="en-US" dirty="0" smtClean="0"/>
              <a:t>After n months: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8000"/>
                </a:solidFill>
              </a:rPr>
              <a:t>		</a:t>
            </a:r>
            <a:r>
              <a:rPr lang="en-US" dirty="0" err="1" smtClean="0">
                <a:solidFill>
                  <a:srgbClr val="008000"/>
                </a:solidFill>
              </a:rPr>
              <a:t>w</a:t>
            </a:r>
            <a:r>
              <a:rPr lang="en-US" baseline="-25000" dirty="0" err="1" smtClean="0">
                <a:solidFill>
                  <a:srgbClr val="008000"/>
                </a:solidFill>
              </a:rPr>
              <a:t>n</a:t>
            </a:r>
            <a:r>
              <a:rPr lang="en-US" dirty="0" smtClean="0"/>
              <a:t>::= # ne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dirty="0" smtClean="0"/>
              <a:t>born pairs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		</a:t>
            </a: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::= #</a:t>
            </a:r>
            <a:r>
              <a:rPr lang="en-US" dirty="0" smtClean="0">
                <a:solidFill>
                  <a:srgbClr val="0000FF"/>
                </a:solidFill>
              </a:rPr>
              <a:t> b</a:t>
            </a:r>
            <a:r>
              <a:rPr lang="en-US" dirty="0" smtClean="0"/>
              <a:t>reeding pairs</a:t>
            </a:r>
          </a:p>
          <a:p>
            <a:pPr eaLnBrk="1" hangingPunct="1"/>
            <a:r>
              <a:rPr lang="en-US" dirty="0" smtClean="0"/>
              <a:t>Start with a newborn pair:   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baseline="-25000" dirty="0" smtClean="0">
                <a:solidFill>
                  <a:srgbClr val="008000"/>
                </a:solidFill>
              </a:rPr>
              <a:t>0 </a:t>
            </a:r>
            <a:r>
              <a:rPr lang="en-US" dirty="0" smtClean="0">
                <a:solidFill>
                  <a:srgbClr val="008000"/>
                </a:solidFill>
              </a:rPr>
              <a:t>= 1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				      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dirty="0" smtClean="0">
                <a:solidFill>
                  <a:srgbClr val="0000FF"/>
                </a:solidFill>
              </a:rPr>
              <a:t>= 0</a:t>
            </a:r>
            <a:r>
              <a:rPr lang="en-US" dirty="0" smtClean="0"/>
              <a:t>                                           </a:t>
            </a:r>
          </a:p>
        </p:txBody>
      </p:sp>
      <p:pic>
        <p:nvPicPr>
          <p:cNvPr id="568327" name="Picture 7" descr="MPj0316895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76200"/>
            <a:ext cx="18288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6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Rabbit Population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9916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w</a:t>
            </a:r>
            <a:r>
              <a:rPr lang="en-US" baseline="-25000" dirty="0" err="1" smtClean="0">
                <a:solidFill>
                  <a:srgbClr val="008000"/>
                </a:solidFill>
              </a:rPr>
              <a:t>n</a:t>
            </a:r>
            <a:r>
              <a:rPr lang="en-US" dirty="0" smtClean="0"/>
              <a:t>::= # ne</a:t>
            </a:r>
            <a:r>
              <a:rPr lang="en-US" dirty="0" smtClean="0">
                <a:solidFill>
                  <a:srgbClr val="008000"/>
                </a:solidFill>
              </a:rPr>
              <a:t>w</a:t>
            </a:r>
            <a:r>
              <a:rPr lang="en-US" dirty="0" smtClean="0"/>
              <a:t>born pairs</a:t>
            </a:r>
          </a:p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::= #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dirty="0" smtClean="0"/>
              <a:t>reeding pairs</a:t>
            </a:r>
          </a:p>
        </p:txBody>
      </p:sp>
      <p:pic>
        <p:nvPicPr>
          <p:cNvPr id="14341" name="Picture 4" descr="MPj0316895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76200"/>
            <a:ext cx="18288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66800" y="2978150"/>
          <a:ext cx="3390900" cy="635000"/>
        </p:xfrm>
        <a:graphic>
          <a:graphicData uri="http://schemas.openxmlformats.org/presentationml/2006/ole">
            <p:oleObj spid="_x0000_s55298" name="Equation" r:id="rId5" imgW="3390840" imgH="634680" progId="Equation.DSMT4">
              <p:embed/>
            </p:oleObj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1066800" y="3733800"/>
          <a:ext cx="1930400" cy="635000"/>
        </p:xfrm>
        <a:graphic>
          <a:graphicData uri="http://schemas.openxmlformats.org/presentationml/2006/ole">
            <p:oleObj spid="_x0000_s55300" name="Equation" r:id="rId6" imgW="1930320" imgH="634680" progId="Equation.DSMT4">
              <p:embed/>
            </p:oleObj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5130800" y="2971800"/>
          <a:ext cx="3530600" cy="647700"/>
        </p:xfrm>
        <a:graphic>
          <a:graphicData uri="http://schemas.openxmlformats.org/presentationml/2006/ole">
            <p:oleObj spid="_x0000_s55301" name="Equation" r:id="rId7" imgW="3530520" imgH="647640" progId="Equation.DSMT4">
              <p:embed/>
            </p:oleObj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33400" y="4716959"/>
            <a:ext cx="3886200" cy="1404441"/>
            <a:chOff x="533400" y="4716959"/>
            <a:chExt cx="3886200" cy="1404441"/>
          </a:xfrm>
        </p:grpSpPr>
        <p:graphicFrame>
          <p:nvGraphicFramePr>
            <p:cNvPr id="55302" name="Object 6"/>
            <p:cNvGraphicFramePr>
              <a:graphicFrameLocks noChangeAspect="1"/>
            </p:cNvGraphicFramePr>
            <p:nvPr/>
          </p:nvGraphicFramePr>
          <p:xfrm>
            <a:off x="1066800" y="5486400"/>
            <a:ext cx="3352800" cy="635000"/>
          </p:xfrm>
          <a:graphic>
            <a:graphicData uri="http://schemas.openxmlformats.org/presentationml/2006/ole">
              <p:oleObj spid="_x0000_s55302" name="Equation" r:id="rId8" imgW="3352680" imgH="634680" progId="Equation.DSMT4">
                <p:embed/>
              </p:oleObj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533400" y="4716959"/>
              <a:ext cx="31021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Therefore,</a:t>
              </a:r>
              <a:endParaRPr lang="en-US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Rabbit Population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905000"/>
            <a:ext cx="50292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err="1" smtClean="0">
                <a:solidFill>
                  <a:srgbClr val="0000FF"/>
                </a:solidFill>
              </a:rPr>
              <a:t>b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smtClean="0"/>
              <a:t>=</a:t>
            </a:r>
            <a:r>
              <a:rPr lang="en-US" sz="6000" dirty="0" smtClean="0">
                <a:solidFill>
                  <a:srgbClr val="0000FF"/>
                </a:solidFill>
              </a:rPr>
              <a:t> b</a:t>
            </a:r>
            <a:r>
              <a:rPr lang="en-US" sz="6000" baseline="-25000" dirty="0" smtClean="0">
                <a:solidFill>
                  <a:srgbClr val="0000FF"/>
                </a:solidFill>
              </a:rPr>
              <a:t>n-1</a:t>
            </a:r>
            <a:r>
              <a:rPr lang="en-US" sz="6000" dirty="0" smtClean="0"/>
              <a:t> + </a:t>
            </a:r>
            <a:r>
              <a:rPr lang="en-US" sz="6000" dirty="0" smtClean="0">
                <a:solidFill>
                  <a:srgbClr val="0000FF"/>
                </a:solidFill>
              </a:rPr>
              <a:t>b</a:t>
            </a:r>
            <a:r>
              <a:rPr lang="en-US" sz="6000" baseline="-25000" dirty="0" smtClean="0">
                <a:solidFill>
                  <a:srgbClr val="0000FF"/>
                </a:solidFill>
              </a:rPr>
              <a:t>n-2</a:t>
            </a:r>
          </a:p>
        </p:txBody>
      </p:sp>
      <p:pic>
        <p:nvPicPr>
          <p:cNvPr id="15365" name="Picture 4" descr="MPj0316895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76200"/>
            <a:ext cx="18288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1600200" y="1828800"/>
            <a:ext cx="5715000" cy="12954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0374" name="Text Box 6"/>
          <p:cNvSpPr txBox="1">
            <a:spLocks noChangeArrowheads="1"/>
          </p:cNvSpPr>
          <p:nvPr/>
        </p:nvSpPr>
        <p:spPr bwMode="auto">
          <a:xfrm>
            <a:off x="1066800" y="3743742"/>
            <a:ext cx="7086600" cy="212365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It was </a:t>
            </a:r>
            <a:r>
              <a:rPr lang="en-US" dirty="0">
                <a:solidFill>
                  <a:srgbClr val="0000FF"/>
                </a:solidFill>
              </a:rPr>
              <a:t>Fibonacci</a:t>
            </a:r>
            <a:r>
              <a:rPr lang="en-US" dirty="0"/>
              <a:t> </a:t>
            </a:r>
            <a:r>
              <a:rPr lang="en-US" dirty="0" smtClean="0"/>
              <a:t>who was </a:t>
            </a:r>
            <a:r>
              <a:rPr lang="en-US" dirty="0"/>
              <a:t>studying </a:t>
            </a:r>
            <a:r>
              <a:rPr lang="en-US" dirty="0" smtClean="0"/>
              <a:t>rabbit population growth!</a:t>
            </a:r>
            <a:endParaRPr lang="en-US" dirty="0"/>
          </a:p>
        </p:txBody>
      </p:sp>
      <p:sp>
        <p:nvSpPr>
          <p:cNvPr id="8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12W.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3" grpId="0" animBg="1"/>
      <p:bldP spid="57037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14349</TotalTime>
  <Words>655</Words>
  <Application>Microsoft Macintosh PowerPoint</Application>
  <PresentationFormat>On-screen Show (4:3)</PresentationFormat>
  <Paragraphs>156</Paragraphs>
  <Slides>33</Slides>
  <Notes>30</Notes>
  <HiddenSlides>6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Comic Sans MS</vt:lpstr>
      <vt:lpstr>Euclid Symbol</vt:lpstr>
      <vt:lpstr>6.042 Lecture Template</vt:lpstr>
      <vt:lpstr>Equation</vt:lpstr>
      <vt:lpstr>MathType 6.0 Equation</vt:lpstr>
      <vt:lpstr>Slide 1</vt:lpstr>
      <vt:lpstr>Generating Functions so far</vt:lpstr>
      <vt:lpstr>Generating Functions so far</vt:lpstr>
      <vt:lpstr>Generating Functions so far</vt:lpstr>
      <vt:lpstr>Shifting Right</vt:lpstr>
      <vt:lpstr>Homogenous Recurrence Relation</vt:lpstr>
      <vt:lpstr>The Rabbit Population</vt:lpstr>
      <vt:lpstr>The Rabbit Population</vt:lpstr>
      <vt:lpstr>The Rabbit Population</vt:lpstr>
      <vt:lpstr>Generating Function for Rabbits</vt:lpstr>
      <vt:lpstr>Generating Function for Rabbits</vt:lpstr>
      <vt:lpstr>Generating Function for Rabbits</vt:lpstr>
      <vt:lpstr>Coefficient notation</vt:lpstr>
      <vt:lpstr>Generating Function for Rabbits</vt:lpstr>
      <vt:lpstr>Closed Form for [xn]B(x)</vt:lpstr>
      <vt:lpstr>Closed Form for [xn]B(x)</vt:lpstr>
      <vt:lpstr>Closed Form for [xn]B(x)</vt:lpstr>
      <vt:lpstr>Closed Form for [xn]B(x)</vt:lpstr>
      <vt:lpstr>Closed Form for [xn]B(x)</vt:lpstr>
      <vt:lpstr>the answer</vt:lpstr>
      <vt:lpstr>the answer</vt:lpstr>
      <vt:lpstr>the answer</vt:lpstr>
      <vt:lpstr>the answer</vt:lpstr>
      <vt:lpstr>Simpler Closed Form</vt:lpstr>
      <vt:lpstr>Towers of Hanoi</vt:lpstr>
      <vt:lpstr>Towers of Hanoi</vt:lpstr>
      <vt:lpstr>Towers of Hanoi</vt:lpstr>
      <vt:lpstr>Hanoi Generating Function</vt:lpstr>
      <vt:lpstr>Hanoi Generating Function</vt:lpstr>
      <vt:lpstr>Hanoi Generating Function</vt:lpstr>
      <vt:lpstr>linear recurrences</vt:lpstr>
      <vt:lpstr>nonhomogeneous terms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1761</cp:revision>
  <cp:lastPrinted>2009-11-23T20:58:14Z</cp:lastPrinted>
  <dcterms:created xsi:type="dcterms:W3CDTF">2009-11-25T20:03:47Z</dcterms:created>
  <dcterms:modified xsi:type="dcterms:W3CDTF">2009-11-25T20:40:10Z</dcterms:modified>
</cp:coreProperties>
</file>