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Default Extension="fntdata" ContentType="application/x-fontdata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27.xml" ContentType="application/vnd.openxmlformats-officedocument.presentationml.slide+xml"/>
  <Override PartName="/ppt/tags/tag5.xml" ContentType="application/vnd.openxmlformats-officedocument.presentationml.tags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5.xml" ContentType="application/vnd.openxmlformats-officedocument.presentationml.slideLayout+xml"/>
  <Override PartName="/ppt/embeddings/oleObject6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embeddings/oleObject1.bin" ContentType="application/vnd.openxmlformats-officedocument.oleObject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  <p:sldId id="277" r:id="rId22"/>
    <p:sldId id="291" r:id="rId23"/>
    <p:sldId id="290" r:id="rId24"/>
    <p:sldId id="278" r:id="rId25"/>
    <p:sldId id="279" r:id="rId26"/>
    <p:sldId id="280" r:id="rId27"/>
    <p:sldId id="282" r:id="rId28"/>
    <p:sldId id="288" r:id="rId29"/>
    <p:sldId id="284" r:id="rId30"/>
    <p:sldId id="285" r:id="rId31"/>
    <p:sldId id="286" r:id="rId32"/>
    <p:sldId id="287" r:id="rId33"/>
  </p:sldIdLst>
  <p:sldSz cx="9144000" cy="6858000" type="screen4x3"/>
  <p:notesSz cx="7315200" cy="9601200"/>
  <p:embeddedFontLst>
    <p:embeddedFont>
      <p:font typeface="Comic Sans MS"/>
      <p:regular r:id="rId36"/>
      <p:bold r:id="rId37"/>
    </p:embeddedFont>
    <p:embeddedFont>
      <p:font typeface="Euclid Symbol" charset="2"/>
      <p:regular r:id="rId38"/>
      <p:bold r:id="rId39"/>
      <p:italic r:id="rId40"/>
      <p:boldItalic r:id="rId41"/>
    </p:embeddedFont>
    <p:embeddedFont>
      <p:font typeface="Euclid Math One" charset="2"/>
      <p:regular r:id="rId42"/>
      <p:bold r:id="rId43"/>
    </p:embeddedFont>
    <p:embeddedFont>
      <p:font typeface="Mathematica5"/>
      <p:regular r:id="rId44"/>
      <p:bold r:id="rId45"/>
    </p:embeddedFont>
    <p:embeddedFont>
      <p:font typeface="Euclid Extra" charset="2"/>
      <p:regular r:id="rId46"/>
      <p:bold r:id="rId47"/>
    </p:embeddedFont>
  </p:embeddedFontLst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11932" autoAdjust="0"/>
    <p:restoredTop sz="86437" autoAdjust="0"/>
  </p:normalViewPr>
  <p:slideViewPr>
    <p:cSldViewPr>
      <p:cViewPr varScale="1">
        <p:scale>
          <a:sx n="137" d="100"/>
          <a:sy n="137" d="100"/>
        </p:scale>
        <p:origin x="-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4.fntdata"/><Relationship Id="rId7" Type="http://schemas.openxmlformats.org/officeDocument/2006/relationships/slide" Target="slides/slide6.xml"/><Relationship Id="rId43" Type="http://schemas.openxmlformats.org/officeDocument/2006/relationships/font" Target="fonts/font8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presProps" Target="pres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10.fntdata"/><Relationship Id="rId42" Type="http://schemas.openxmlformats.org/officeDocument/2006/relationships/font" Target="fonts/font7.fntdata"/><Relationship Id="rId6" Type="http://schemas.openxmlformats.org/officeDocument/2006/relationships/slide" Target="slides/slide5.xml"/><Relationship Id="rId49" Type="http://schemas.openxmlformats.org/officeDocument/2006/relationships/tags" Target="tags/tag1.xml"/><Relationship Id="rId44" Type="http://schemas.openxmlformats.org/officeDocument/2006/relationships/font" Target="fonts/font9.fntdata"/><Relationship Id="rId19" Type="http://schemas.openxmlformats.org/officeDocument/2006/relationships/slide" Target="slides/slide18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11.fntdata"/><Relationship Id="rId35" Type="http://schemas.openxmlformats.org/officeDocument/2006/relationships/handoutMaster" Target="handoutMasters/handoutMaster1.xml"/><Relationship Id="rId51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40" Type="http://schemas.openxmlformats.org/officeDocument/2006/relationships/font" Target="fonts/font5.fntdata"/><Relationship Id="rId3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12.fntdata"/><Relationship Id="rId48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52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tableStyles" Target="tableStyle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C6F7-10CC-4D10-8C47-2CEF21C89803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29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30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31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897-2858-4BAA-87E3-124660A724DB}" type="slidenum">
              <a:rPr lang="en-US" smtClean="0">
                <a:latin typeface="Times New Roman" pitchFamily="-128" charset="0"/>
              </a:rPr>
              <a:pPr/>
              <a:t>32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9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7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2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4.xml"/><Relationship Id="rId28" Type="http://schemas.openxmlformats.org/officeDocument/2006/relationships/image" Target="../media/image2.png"/><Relationship Id="rId26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2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53200"/>
            <a:ext cx="31624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November 30,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0.xml"/><Relationship Id="rId5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4" Type="http://schemas.openxmlformats.org/officeDocument/2006/relationships/notesSlide" Target="../notesSlides/notesSlide27.xml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0.xml"/><Relationship Id="rId5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8.xml"/><Relationship Id="rId7" Type="http://schemas.openxmlformats.org/officeDocument/2006/relationships/image" Target="../media/image17.png"/><Relationship Id="rId1" Type="http://schemas.openxmlformats.org/officeDocument/2006/relationships/vmlDrawing" Target="../drawings/vmlDrawing6.v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6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wmf"/><Relationship Id="rId5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4" Type="http://schemas.openxmlformats.org/officeDocument/2006/relationships/tags" Target="../tags/tag8.xml"/><Relationship Id="rId10" Type="http://schemas.openxmlformats.org/officeDocument/2006/relationships/image" Target="../media/image23.png"/><Relationship Id="rId5" Type="http://schemas.openxmlformats.org/officeDocument/2006/relationships/tags" Target="../tags/tag9.xml"/><Relationship Id="rId7" Type="http://schemas.openxmlformats.org/officeDocument/2006/relationships/notesSlide" Target="../notesSlides/notesSlide31.xml"/><Relationship Id="rId11" Type="http://schemas.openxmlformats.org/officeDocument/2006/relationships/image" Target="../media/image24.png"/><Relationship Id="rId12" Type="http://schemas.openxmlformats.org/officeDocument/2006/relationships/oleObject" Target="../embeddings/oleObject10.bin"/><Relationship Id="rId1" Type="http://schemas.openxmlformats.org/officeDocument/2006/relationships/vmlDrawing" Target="../drawings/vmlDrawing8.vml"/><Relationship Id="rId2" Type="http://schemas.openxmlformats.org/officeDocument/2006/relationships/tags" Target="../tags/tag6.xml"/><Relationship Id="rId9" Type="http://schemas.openxmlformats.org/officeDocument/2006/relationships/image" Target="../media/image22.png"/><Relationship Id="rId3" Type="http://schemas.openxmlformats.org/officeDocument/2006/relationships/tags" Target="../tags/tag7.xml"/><Relationship Id="rId6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344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Probability Theory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5" name="Oval 37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19200" y="3902075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Prize</a:t>
            </a:r>
          </a:p>
          <a:p>
            <a:r>
              <a:rPr lang="en-US" sz="2400">
                <a:latin typeface="Comic Sans MS" pitchFamily="-128" charset="0"/>
              </a:rPr>
              <a:t>location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2025650" y="2133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3429000" y="1066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057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205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cxnSp>
        <p:nvCxnSpPr>
          <p:cNvPr id="2102" name="AutoShape 54"/>
          <p:cNvCxnSpPr>
            <a:cxnSpLocks noChangeShapeType="1"/>
            <a:stCxn id="2050" idx="6"/>
            <a:endCxn id="2051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3" name="AutoShape 55"/>
          <p:cNvCxnSpPr>
            <a:cxnSpLocks noChangeShapeType="1"/>
            <a:stCxn id="2050" idx="6"/>
            <a:endCxn id="2052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4" name="AutoShape 56"/>
          <p:cNvCxnSpPr>
            <a:cxnSpLocks noChangeShapeType="1"/>
            <a:stCxn id="2050" idx="6"/>
            <a:endCxn id="2053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5" name="AutoShape 57"/>
          <p:cNvCxnSpPr>
            <a:cxnSpLocks noChangeShapeType="1"/>
            <a:stCxn id="2051" idx="6"/>
            <a:endCxn id="206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6" name="AutoShape 58"/>
          <p:cNvCxnSpPr>
            <a:cxnSpLocks noChangeShapeType="1"/>
            <a:stCxn id="2051" idx="6"/>
            <a:endCxn id="206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  <a:stCxn id="2051" idx="6"/>
            <a:endCxn id="206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  <a:stCxn id="2052" idx="6"/>
            <a:endCxn id="2069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  <a:stCxn id="2052" idx="6"/>
            <a:endCxn id="2070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  <a:stCxn id="2052" idx="6"/>
            <a:endCxn id="2071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  <a:stCxn id="2065" idx="6"/>
            <a:endCxn id="2077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5" name="AutoShape 67"/>
          <p:cNvCxnSpPr>
            <a:cxnSpLocks noChangeShapeType="1"/>
            <a:stCxn id="2065" idx="6"/>
            <a:endCxn id="2078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6" name="AutoShape 68"/>
          <p:cNvCxnSpPr>
            <a:cxnSpLocks noChangeShapeType="1"/>
            <a:stCxn id="2066" idx="6"/>
            <a:endCxn id="2079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7" name="AutoShape 69"/>
          <p:cNvCxnSpPr>
            <a:cxnSpLocks noChangeShapeType="1"/>
            <a:stCxn id="2067" idx="6"/>
            <a:endCxn id="2080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1" name="AutoShape 73"/>
          <p:cNvCxnSpPr>
            <a:cxnSpLocks noChangeShapeType="1"/>
            <a:stCxn id="2069" idx="6"/>
            <a:endCxn id="2083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2" name="AutoShape 74"/>
          <p:cNvCxnSpPr>
            <a:cxnSpLocks noChangeShapeType="1"/>
            <a:stCxn id="2070" idx="6"/>
            <a:endCxn id="2084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3" name="AutoShape 75"/>
          <p:cNvCxnSpPr>
            <a:cxnSpLocks noChangeShapeType="1"/>
            <a:stCxn id="2070" idx="6"/>
            <a:endCxn id="2085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4" name="AutoShape 76"/>
          <p:cNvCxnSpPr>
            <a:cxnSpLocks noChangeShapeType="1"/>
            <a:stCxn id="2071" idx="6"/>
            <a:endCxn id="2086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5" name="AutoShape 77"/>
          <p:cNvCxnSpPr>
            <a:cxnSpLocks noChangeShapeType="1"/>
            <a:endCxn id="2091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6" name="AutoShape 78"/>
          <p:cNvCxnSpPr>
            <a:cxnSpLocks noChangeShapeType="1"/>
            <a:endCxn id="2090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7" name="AutoShape 79"/>
          <p:cNvCxnSpPr>
            <a:cxnSpLocks noChangeShapeType="1"/>
            <a:endCxn id="2089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8" name="AutoShape 80"/>
          <p:cNvCxnSpPr>
            <a:cxnSpLocks noChangeShapeType="1"/>
            <a:endCxn id="2088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4290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4290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3429000" y="2590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29000" y="4114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42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429000" y="3429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4290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4806950" y="533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4806950" y="4191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480695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480695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80695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806950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480695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806950" y="2819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4806950" y="3657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4806950" y="495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806950" y="4572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80695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7620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657600" y="4495800"/>
            <a:ext cx="152400" cy="1143000"/>
            <a:chOff x="2304" y="2832"/>
            <a:chExt cx="96" cy="720"/>
          </a:xfrm>
        </p:grpSpPr>
        <p:sp>
          <p:nvSpPr>
            <p:cNvPr id="12368" name="Oval 154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69" name="Oval 155"/>
            <p:cNvSpPr>
              <a:spLocks noChangeArrowheads="1"/>
            </p:cNvSpPr>
            <p:nvPr/>
          </p:nvSpPr>
          <p:spPr bwMode="auto">
            <a:xfrm>
              <a:off x="2304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70" name="Oval 1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</p:grp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50" grpId="0" animBg="1"/>
      <p:bldP spid="2051" grpId="0" animBg="1"/>
      <p:bldP spid="2052" grpId="0" animBg="1"/>
      <p:bldP spid="2053" grpId="0" animBg="1"/>
      <p:bldP spid="2065" grpId="0" animBg="1"/>
      <p:bldP spid="2066" grpId="0" animBg="1"/>
      <p:bldP spid="2066" grpId="1" animBg="1"/>
      <p:bldP spid="2067" grpId="0" animBg="1"/>
      <p:bldP spid="2067" grpId="1" animBg="1"/>
      <p:bldP spid="2069" grpId="0" animBg="1"/>
      <p:bldP spid="2070" grpId="0" animBg="1"/>
      <p:bldP spid="2071" grpId="0" animBg="1"/>
      <p:bldP spid="2077" grpId="0" animBg="1"/>
      <p:bldP spid="2078" grpId="0" animBg="1"/>
      <p:bldP spid="2079" grpId="0" animBg="1"/>
      <p:bldP spid="2080" grpId="0" animBg="1"/>
      <p:bldP spid="2083" grpId="0" animBg="1"/>
      <p:bldP spid="2084" grpId="0" animBg="1"/>
      <p:bldP spid="2085" grpId="0" animBg="1"/>
      <p:bldP spid="2086" grpId="0" animBg="1"/>
      <p:bldP spid="2088" grpId="0" animBg="1"/>
      <p:bldP spid="2089" grpId="0" animBg="1"/>
      <p:bldP spid="2090" grpId="0" animBg="1"/>
      <p:bldP spid="2091" grpId="0" animBg="1"/>
      <p:bldP spid="2092" grpId="0"/>
      <p:bldP spid="2093" grpId="0"/>
      <p:bldP spid="2094" grpId="0"/>
      <p:bldP spid="2098" grpId="0"/>
      <p:bldP spid="2099" grpId="0"/>
      <p:bldP spid="2100" grpId="0"/>
      <p:bldP spid="2101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2138" grpId="0"/>
      <p:bldP spid="2139" grpId="0"/>
      <p:bldP spid="2140" grpId="0"/>
      <p:bldP spid="2141" grpId="0"/>
      <p:bldP spid="2142" grpId="0"/>
      <p:bldP spid="2143" grpId="0"/>
      <p:bldP spid="2144" grpId="0"/>
      <p:bldP spid="2145" grpId="0"/>
      <p:bldP spid="2147" grpId="0"/>
      <p:bldP spid="2148" grpId="0"/>
      <p:bldP spid="2149" grpId="0"/>
      <p:bldP spid="2150" grpId="0"/>
      <p:bldP spid="2151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p:oleObj spid="_x0000_s308226" name="Equation" r:id="rId4" imgW="291960" imgH="939600" progId="Equation.DSMT4">
              <p:embed/>
            </p:oleObj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p:oleObj spid="_x0000_s308227" name="Equation" r:id="rId5" imgW="291960" imgH="939600" progId="Equation.DSMT4">
              <p:embed/>
            </p:oleObj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p:oleObj spid="_x0000_s308228" name="Equation" r:id="rId6" imgW="609480" imgH="939600" progId="Equation.DSMT4">
                <p:embed/>
              </p:oleObj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  <a:endParaRPr lang="en-US" sz="4400" dirty="0" smtClean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p:oleObj spid="_x0000_s283653" name="Equation" r:id="rId4" imgW="914400" imgH="406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p:oleObj spid="_x0000_s332802" name="Equation" r:id="rId4" imgW="1295400" imgH="406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371600"/>
            <a:ext cx="87630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(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)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omic Sans MS" pitchFamily="-128" charset="0"/>
              </a:rPr>
              <a:t>for </a:t>
            </a:r>
            <a:r>
              <a:rPr lang="en-US" sz="7200" i="1" dirty="0" smtClean="0">
                <a:latin typeface="Comic Sans MS" pitchFamily="-128" charset="0"/>
                <a:sym typeface="Symbol" pitchFamily="18" charset="2"/>
              </a:rPr>
              <a:t>disjoint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7200" dirty="0" smtClean="0">
                <a:latin typeface="Comic Sans MS" pitchFamily="-128" charset="0"/>
              </a:rPr>
              <a:t>,</a:t>
            </a:r>
            <a:r>
              <a:rPr lang="en-US" sz="7200" dirty="0" smtClean="0"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B</a:t>
            </a:r>
            <a:r>
              <a:rPr lang="en-US" sz="6600" dirty="0" smtClean="0">
                <a:latin typeface="Comic Sans MS" pitchFamily="-128" charset="0"/>
                <a:sym typeface="Symbol" pitchFamily="18" charset="2"/>
              </a:rPr>
              <a:t> </a:t>
            </a:r>
            <a:endParaRPr lang="en-US" sz="6600" i="1" dirty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2590800"/>
            <a:ext cx="7827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Symbol" pitchFamily="18" charset="2"/>
              </a:rPr>
              <a:t>∪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+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3246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Rule</a:t>
            </a:r>
            <a:endParaRPr lang="en-US" sz="4800" dirty="0" smtClean="0">
              <a:solidFill>
                <a:schemeClr val="tx1"/>
              </a:solidFill>
              <a:latin typeface="Comic Sans MS" pitchFamily="-128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 </a:t>
            </a:r>
            <a:r>
              <a:rPr lang="en-US" sz="4800" i="1" dirty="0" err="1">
                <a:latin typeface="Comic Sans MS" pitchFamily="-128" charset="0"/>
              </a:rPr>
              <a:t>pairwise</a:t>
            </a:r>
            <a:r>
              <a:rPr lang="en-US" sz="4800" i="1" dirty="0"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2647950"/>
          <a:ext cx="8534400" cy="2105025"/>
        </p:xfrm>
        <a:graphic>
          <a:graphicData uri="http://schemas.openxmlformats.org/presentationml/2006/ole">
            <p:oleObj spid="_x0000_s247810" name="Equation" r:id="rId4" imgW="1955520" imgH="482400" progId="Equation.DSMT4">
              <p:embed/>
            </p:oleObj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p:oleObj spid="_x0000_s297986" name="Equation" r:id="rId8" imgW="2628900" imgH="1219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p:oleObj spid="_x0000_s249858" name="Equation" r:id="rId4" imgW="1002960" imgH="457200" progId="Equation.DSMT4">
              <p:embed/>
            </p:oleObj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mic Sans MS" pitchFamily="-128" charset="0"/>
              </a:rPr>
              <a:t>Outcomes:</a:t>
            </a:r>
            <a:r>
              <a:rPr lang="en-US" dirty="0"/>
              <a:t>         </a:t>
            </a:r>
            <a:r>
              <a:rPr lang="en-US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25607" name="Object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6100" y="1047750"/>
            <a:ext cx="1257300" cy="1560513"/>
          </a:xfrm>
          <a:prstGeom prst="rect">
            <a:avLst/>
          </a:prstGeom>
          <a:noFill/>
        </p:spPr>
      </p:pic>
      <p:pic>
        <p:nvPicPr>
          <p:cNvPr id="25613" name="Object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1038" y="3205163"/>
            <a:ext cx="2492375" cy="1246187"/>
          </a:xfrm>
          <a:prstGeom prst="rect">
            <a:avLst/>
          </a:prstGeom>
          <a:noFill/>
        </p:spPr>
      </p:pic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86675" y="12192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5" name="Object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97425" y="4157663"/>
            <a:ext cx="1801813" cy="2198687"/>
          </a:xfrm>
          <a:prstGeom prst="rect">
            <a:avLst/>
          </a:prstGeom>
          <a:noFill/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725" y="1336675"/>
          <a:ext cx="7894638" cy="4048125"/>
        </p:xfrm>
        <a:graphic>
          <a:graphicData uri="http://schemas.openxmlformats.org/presentationml/2006/ole">
            <p:oleObj spid="_x0000_s250882" name="Equation" r:id="rId12" imgW="1485900" imgH="762000" progId="Equation.DSMT4">
              <p:embed/>
            </p:oleObj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-128" charset="0"/>
              </a:rPr>
              <a:t/>
            </a:r>
            <a:br>
              <a:rPr lang="en-US" sz="3600" smtClean="0">
                <a:latin typeface="Comic Sans MS" pitchFamily="-128" charset="0"/>
              </a:rPr>
            </a:br>
            <a:endParaRPr lang="en-US" sz="3600" smtClean="0">
              <a:latin typeface="Comic Sans MS" pitchFamily="-12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066800"/>
            <a:ext cx="83058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13800" dirty="0" smtClean="0">
                <a:latin typeface="Comic Sans MS" pitchFamily="-128" charset="0"/>
              </a:rPr>
              <a:t>4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57400" y="381000"/>
            <a:ext cx="41068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-128" charset="0"/>
              </a:rPr>
              <a:t>Team Problems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p:oleObj spid="_x0000_s245762" name="Equation" r:id="rId4" imgW="2412720" imgH="469800" progId="Equation.DSMT4">
              <p:embed/>
            </p:oleObj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14241</TotalTime>
  <Words>1023</Words>
  <Application>Microsoft Macintosh PowerPoint</Application>
  <PresentationFormat>On-screen Show (4:3)</PresentationFormat>
  <Paragraphs>336</Paragraphs>
  <Slides>32</Slides>
  <Notes>32</Notes>
  <HiddenSlides>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Comic Sans MS</vt:lpstr>
      <vt:lpstr>Euclid Symbol</vt:lpstr>
      <vt:lpstr>Euclid Math One</vt:lpstr>
      <vt:lpstr>Mathematica5</vt:lpstr>
      <vt:lpstr>Euclid Extra</vt:lpstr>
      <vt:lpstr>6.042 Lecture Template</vt:lpstr>
      <vt:lpstr>Equation</vt:lpstr>
      <vt:lpstr>MathType 6.0 Equation</vt:lpstr>
      <vt:lpstr>Slide 1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Slide 9</vt:lpstr>
      <vt:lpstr>Analyzing Monty Hall</vt:lpstr>
      <vt:lpstr>Analyzing Monty Hall</vt:lpstr>
      <vt:lpstr>Slide 12</vt:lpstr>
      <vt:lpstr>Slide 13</vt:lpstr>
      <vt:lpstr>Analyzing Monty Hall</vt:lpstr>
      <vt:lpstr>Analyzing Monty Hall</vt:lpstr>
      <vt:lpstr>Analyzing Monty Hall</vt:lpstr>
      <vt:lpstr>Slide 17</vt:lpstr>
      <vt:lpstr>Slide 18</vt:lpstr>
      <vt:lpstr>Finding Probability</vt:lpstr>
      <vt:lpstr>Slide 20</vt:lpstr>
      <vt:lpstr>Probability Spaces</vt:lpstr>
      <vt:lpstr>Probability Spaces</vt:lpstr>
      <vt:lpstr>Probability Spaces</vt:lpstr>
      <vt:lpstr>Sum Rule</vt:lpstr>
      <vt:lpstr>Sum Rule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  <vt:lpstr> 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1762</cp:revision>
  <cp:lastPrinted>2009-11-29T19:20:51Z</cp:lastPrinted>
  <dcterms:created xsi:type="dcterms:W3CDTF">2009-12-05T16:57:53Z</dcterms:created>
  <dcterms:modified xsi:type="dcterms:W3CDTF">2009-12-05T17:19:55Z</dcterms:modified>
</cp:coreProperties>
</file>