
<file path=[Content_Types].xml><?xml version="1.0" encoding="utf-8"?>
<Types xmlns="http://schemas.openxmlformats.org/package/2006/content-types">
  <Override PartName="/ppt/notesSlides/notesSlide31.xml" ContentType="application/vnd.openxmlformats-officedocument.presentationml.notesSlide+xml"/>
  <Override PartName="/ppt/slides/slide28.xml" ContentType="application/vnd.openxmlformats-officedocument.presentationml.slide+xml"/>
  <Override PartName="/ppt/embeddings/oleObject38.bin" ContentType="application/vnd.openxmlformats-officedocument.oleObject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1.xml" ContentType="application/vnd.openxmlformats-officedocument.presentationml.slide+xml"/>
  <Override PartName="/ppt/embeddings/oleObject55.bin" ContentType="application/vnd.openxmlformats-officedocument.oleObject"/>
  <Override PartName="/ppt/slides/slide47.xml" ContentType="application/vnd.openxmlformats-officedocument.presentationml.slide+xml"/>
  <Override PartName="/ppt/embeddings/oleObject53.bin" ContentType="application/vnd.openxmlformats-officedocument.oleObject"/>
  <Override PartName="/ppt/notesSlides/notesSlide52.xml" ContentType="application/vnd.openxmlformats-officedocument.presentationml.notesSlide+xml"/>
  <Override PartName="/ppt/slideLayouts/slideLayout3.xml" ContentType="application/vnd.openxmlformats-officedocument.presentationml.slideLayout+xml"/>
  <Override PartName="/ppt/embeddings/oleObject45.bin" ContentType="application/vnd.openxmlformats-officedocument.oleObject"/>
  <Default Extension="fntdata" ContentType="application/x-fontdata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5.xml" ContentType="application/vnd.openxmlformats-officedocument.presentationml.notesSlide+xml"/>
  <Default Extension="wmf" ContentType="image/x-wmf"/>
  <Override PartName="/ppt/embeddings/oleObject22.bin" ContentType="application/vnd.openxmlformats-officedocument.oleObject"/>
  <Override PartName="/ppt/embeddings/oleObject37.bin" ContentType="application/vnd.openxmlformats-officedocument.oleObject"/>
  <Override PartName="/ppt/embeddings/oleObject58.bin" ContentType="application/vnd.openxmlformats-officedocument.oleObject"/>
  <Override PartName="/ppt/handoutMasters/handoutMaster1.xml" ContentType="application/vnd.openxmlformats-officedocument.presentationml.handoutMaster+xml"/>
  <Override PartName="/ppt/notesSlides/notesSlide23.xml" ContentType="application/vnd.openxmlformats-officedocument.presentationml.notesSlide+xml"/>
  <Override PartName="/ppt/notesSlides/notesSlide42.xml" ContentType="application/vnd.openxmlformats-officedocument.presentationml.notesSlide+xml"/>
  <Override PartName="/ppt/embeddings/oleObject43.bin" ContentType="application/vnd.openxmlformats-officedocument.oleObject"/>
  <Override PartName="/ppt/embeddings/oleObject56.bin" ContentType="application/vnd.openxmlformats-officedocument.oleObject"/>
  <Default Extension="pict" ContentType="image/pict"/>
  <Override PartName="/ppt/notesSlides/notesSlide35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embeddings/oleObject36.bin" ContentType="application/vnd.openxmlformats-officedocument.oleObject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embeddings/oleObject13.bin" ContentType="application/vnd.openxmlformats-officedocument.oleObject"/>
  <Override PartName="/ppt/slides/slide1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48.xml" ContentType="application/vnd.openxmlformats-officedocument.presentationml.notesSlide+xml"/>
  <Override PartName="/ppt/embeddings/oleObject48.bin" ContentType="application/vnd.openxmlformats-officedocument.oleObject"/>
  <Default Extension="vml" ContentType="application/vnd.openxmlformats-officedocument.vmlDrawing"/>
  <Default Extension="png" ContentType="image/png"/>
  <Override PartName="/ppt/embeddings/oleObject29.bin" ContentType="application/vnd.openxmlformats-officedocument.oleObject"/>
  <Override PartName="/ppt/embeddings/oleObject49.bin" ContentType="application/vnd.openxmlformats-officedocument.oleObject"/>
  <Override PartName="/docProps/core.xml" ContentType="application/vnd.openxmlformats-package.core-properties+xml"/>
  <Override PartName="/ppt/slides/slide56.xml" ContentType="application/vnd.openxmlformats-officedocument.presentationml.slide+xml"/>
  <Override PartName="/ppt/embeddings/oleObject28.bin" ContentType="application/vnd.openxmlformats-officedocument.oleObject"/>
  <Override PartName="/ppt/slides/slide31.xml" ContentType="application/vnd.openxmlformats-officedocument.presentationml.slide+xml"/>
  <Override PartName="/ppt/embeddings/oleObject11.bin" ContentType="application/vnd.openxmlformats-officedocument.oleObject"/>
  <Default Extension="bin" ContentType="application/vnd.openxmlformats-officedocument.presentationml.printerSettings"/>
  <Override PartName="/ppt/slides/slide53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60.bin" ContentType="application/vnd.openxmlformats-officedocument.oleObject"/>
  <Override PartName="/ppt/slides/slide55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3.xml" ContentType="application/vnd.openxmlformats-officedocument.presentationml.notesSlide+xml"/>
  <Override PartName="/ppt/embeddings/oleObject35.bin" ContentType="application/vnd.openxmlformats-officedocument.oleObject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4.xml" ContentType="application/vnd.openxmlformats-officedocument.them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45.xml" ContentType="application/vnd.openxmlformats-officedocument.presentationml.slide+xml"/>
  <Override PartName="/ppt/notesSlides/notesSlide38.xml" ContentType="application/vnd.openxmlformats-officedocument.presentationml.notesSlide+xml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embeddings/oleObject19.bin" ContentType="application/vnd.openxmlformats-officedocument.oleObject"/>
  <Override PartName="/ppt/embeddings/oleObject6.bin" ContentType="application/vnd.openxmlformats-officedocument.oleObject"/>
  <Override PartName="/ppt/slides/slide54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58.xml" ContentType="application/vnd.openxmlformats-officedocument.presentationml.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embeddings/oleObject63.bin" ContentType="application/vnd.openxmlformats-officedocument.oleObject"/>
  <Override PartName="/ppt/embeddings/oleObject25.bin" ContentType="application/vnd.openxmlformats-officedocument.oleObject"/>
  <Override PartName="/ppt/notesSlides/notesSlide19.xml" ContentType="application/vnd.openxmlformats-officedocument.presentationml.notesSlide+xml"/>
  <Override PartName="/ppt/embeddings/oleObject5.bin" ContentType="application/vnd.openxmlformats-officedocument.oleObject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embeddings/oleObject1.bin" ContentType="application/vnd.openxmlformats-officedocument.oleObject"/>
  <Override PartName="/ppt/notesSlides/notesSlide5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embeddings/oleObject23.bin" ContentType="application/vnd.openxmlformats-officedocument.oleObject"/>
  <Override PartName="/ppt/notesSlides/notesSlide37.xml" ContentType="application/vnd.openxmlformats-officedocument.presentationml.notesSlide+xml"/>
  <Override PartName="/ppt/embeddings/oleObject42.bin" ContentType="application/vnd.openxmlformats-officedocument.oleObject"/>
  <Override PartName="/ppt/embeddings/oleObject52.bin" ContentType="application/vnd.openxmlformats-officedocument.oleObject"/>
  <Override PartName="/ppt/notesSlides/notesSlide60.xml" ContentType="application/vnd.openxmlformats-officedocument.presentationml.notesSlide+xml"/>
  <Override PartName="/ppt/slides/slide49.xml" ContentType="application/vnd.openxmlformats-officedocument.presentationml.slide+xml"/>
  <Override PartName="/ppt/embeddings/oleObject7.bin" ContentType="application/vnd.openxmlformats-officedocument.oleObject"/>
  <Override PartName="/ppt/slides/slide48.xml" ContentType="application/vnd.openxmlformats-officedocument.presentationml.slide+xml"/>
  <Override PartName="/ppt/presentation.xml" ContentType="application/vnd.openxmlformats-officedocument.presentationml.presentation.main+xml"/>
  <Override PartName="/ppt/embeddings/oleObject12.bin" ContentType="application/vnd.openxmlformats-officedocument.oleObject"/>
  <Override PartName="/ppt/embeddings/oleObject32.bin" ContentType="application/vnd.openxmlformats-officedocument.oleObject"/>
  <Default Extension="jpeg" ContentType="image/jpeg"/>
  <Override PartName="/ppt/slides/slide3.xml" ContentType="application/vnd.openxmlformats-officedocument.presentationml.slide+xml"/>
  <Override PartName="/ppt/embeddings/oleObject64.bin" ContentType="application/vnd.openxmlformats-officedocument.oleObject"/>
  <Override PartName="/ppt/notesSlides/notesSlide8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embeddings/oleObject61.bin" ContentType="application/vnd.openxmlformats-officedocument.oleObject"/>
  <Override PartName="/ppt/slides/slide29.xml" ContentType="application/vnd.openxmlformats-officedocument.presentationml.slide+xml"/>
  <Override PartName="/ppt/embeddings/oleObject4.bin" ContentType="application/vnd.openxmlformats-officedocument.oleObject"/>
  <Override PartName="/ppt/notesSlides/notesSlide22.xml" ContentType="application/vnd.openxmlformats-officedocument.presentationml.notesSlide+xml"/>
  <Override PartName="/ppt/embeddings/oleObject40.bin" ContentType="application/vnd.openxmlformats-officedocument.oleObject"/>
  <Override PartName="/ppt/slides/slide2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embeddings/oleObject41.bin" ContentType="application/vnd.openxmlformats-officedocument.oleObject"/>
  <Override PartName="/ppt/notesSlides/notesSlide16.xml" ContentType="application/vnd.openxmlformats-officedocument.presentationml.notesSlide+xml"/>
  <Override PartName="/ppt/embeddings/oleObject16.bin" ContentType="application/vnd.openxmlformats-officedocument.oleObject"/>
  <Override PartName="/ppt/notesSlides/notesSlide56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embeddings/oleObject34.bin" ContentType="application/vnd.openxmlformats-officedocument.oleObject"/>
  <Override PartName="/ppt/embeddings/oleObject2.bin" ContentType="application/vnd.openxmlformats-officedocument.oleObject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embeddings/oleObject31.bin" ContentType="application/vnd.openxmlformats-officedocument.oleObject"/>
  <Override PartName="/ppt/slides/slide13.xml" ContentType="application/vnd.openxmlformats-officedocument.presentationml.slide+xml"/>
  <Override PartName="/ppt/notesSlides/notesSlide17.xml" ContentType="application/vnd.openxmlformats-officedocument.presentationml.notesSlide+xml"/>
  <Override PartName="/ppt/embeddings/oleObject62.bin" ContentType="application/vnd.openxmlformats-officedocument.oleObject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notesSlides/notesSlide57.xml" ContentType="application/vnd.openxmlformats-officedocument.presentationml.notesSlide+xml"/>
  <Override PartName="/ppt/slideLayouts/slideLayout4.xml" ContentType="application/vnd.openxmlformats-officedocument.presentationml.slideLayout+xml"/>
  <Override PartName="/ppt/embeddings/oleObject54.bin" ContentType="application/vnd.openxmlformats-officedocument.oleObject"/>
  <Override PartName="/ppt/slideLayouts/slideLayout2.xml" ContentType="application/vnd.openxmlformats-officedocument.presentationml.slideLayout+xml"/>
  <Override PartName="/ppt/embeddings/oleObject50.bin" ContentType="application/vnd.openxmlformats-officedocument.oleObject"/>
  <Override PartName="/ppt/slideLayouts/slideLayout6.xml" ContentType="application/vnd.openxmlformats-officedocument.presentationml.slideLayout+xml"/>
  <Override PartName="/ppt/embeddings/oleObject59.bin" ContentType="application/vnd.openxmlformats-officedocument.oleObject"/>
  <Override PartName="/ppt/notesSlides/notesSlide43.xml" ContentType="application/vnd.openxmlformats-officedocument.presentationml.notesSlide+xml"/>
  <Override PartName="/ppt/embeddings/oleObject10.bin" ContentType="application/vnd.openxmlformats-officedocument.oleObject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embeddings/oleObject15.bin" ContentType="application/vnd.openxmlformats-officedocument.oleObject"/>
  <Override PartName="/ppt/slides/slide27.xml" ContentType="application/vnd.openxmlformats-officedocument.presentationml.slide+xml"/>
  <Override PartName="/ppt/embeddings/oleObject9.bin" ContentType="application/vnd.openxmlformats-officedocument.oleObject"/>
  <Override PartName="/ppt/embeddings/oleObject51.bin" ContentType="application/vnd.openxmlformats-officedocument.oleObject"/>
  <Override PartName="/ppt/notesSlides/notesSlide10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39.xml" ContentType="application/vnd.openxmlformats-officedocument.presentationml.notesSlide+xml"/>
  <Override PartName="/ppt/notesSlides/notesSlide55.xml" ContentType="application/vnd.openxmlformats-officedocument.presentationml.notesSlide+xml"/>
  <Override PartName="/ppt/embeddings/oleObject27.bin" ContentType="application/vnd.openxmlformats-officedocument.oleObject"/>
  <Override PartName="/ppt/embeddings/oleObject39.bin" ContentType="application/vnd.openxmlformats-officedocument.oleObject"/>
  <Override PartName="/ppt/slides/slide12.xml" ContentType="application/vnd.openxmlformats-officedocument.presentationml.slide+xml"/>
  <Override PartName="/ppt/slides/slide46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embeddings/oleObject18.bin" ContentType="application/vnd.openxmlformats-officedocument.oleObject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embeddings/oleObject20.bin" ContentType="application/vnd.openxmlformats-officedocument.oleObject"/>
  <Override PartName="/ppt/notesSlides/notesSlide34.xml" ContentType="application/vnd.openxmlformats-officedocument.presentationml.notesSlide+xml"/>
  <Override PartName="/ppt/embeddings/oleObject24.bin" ContentType="application/vnd.openxmlformats-officedocument.oleObject"/>
  <Override PartName="/ppt/slideLayouts/slideLayout5.xml" ContentType="application/vnd.openxmlformats-officedocument.presentationml.slideLayout+xml"/>
  <Override PartName="/ppt/slides/slide50.xml" ContentType="application/vnd.openxmlformats-officedocument.presentationml.slide+xml"/>
  <Override PartName="/ppt/embeddings/oleObject33.bin" ContentType="application/vnd.openxmlformats-officedocument.oleObject"/>
  <Override PartName="/ppt/slides/slide57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6.bin" ContentType="application/vnd.openxmlformats-officedocument.oleObject"/>
  <Override PartName="/ppt/slides/slide63.xml" ContentType="application/vnd.openxmlformats-officedocument.presentationml.slide+xml"/>
  <Override PartName="/ppt/slides/slide34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47.bin" ContentType="application/vnd.openxmlformats-officedocument.oleObject"/>
  <Override PartName="/ppt/notesSlides/notesSlide5.xml" ContentType="application/vnd.openxmlformats-officedocument.presentationml.notesSlide+xml"/>
  <Override PartName="/ppt/embeddings/oleObject17.bin" ContentType="application/vnd.openxmlformats-officedocument.oleObject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embeddings/oleObject57.bin" ContentType="application/vnd.openxmlformats-officedocument.oleObject"/>
  <Override PartName="/ppt/notesSlides/notesSlide59.xml" ContentType="application/vnd.openxmlformats-officedocument.presentationml.notesSlide+xml"/>
  <Override PartName="/ppt/embeddings/oleObject46.bin" ContentType="application/vnd.openxmlformats-officedocument.oleObject"/>
  <Override PartName="/ppt/slides/slide5.xml" ContentType="application/vnd.openxmlformats-officedocument.presentationml.slide+xml"/>
  <Override PartName="/ppt/slides/slide59.xml" ContentType="application/vnd.openxmlformats-officedocument.presentationml.slide+xml"/>
  <Override PartName="/ppt/slides/slide64.xml" ContentType="application/vnd.openxmlformats-officedocument.presentationml.slide+xml"/>
  <Override PartName="/ppt/notesSlides/notesSlide33.xml" ContentType="application/vnd.openxmlformats-officedocument.presentationml.notesSlide+xml"/>
  <Override PartName="/ppt/embeddings/oleObject14.bin" ContentType="application/vnd.openxmlformats-officedocument.oleObject"/>
  <Override PartName="/ppt/notesSlides/notesSlide46.xml" ContentType="application/vnd.openxmlformats-officedocument.presentationml.notesSlide+xml"/>
  <Override PartName="/ppt/slides/slide4.xml" ContentType="application/vnd.openxmlformats-officedocument.presentationml.slide+xml"/>
  <Override PartName="/ppt/embeddings/oleObject21.bin" ContentType="application/vnd.openxmlformats-officedocument.oleObject"/>
  <Override PartName="/ppt/notesSlides/notesSlide54.xml" ContentType="application/vnd.openxmlformats-officedocument.presentationml.notesSlide+xml"/>
  <Override PartName="/ppt/slides/slide8.xml" ContentType="application/vnd.openxmlformats-officedocument.presentationml.slide+xml"/>
  <Override PartName="/ppt/embeddings/oleObject30.bin" ContentType="application/vnd.openxmlformats-officedocument.oleObject"/>
  <Override PartName="/ppt/slides/slide60.xml" ContentType="application/vnd.openxmlformats-officedocument.presentationml.slide+xml"/>
  <Override PartName="/ppt/embeddings/oleObject8.bin" ContentType="application/vnd.openxmlformats-officedocument.oleObject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embedTrueTypeFonts="1" saveSubsetFonts="1">
  <p:sldMasterIdLst>
    <p:sldMasterId id="2147483650" r:id="rId1"/>
    <p:sldMasterId id="2147483687" r:id="rId2"/>
  </p:sldMasterIdLst>
  <p:notesMasterIdLst>
    <p:notesMasterId r:id="rId67"/>
  </p:notesMasterIdLst>
  <p:handoutMasterIdLst>
    <p:handoutMasterId r:id="rId68"/>
  </p:handoutMasterIdLst>
  <p:sldIdLst>
    <p:sldId id="764" r:id="rId3"/>
    <p:sldId id="765" r:id="rId4"/>
    <p:sldId id="766" r:id="rId5"/>
    <p:sldId id="767" r:id="rId6"/>
    <p:sldId id="825" r:id="rId7"/>
    <p:sldId id="768" r:id="rId8"/>
    <p:sldId id="769" r:id="rId9"/>
    <p:sldId id="771" r:id="rId10"/>
    <p:sldId id="772" r:id="rId11"/>
    <p:sldId id="773" r:id="rId12"/>
    <p:sldId id="774" r:id="rId13"/>
    <p:sldId id="775" r:id="rId14"/>
    <p:sldId id="776" r:id="rId15"/>
    <p:sldId id="777" r:id="rId16"/>
    <p:sldId id="778" r:id="rId17"/>
    <p:sldId id="779" r:id="rId18"/>
    <p:sldId id="780" r:id="rId19"/>
    <p:sldId id="781" r:id="rId20"/>
    <p:sldId id="782" r:id="rId21"/>
    <p:sldId id="783" r:id="rId22"/>
    <p:sldId id="784" r:id="rId23"/>
    <p:sldId id="785" r:id="rId24"/>
    <p:sldId id="787" r:id="rId25"/>
    <p:sldId id="788" r:id="rId26"/>
    <p:sldId id="789" r:id="rId27"/>
    <p:sldId id="790" r:id="rId28"/>
    <p:sldId id="791" r:id="rId29"/>
    <p:sldId id="793" r:id="rId30"/>
    <p:sldId id="806" r:id="rId31"/>
    <p:sldId id="794" r:id="rId32"/>
    <p:sldId id="795" r:id="rId33"/>
    <p:sldId id="796" r:id="rId34"/>
    <p:sldId id="805" r:id="rId35"/>
    <p:sldId id="803" r:id="rId36"/>
    <p:sldId id="798" r:id="rId37"/>
    <p:sldId id="832" r:id="rId38"/>
    <p:sldId id="833" r:id="rId39"/>
    <p:sldId id="834" r:id="rId40"/>
    <p:sldId id="835" r:id="rId41"/>
    <p:sldId id="836" r:id="rId42"/>
    <p:sldId id="804" r:id="rId43"/>
    <p:sldId id="816" r:id="rId44"/>
    <p:sldId id="820" r:id="rId45"/>
    <p:sldId id="821" r:id="rId46"/>
    <p:sldId id="826" r:id="rId47"/>
    <p:sldId id="842" r:id="rId48"/>
    <p:sldId id="844" r:id="rId49"/>
    <p:sldId id="838" r:id="rId50"/>
    <p:sldId id="841" r:id="rId51"/>
    <p:sldId id="839" r:id="rId52"/>
    <p:sldId id="840" r:id="rId53"/>
    <p:sldId id="807" r:id="rId54"/>
    <p:sldId id="808" r:id="rId55"/>
    <p:sldId id="823" r:id="rId56"/>
    <p:sldId id="817" r:id="rId57"/>
    <p:sldId id="822" r:id="rId58"/>
    <p:sldId id="809" r:id="rId59"/>
    <p:sldId id="824" r:id="rId60"/>
    <p:sldId id="810" r:id="rId61"/>
    <p:sldId id="811" r:id="rId62"/>
    <p:sldId id="812" r:id="rId63"/>
    <p:sldId id="813" r:id="rId64"/>
    <p:sldId id="814" r:id="rId65"/>
    <p:sldId id="801" r:id="rId66"/>
  </p:sldIdLst>
  <p:sldSz cx="9144000" cy="6858000" type="screen4x3"/>
  <p:notesSz cx="7315200" cy="9601200"/>
  <p:embeddedFontLst>
    <p:embeddedFont>
      <p:font typeface="Comic Sans MS"/>
      <p:regular r:id="rId69"/>
      <p:bold r:id="rId70"/>
    </p:embeddedFont>
    <p:embeddedFont>
      <p:font typeface="cmsy10"/>
      <p:regular r:id="rId71"/>
    </p:embeddedFont>
    <p:embeddedFont>
      <p:font typeface="Euclid Symbol" charset="2"/>
      <p:regular r:id="rId72"/>
      <p:bold r:id="rId73"/>
      <p:italic r:id="rId74"/>
      <p:boldItalic r:id="rId75"/>
    </p:embeddedFont>
    <p:embeddedFont>
      <p:font typeface="Euclid"/>
      <p:regular r:id="rId76"/>
      <p:bold r:id="rId77"/>
      <p:italic r:id="rId78"/>
      <p:boldItalic r:id="rId79"/>
    </p:embeddedFont>
    <p:embeddedFont>
      <p:font typeface="Arial Unicode MS"/>
      <p:regular r:id="rId80"/>
    </p:embeddedFont>
  </p:embeddedFontLst>
  <p:custDataLst>
    <p:tags r:id="rId8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hiddenSlides="1"/>
  <p:showPr showNarration="1" useTimings="0">
    <p:present/>
    <p:sldAll/>
    <p:penClr>
      <a:schemeClr val="tx1"/>
    </p:penClr>
  </p:showPr>
  <p:clrMru>
    <a:srgbClr val="FF00FF"/>
    <a:srgbClr val="008000"/>
    <a:srgbClr val="0033CC"/>
    <a:srgbClr val="996633"/>
    <a:srgbClr val="CC9900"/>
    <a:srgbClr val="996600"/>
    <a:srgbClr val="FF5050"/>
    <a:srgbClr val="FF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inimized" horzBarState="maximized">
    <p:restoredLeft sz="19115" autoAdjust="0"/>
    <p:restoredTop sz="92496" autoAdjust="0"/>
  </p:normalViewPr>
  <p:slideViewPr>
    <p:cSldViewPr snapToGrid="0" showGuides="1">
      <p:cViewPr varScale="1">
        <p:scale>
          <a:sx n="117" d="100"/>
          <a:sy n="117" d="100"/>
        </p:scale>
        <p:origin x="-624" y="-112"/>
      </p:cViewPr>
      <p:guideLst>
        <p:guide orient="horz" pos="215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732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64" Type="http://schemas.openxmlformats.org/officeDocument/2006/relationships/slide" Target="slides/slide62.xml"/><Relationship Id="rId60" Type="http://schemas.openxmlformats.org/officeDocument/2006/relationships/slide" Target="slides/slide58.xml"/><Relationship Id="rId39" Type="http://schemas.openxmlformats.org/officeDocument/2006/relationships/slide" Target="slides/slide37.xml"/><Relationship Id="rId70" Type="http://schemas.openxmlformats.org/officeDocument/2006/relationships/font" Target="fonts/font2.fntdata"/><Relationship Id="rId7" Type="http://schemas.openxmlformats.org/officeDocument/2006/relationships/slide" Target="slides/slide5.xml"/><Relationship Id="rId43" Type="http://schemas.openxmlformats.org/officeDocument/2006/relationships/slide" Target="slides/slide41.xml"/><Relationship Id="rId74" Type="http://schemas.openxmlformats.org/officeDocument/2006/relationships/font" Target="fonts/font6.fntdata"/><Relationship Id="rId25" Type="http://schemas.openxmlformats.org/officeDocument/2006/relationships/slide" Target="slides/slide23.xml"/><Relationship Id="rId10" Type="http://schemas.openxmlformats.org/officeDocument/2006/relationships/slide" Target="slides/slide8.xml"/><Relationship Id="rId50" Type="http://schemas.openxmlformats.org/officeDocument/2006/relationships/slide" Target="slides/slide48.xml"/><Relationship Id="rId77" Type="http://schemas.openxmlformats.org/officeDocument/2006/relationships/font" Target="fonts/font9.fntdata"/><Relationship Id="rId63" Type="http://schemas.openxmlformats.org/officeDocument/2006/relationships/slide" Target="slides/slide61.xml"/><Relationship Id="rId17" Type="http://schemas.openxmlformats.org/officeDocument/2006/relationships/slide" Target="slides/slide15.xml"/><Relationship Id="rId85" Type="http://schemas.openxmlformats.org/officeDocument/2006/relationships/theme" Target="theme/theme1.xml"/><Relationship Id="rId9" Type="http://schemas.openxmlformats.org/officeDocument/2006/relationships/slide" Target="slides/slide7.xml"/><Relationship Id="rId18" Type="http://schemas.openxmlformats.org/officeDocument/2006/relationships/slide" Target="slides/slide16.xml"/><Relationship Id="rId27" Type="http://schemas.openxmlformats.org/officeDocument/2006/relationships/slide" Target="slides/slide25.xml"/><Relationship Id="rId71" Type="http://schemas.openxmlformats.org/officeDocument/2006/relationships/font" Target="fonts/font3.fntdata"/><Relationship Id="rId14" Type="http://schemas.openxmlformats.org/officeDocument/2006/relationships/slide" Target="slides/slide12.xml"/><Relationship Id="rId4" Type="http://schemas.openxmlformats.org/officeDocument/2006/relationships/slide" Target="slides/slide2.xml"/><Relationship Id="rId28" Type="http://schemas.openxmlformats.org/officeDocument/2006/relationships/slide" Target="slides/slide26.xml"/><Relationship Id="rId45" Type="http://schemas.openxmlformats.org/officeDocument/2006/relationships/slide" Target="slides/slide43.xml"/><Relationship Id="rId58" Type="http://schemas.openxmlformats.org/officeDocument/2006/relationships/slide" Target="slides/slide56.xml"/><Relationship Id="rId42" Type="http://schemas.openxmlformats.org/officeDocument/2006/relationships/slide" Target="slides/slide40.xml"/><Relationship Id="rId73" Type="http://schemas.openxmlformats.org/officeDocument/2006/relationships/font" Target="fonts/font5.fntdata"/><Relationship Id="rId6" Type="http://schemas.openxmlformats.org/officeDocument/2006/relationships/slide" Target="slides/slide4.xml"/><Relationship Id="rId49" Type="http://schemas.openxmlformats.org/officeDocument/2006/relationships/slide" Target="slides/slide47.xml"/><Relationship Id="rId44" Type="http://schemas.openxmlformats.org/officeDocument/2006/relationships/slide" Target="slides/slide42.xml"/><Relationship Id="rId82" Type="http://schemas.openxmlformats.org/officeDocument/2006/relationships/tags" Target="tags/tag1.xml"/><Relationship Id="rId69" Type="http://schemas.openxmlformats.org/officeDocument/2006/relationships/font" Target="fonts/font1.fntdata"/><Relationship Id="rId19" Type="http://schemas.openxmlformats.org/officeDocument/2006/relationships/slide" Target="slides/slide17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46" Type="http://schemas.openxmlformats.org/officeDocument/2006/relationships/slide" Target="slides/slide44.xml"/><Relationship Id="rId57" Type="http://schemas.openxmlformats.org/officeDocument/2006/relationships/slide" Target="slides/slide55.xml"/><Relationship Id="rId59" Type="http://schemas.openxmlformats.org/officeDocument/2006/relationships/slide" Target="slides/slide57.xml"/><Relationship Id="rId35" Type="http://schemas.openxmlformats.org/officeDocument/2006/relationships/slide" Target="slides/slide33.xml"/><Relationship Id="rId51" Type="http://schemas.openxmlformats.org/officeDocument/2006/relationships/slide" Target="slides/slide49.xml"/><Relationship Id="rId55" Type="http://schemas.openxmlformats.org/officeDocument/2006/relationships/slide" Target="slides/slide53.xml"/><Relationship Id="rId31" Type="http://schemas.openxmlformats.org/officeDocument/2006/relationships/slide" Target="slides/slide29.xml"/><Relationship Id="rId34" Type="http://schemas.openxmlformats.org/officeDocument/2006/relationships/slide" Target="slides/slide32.xml"/><Relationship Id="rId40" Type="http://schemas.openxmlformats.org/officeDocument/2006/relationships/slide" Target="slides/slide38.xml"/><Relationship Id="rId62" Type="http://schemas.openxmlformats.org/officeDocument/2006/relationships/slide" Target="slides/slide60.xml"/><Relationship Id="rId66" Type="http://schemas.openxmlformats.org/officeDocument/2006/relationships/slide" Target="slides/slide64.xml"/><Relationship Id="rId36" Type="http://schemas.openxmlformats.org/officeDocument/2006/relationships/slide" Target="slides/slide34.xml"/><Relationship Id="rId7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2.xml"/><Relationship Id="rId47" Type="http://schemas.openxmlformats.org/officeDocument/2006/relationships/slide" Target="slides/slide45.xml"/><Relationship Id="rId56" Type="http://schemas.openxmlformats.org/officeDocument/2006/relationships/slide" Target="slides/slide54.xml"/><Relationship Id="rId48" Type="http://schemas.openxmlformats.org/officeDocument/2006/relationships/slide" Target="slides/slide46.xml"/><Relationship Id="rId75" Type="http://schemas.openxmlformats.org/officeDocument/2006/relationships/font" Target="fonts/font7.fntdata"/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2" Type="http://schemas.openxmlformats.org/officeDocument/2006/relationships/slide" Target="slides/slide50.xml"/><Relationship Id="rId65" Type="http://schemas.openxmlformats.org/officeDocument/2006/relationships/slide" Target="slides/slide63.xml"/><Relationship Id="rId67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12" Type="http://schemas.openxmlformats.org/officeDocument/2006/relationships/slide" Target="slides/slide10.xml"/><Relationship Id="rId76" Type="http://schemas.openxmlformats.org/officeDocument/2006/relationships/font" Target="fonts/font8.fntdata"/><Relationship Id="rId79" Type="http://schemas.openxmlformats.org/officeDocument/2006/relationships/font" Target="fonts/font11.fntdata"/><Relationship Id="rId80" Type="http://schemas.openxmlformats.org/officeDocument/2006/relationships/font" Target="fonts/font12.fntdata"/><Relationship Id="rId81" Type="http://schemas.openxmlformats.org/officeDocument/2006/relationships/printerSettings" Target="printerSettings/printerSettings1.bin"/><Relationship Id="rId3" Type="http://schemas.openxmlformats.org/officeDocument/2006/relationships/slide" Target="slides/slide1.xml"/><Relationship Id="rId86" Type="http://schemas.openxmlformats.org/officeDocument/2006/relationships/tableStyles" Target="tableStyles.xml"/><Relationship Id="rId23" Type="http://schemas.openxmlformats.org/officeDocument/2006/relationships/slide" Target="slides/slide21.xml"/><Relationship Id="rId61" Type="http://schemas.openxmlformats.org/officeDocument/2006/relationships/slide" Target="slides/slide59.xml"/><Relationship Id="rId53" Type="http://schemas.openxmlformats.org/officeDocument/2006/relationships/slide" Target="slides/slide51.xml"/><Relationship Id="rId84" Type="http://schemas.openxmlformats.org/officeDocument/2006/relationships/viewProps" Target="viewProps.xml"/><Relationship Id="rId26" Type="http://schemas.openxmlformats.org/officeDocument/2006/relationships/slide" Target="slides/slide24.xml"/><Relationship Id="rId30" Type="http://schemas.openxmlformats.org/officeDocument/2006/relationships/slide" Target="slides/slide28.xml"/><Relationship Id="rId11" Type="http://schemas.openxmlformats.org/officeDocument/2006/relationships/slide" Target="slides/slide9.xml"/><Relationship Id="rId68" Type="http://schemas.openxmlformats.org/officeDocument/2006/relationships/handoutMaster" Target="handoutMasters/handoutMaster1.xml"/><Relationship Id="rId29" Type="http://schemas.openxmlformats.org/officeDocument/2006/relationships/slide" Target="slides/slide27.xml"/><Relationship Id="rId16" Type="http://schemas.openxmlformats.org/officeDocument/2006/relationships/slide" Target="slides/slide14.xml"/><Relationship Id="rId33" Type="http://schemas.openxmlformats.org/officeDocument/2006/relationships/slide" Target="slides/slide31.xml"/><Relationship Id="rId83" Type="http://schemas.openxmlformats.org/officeDocument/2006/relationships/presProps" Target="presProps.xml"/><Relationship Id="rId41" Type="http://schemas.openxmlformats.org/officeDocument/2006/relationships/slide" Target="slides/slide3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78" Type="http://schemas.openxmlformats.org/officeDocument/2006/relationships/font" Target="fonts/font10.fntdata"/><Relationship Id="rId22" Type="http://schemas.openxmlformats.org/officeDocument/2006/relationships/slide" Target="slides/slide20.xml"/><Relationship Id="rId2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ict"/><Relationship Id="rId1" Type="http://schemas.openxmlformats.org/officeDocument/2006/relationships/image" Target="../media/image4.pict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ict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1" Type="http://schemas.openxmlformats.org/officeDocument/2006/relationships/image" Target="../media/image21.wmf"/><Relationship Id="rId2" Type="http://schemas.openxmlformats.org/officeDocument/2006/relationships/image" Target="../media/image22.wmf"/><Relationship Id="rId3" Type="http://schemas.openxmlformats.org/officeDocument/2006/relationships/image" Target="../media/image23.pict"/><Relationship Id="rId5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pict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pict"/><Relationship Id="rId1" Type="http://schemas.openxmlformats.org/officeDocument/2006/relationships/image" Target="../media/image30.pict"/><Relationship Id="rId2" Type="http://schemas.openxmlformats.org/officeDocument/2006/relationships/image" Target="../media/image31.pict"/><Relationship Id="rId3" Type="http://schemas.openxmlformats.org/officeDocument/2006/relationships/image" Target="../media/image32.pict"/><Relationship Id="rId5" Type="http://schemas.openxmlformats.org/officeDocument/2006/relationships/image" Target="../media/image34.pict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pict"/><Relationship Id="rId1" Type="http://schemas.openxmlformats.org/officeDocument/2006/relationships/image" Target="../media/image30.pict"/><Relationship Id="rId2" Type="http://schemas.openxmlformats.org/officeDocument/2006/relationships/image" Target="../media/image31.pict"/><Relationship Id="rId3" Type="http://schemas.openxmlformats.org/officeDocument/2006/relationships/image" Target="../media/image33.pict"/><Relationship Id="rId5" Type="http://schemas.openxmlformats.org/officeDocument/2006/relationships/image" Target="../media/image36.pict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ict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ict"/><Relationship Id="rId1" Type="http://schemas.openxmlformats.org/officeDocument/2006/relationships/image" Target="../media/image39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ict"/><Relationship Id="rId1" Type="http://schemas.openxmlformats.org/officeDocument/2006/relationships/image" Target="../media/image40.pict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ict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ict"/><Relationship Id="rId1" Type="http://schemas.openxmlformats.org/officeDocument/2006/relationships/image" Target="../media/image43.pict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ict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ict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ict"/><Relationship Id="rId1" Type="http://schemas.openxmlformats.org/officeDocument/2006/relationships/image" Target="../media/image4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3" Type="http://schemas.openxmlformats.org/officeDocument/2006/relationships/image" Target="../media/image50.pict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ict"/><Relationship Id="rId1" Type="http://schemas.openxmlformats.org/officeDocument/2006/relationships/image" Target="../media/image51.pict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3" Type="http://schemas.openxmlformats.org/officeDocument/2006/relationships/image" Target="../media/image55.pict"/><Relationship Id="rId1" Type="http://schemas.openxmlformats.org/officeDocument/2006/relationships/image" Target="../media/image5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ict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ict"/><Relationship Id="rId3" Type="http://schemas.openxmlformats.org/officeDocument/2006/relationships/image" Target="../media/image59.wmf"/><Relationship Id="rId1" Type="http://schemas.openxmlformats.org/officeDocument/2006/relationships/image" Target="../media/image57.pict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ict"/><Relationship Id="rId1" Type="http://schemas.openxmlformats.org/officeDocument/2006/relationships/image" Target="../media/image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pict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ict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ict"/><Relationship Id="rId1" Type="http://schemas.openxmlformats.org/officeDocument/2006/relationships/image" Target="../media/image16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1C4F5BFA-140A-4C5B-9089-A99DE10D8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32D937A-A834-4882-89DE-8A0AB0171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4BEBC-1795-4C3F-97A2-8ECBD7964829}" type="slidenum">
              <a:rPr lang="en-US"/>
              <a:pPr/>
              <a:t>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11783A-9DD5-4069-ACE3-E8D1DC3BF8E7}" type="slidenum">
              <a:rPr lang="en-US"/>
              <a:pPr/>
              <a:t>10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75A49-B398-4AB7-91EB-49EAE08842AA}" type="slidenum">
              <a:rPr lang="en-US"/>
              <a:pPr/>
              <a:t>11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C600D0-D276-4CF1-B56F-8EBEF0730832}" type="slidenum">
              <a:rPr lang="en-US"/>
              <a:pPr/>
              <a:t>12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F51C7-4A33-4B69-A096-9D319E8F5A02}" type="slidenum">
              <a:rPr lang="en-US"/>
              <a:pPr/>
              <a:t>13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67E58D-1AA7-48D4-8BC8-4713A13A6EF5}" type="slidenum">
              <a:rPr lang="en-US"/>
              <a:pPr/>
              <a:t>14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AFEDB-4CBC-4560-A896-7B1C2ADF2448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AAF083-BF54-4371-87AA-A132CA4E0B9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A1E13-7E48-49B4-97B5-077920176770}" type="slidenum">
              <a:rPr lang="en-US"/>
              <a:pPr/>
              <a:t>17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212D53-91C7-42A5-BF96-FC1CB1120D34}" type="slidenum">
              <a:rPr lang="en-US"/>
              <a:pPr/>
              <a:t>18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80A35-3F01-4EF0-A5F9-A16EA199D6AA}" type="slidenum">
              <a:rPr lang="en-US"/>
              <a:pPr/>
              <a:t>19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1A3FDD-D1E5-4BFD-8A20-6F1014AAAC48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B15BD2-B88B-4915-92E3-F9606A740487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348B-FBCD-48B2-BC04-BB2AD29A76F7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D54B68-0D47-4C84-B0ED-27EDE9A2BED0}" type="slidenum">
              <a:rPr lang="en-US"/>
              <a:pPr/>
              <a:t>23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00E5F-797B-401A-B342-C9674C6A7E09}" type="slidenum">
              <a:rPr lang="en-US"/>
              <a:pPr/>
              <a:t>24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93B88-A3DD-42D8-9E55-1FF1B1402210}" type="slidenum">
              <a:rPr lang="en-US"/>
              <a:pPr/>
              <a:t>25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A6544-DFD6-43C3-A05A-28B6EF32F694}" type="slidenum">
              <a:rPr lang="en-US"/>
              <a:pPr/>
              <a:t>26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0F263-5C53-4B37-9EAE-BECA69AE5181}" type="slidenum">
              <a:rPr lang="en-US"/>
              <a:pPr/>
              <a:t>27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28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F288E-83B7-4C4D-B8FC-65471DDB030C}" type="slidenum">
              <a:rPr lang="en-US"/>
              <a:pPr/>
              <a:t>29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45944-78F0-4739-990E-C43B2C659C14}" type="slidenum">
              <a:rPr lang="en-US"/>
              <a:pPr/>
              <a:t>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4906FB-C5CB-4728-854F-836E6D80BB25}" type="slidenum">
              <a:rPr lang="en-US"/>
              <a:pPr/>
              <a:t>30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83194-98C9-4413-984E-18B2C48D4821}" type="slidenum">
              <a:rPr lang="en-US"/>
              <a:pPr/>
              <a:t>31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12CBE-3779-4756-8B8B-57A2C36AE379}" type="slidenum">
              <a:rPr lang="en-US"/>
              <a:pPr/>
              <a:t>32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CBA4-2503-4804-A27E-20926E013047}" type="slidenum">
              <a:rPr lang="en-US"/>
              <a:pPr/>
              <a:t>33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E8911-27EF-4DB2-9E79-8B721A9B865E}" type="slidenum">
              <a:rPr lang="en-US"/>
              <a:pPr/>
              <a:t>34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14332-11F0-4223-9A94-D6FE3C794190}" type="slidenum">
              <a:rPr lang="en-US"/>
              <a:pPr/>
              <a:t>35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7BED8-8E3B-48C8-9E58-2EC7B247ADBB}" type="slidenum">
              <a:rPr lang="en-US"/>
              <a:pPr/>
              <a:t>36</a:t>
            </a:fld>
            <a:endParaRPr lang="en-US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7C3A1D7D-5864-44F9-8702-6402BA08B99D}" type="slidenum">
              <a:rPr lang="en-US" sz="1300">
                <a:latin typeface="Arial" pitchFamily="34" charset="0"/>
              </a:rPr>
              <a:pPr algn="r" defTabSz="966775"/>
              <a:t>36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endParaRPr lang="en-US"/>
          </a:p>
          <a:p>
            <a:r>
              <a:rPr lang="en-US"/>
              <a:t>Mean is not enough to keep you from worrying – what’s the probability that it fails immediately or within the ﬁrst minute, does it occasionally run forever, and occasionally fail immediately? </a:t>
            </a:r>
          </a:p>
          <a:p>
            <a:endParaRPr lang="en-US"/>
          </a:p>
          <a:p>
            <a:r>
              <a:rPr lang="en-US"/>
              <a:t>What is the expected deviation from the mean, </a:t>
            </a:r>
          </a:p>
          <a:p>
            <a:r>
              <a:rPr lang="en-US"/>
              <a:t>what do I expect when Mir lauches 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82BC8-6102-4FB8-B539-61E38D2DF445}" type="slidenum">
              <a:rPr lang="en-US"/>
              <a:pPr/>
              <a:t>37</a:t>
            </a:fld>
            <a:endParaRPr lang="en-US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DAD7C7E5-A318-4B1E-81EB-8649FA949480}" type="slidenum">
              <a:rPr lang="en-US" sz="1300">
                <a:latin typeface="Arial" pitchFamily="34" charset="0"/>
              </a:rPr>
              <a:pPr algn="r" defTabSz="966775"/>
              <a:t>37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In general if I have a PDF how do I calculate variance.</a:t>
            </a:r>
          </a:p>
          <a:p>
            <a:r>
              <a:rPr lang="en-US"/>
              <a:t>Similar to calculating expectation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38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DC426-842B-423B-9866-ADC9A79455AB}" type="slidenum">
              <a:rPr lang="en-US"/>
              <a:pPr/>
              <a:t>39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CB961-47F7-401D-B9AA-8D197EFC2C04}" type="slidenum">
              <a:rPr lang="en-US"/>
              <a:pPr/>
              <a:t>40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214EA-5A11-4F74-BE22-31FC84D62DF5}" type="slidenum">
              <a:rPr lang="en-US"/>
              <a:pPr/>
              <a:t>41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In general if I have a PDF how do I calculate variance.</a:t>
            </a:r>
          </a:p>
          <a:p>
            <a:pPr eaLnBrk="1" hangingPunct="1"/>
            <a:r>
              <a:rPr lang="en-US" smtClean="0"/>
              <a:t>Similar to calculating expectation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A4D108-D91E-4325-A519-90962F0FB0B2}" type="slidenum">
              <a:rPr lang="en-US"/>
              <a:pPr/>
              <a:t>42</a:t>
            </a:fld>
            <a:endParaRPr lang="en-US"/>
          </a:p>
        </p:txBody>
      </p:sp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9FA8918-1078-4D14-8783-F065FE97664E}" type="slidenum">
              <a:rPr lang="en-US" sz="1300">
                <a:latin typeface="Arial" pitchFamily="34" charset="0"/>
              </a:rPr>
              <a:pPr algn="r" defTabSz="966775"/>
              <a:t>42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Examples of calculating Variance, and interpretiung the results using chebyshev’s bounds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78248-6888-47BD-AE95-8333877F2A9C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/>
        <p:txBody>
          <a:bodyPr lIns="96651" tIns="48326" rIns="96651" bIns="48326"/>
          <a:lstStyle/>
          <a:p>
            <a:endParaRPr lang="en-US"/>
          </a:p>
        </p:txBody>
      </p:sp>
      <p:sp>
        <p:nvSpPr>
          <p:cNvPr id="23556" name="Slide Number Placeholder 3"/>
          <p:cNvSpPr txBox="1">
            <a:spLocks noGrp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56F435B8-3F46-4B8F-8765-4FC97BB966AE}" type="slidenum">
              <a:rPr lang="en-US" sz="1300">
                <a:solidFill>
                  <a:prstClr val="black"/>
                </a:solidFill>
              </a:rPr>
              <a:pPr algn="r" defTabSz="966775"/>
              <a:t>43</a:t>
            </a:fld>
            <a:endParaRPr lang="en-US" sz="1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CD9A2-D083-4C26-AE8F-0675A4268D30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C15ED-39E3-4B6A-96B1-35B58B1DA404}" type="slidenum">
              <a:rPr lang="en-US"/>
              <a:pPr/>
              <a:t>49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183DB-8D3D-4827-BF4C-7BD92E76D20E}" type="slidenum">
              <a:rPr lang="en-US"/>
              <a:pPr/>
              <a:t>52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4D520-0D60-446E-A231-DEC496B6974D}" type="slidenum">
              <a:rPr lang="en-US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93A176-BC2D-412F-9AD9-2A6459465F7C}" type="slidenum">
              <a:rPr lang="en-US"/>
              <a:pPr/>
              <a:t>54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55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F1C5E-EC10-4AA2-BE05-3FAD1A6DEC47}" type="slidenum">
              <a:rPr lang="en-US"/>
              <a:pPr/>
              <a:t>56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4CED3-D070-4199-ABB1-A97C5A2E2D69}" type="slidenum">
              <a:rPr lang="en-US"/>
              <a:pPr/>
              <a:t>57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B69C8-7D9E-455E-870F-C9359D47CA0D}" type="slidenum">
              <a:rPr lang="en-US"/>
              <a:pPr/>
              <a:t>59</a:t>
            </a:fld>
            <a:endParaRPr lang="en-US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6" rIns="96651" bIns="48326" anchor="b"/>
          <a:lstStyle/>
          <a:p>
            <a:pPr algn="r" defTabSz="966775"/>
            <a:fld id="{0DA460D2-2C15-4AC1-9788-0CC458196E3F}" type="slidenum">
              <a:rPr lang="en-US" sz="1300">
                <a:latin typeface="Arial" pitchFamily="34" charset="0"/>
              </a:rPr>
              <a:pPr algn="r" defTabSz="966775"/>
              <a:t>59</a:t>
            </a:fld>
            <a:endParaRPr lang="en-US" sz="1300" dirty="0">
              <a:latin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9"/>
            <a:ext cx="5365750" cy="4319587"/>
          </a:xfrm>
        </p:spPr>
        <p:txBody>
          <a:bodyPr lIns="96651" tIns="48326" rIns="96651" bIns="48326"/>
          <a:lstStyle/>
          <a:p>
            <a:r>
              <a:rPr lang="en-US"/>
              <a:t>Write that question as a formula </a:t>
            </a:r>
          </a:p>
          <a:p>
            <a:r>
              <a:rPr lang="en-US"/>
              <a:t>LHS = probability of being further than x from the mean</a:t>
            </a:r>
          </a:p>
          <a:p>
            <a:endParaRPr lang="en-US"/>
          </a:p>
          <a:p>
            <a:r>
              <a:rPr lang="en-US"/>
              <a:t>Chebyshev tells us that the probability of being far from the mena is limited (hopefully its really small).</a:t>
            </a:r>
          </a:p>
          <a:p>
            <a:r>
              <a:rPr lang="en-US"/>
              <a:t>Its less than some value, and that value is determined by the variance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876ED-D830-4BAD-BF23-D8FB18E18E74}" type="slidenum">
              <a:rPr lang="en-US"/>
              <a:pPr/>
              <a:t>60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9013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9CE23-AC74-4612-9505-5863346853AC}" type="slidenum">
              <a:rPr lang="en-US"/>
              <a:pPr/>
              <a:t>61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02412-0501-4BDD-893A-9335BF29F723}" type="slidenum">
              <a:rPr lang="en-US"/>
              <a:pPr/>
              <a:t>62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0590DD-9A9F-43DC-A51D-BBD25710B0F4}" type="slidenum">
              <a:rPr lang="en-US"/>
              <a:pPr/>
              <a:t>63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652743-D15A-4099-A1DB-4B470993E55E}" type="slidenum">
              <a:rPr lang="en-US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Should I expect to see the mean – clearly not! Now what – does this tell me anything?</a:t>
            </a:r>
          </a:p>
          <a:p>
            <a:pPr eaLnBrk="1" hangingPunct="1"/>
            <a:r>
              <a:rPr lang="en-US" smtClean="0"/>
              <a:t>Really reminder that expected value = average over many experiments, not speciﬁc experiment</a:t>
            </a:r>
          </a:p>
          <a:p>
            <a:pPr eaLnBrk="1" hangingPunct="1"/>
            <a:r>
              <a:rPr lang="en-US" smtClean="0"/>
              <a:t>And this is a problem, because real power comes from ability to predict ourcome of speciﬁc event (Gore vs Bush today, not average over many elections), and I want the mean to give me that kind of information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75CA1-31D6-4149-A5F4-B932B1BA8953}" type="slidenum">
              <a:rPr lang="en-US"/>
              <a:pPr/>
              <a:t>64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5FA66B-BB6E-428F-B6AA-F73D93670D7E}" type="slidenum">
              <a:rPr lang="en-US"/>
              <a:pPr/>
              <a:t>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If have full information about PDF then can answer these questions exactlty, but don’t always – sometimes trying to predict from real data, other times very hard to formulate the pdf because events are not independent (incomplete information)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6F53E-3021-4027-AA8D-6F174A057DAD}" type="slidenum">
              <a:rPr lang="en-US"/>
              <a:pPr/>
              <a:t>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AB9E-3DE6-4A2D-9D4C-EF6B48649E61}" type="slidenum">
              <a:rPr lang="en-US"/>
              <a:pPr/>
              <a:t>9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696200" y="6600825"/>
            <a:ext cx="14478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z="1800">
                <a:solidFill>
                  <a:srgbClr val="000000"/>
                </a:solidFill>
                <a:latin typeface="Comic Sans MS" pitchFamily="66" charset="0"/>
              </a:rPr>
              <a:t>lec 14W.</a:t>
            </a:r>
            <a:fld id="{4309BBEA-7B04-4CCF-BB21-2D06B41A7504}" type="slidenum">
              <a:rPr lang="en-US" sz="1800">
                <a:solidFill>
                  <a:srgbClr val="000000"/>
                </a:solidFill>
                <a:latin typeface="Comic Sans MS" pitchFamily="66" charset="0"/>
              </a:rPr>
              <a:pPr/>
              <a:t>‹#›</a:t>
            </a:fld>
            <a:endParaRPr lang="en-US" sz="18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2293" name="Picture 12" descr="boar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i="0" dirty="0" err="1">
                <a:latin typeface="Comic Sans MS" pitchFamily="66" charset="0"/>
              </a:rPr>
              <a:t>lec</a:t>
            </a:r>
            <a:r>
              <a:rPr lang="en-US" sz="1200" i="0" dirty="0">
                <a:latin typeface="Comic Sans MS" pitchFamily="66" charset="0"/>
              </a:rPr>
              <a:t> </a:t>
            </a:r>
            <a:r>
              <a:rPr lang="en-US" sz="1200" i="0" dirty="0" smtClean="0">
                <a:latin typeface="Comic Sans MS" pitchFamily="66" charset="0"/>
              </a:rPr>
              <a:t>14M.</a:t>
            </a:r>
            <a:fld id="{8EFAB908-805A-4676-B0DE-7F22E787CA05}" type="slidenum">
              <a:rPr lang="en-US" sz="1200" i="0" smtClean="0"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i="0" dirty="0">
              <a:latin typeface="Comic Sans MS" pitchFamily="66" charset="0"/>
            </a:endParaRPr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314594" y="6594231"/>
            <a:ext cx="2927944" cy="26376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December 7, 2009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80" r:id="rId3"/>
    <p:sldLayoutId id="2147483681" r:id="rId4"/>
    <p:sldLayoutId id="214748368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pic>
        <p:nvPicPr>
          <p:cNvPr id="1035" name="Picture 6" descr="boar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7"/>
          <p:cNvSpPr>
            <a:spLocks noChangeArrowheads="1"/>
          </p:cNvSpPr>
          <p:nvPr userDrawn="1"/>
        </p:nvSpPr>
        <p:spPr bwMode="auto">
          <a:xfrm>
            <a:off x="8077200" y="6583363"/>
            <a:ext cx="1066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20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14R.</a:t>
            </a:r>
            <a:fld id="{8EFAB908-805A-4676-B0DE-7F22E787CA05}" type="slidenum">
              <a:rPr lang="en-US" sz="1200" smtClean="0">
                <a:solidFill>
                  <a:srgbClr val="000000"/>
                </a:solidFill>
                <a:latin typeface="Comic Sans MS" pitchFamily="66" charset="0"/>
              </a:rPr>
              <a:pPr algn="r">
                <a:defRPr/>
              </a:pPr>
              <a:t>‹#›</a:t>
            </a:fld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314594" y="6597282"/>
            <a:ext cx="2514811" cy="2607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200" dirty="0" smtClean="0">
                <a:solidFill>
                  <a:srgbClr val="000000"/>
                </a:solidFill>
                <a:latin typeface="Comic Sans MS" pitchFamily="66" charset="0"/>
              </a:rPr>
              <a:t>Albert R Meyer,  May 14, 2009</a:t>
            </a:r>
            <a:endParaRPr lang="en-US" sz="12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7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8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Relationship Id="rId5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0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8.xml"/><Relationship Id="rId5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2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Relationship Id="rId5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5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4" Type="http://schemas.openxmlformats.org/officeDocument/2006/relationships/oleObject" Target="../embeddings/oleObject17.bin"/><Relationship Id="rId5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6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2.bin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Relationship Id="rId5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4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Relationship Id="rId5" Type="http://schemas.openxmlformats.org/officeDocument/2006/relationships/oleObject" Target="../embeddings/oleObject2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w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4" Type="http://schemas.openxmlformats.org/officeDocument/2006/relationships/oleObject" Target="../embeddings/oleObject26.bin"/><Relationship Id="rId5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8.xml"/><Relationship Id="rId6" Type="http://schemas.openxmlformats.org/officeDocument/2006/relationships/oleObject" Target="../embeddings/oleObject2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4" Type="http://schemas.openxmlformats.org/officeDocument/2006/relationships/oleObject" Target="../embeddings/oleObject31.bin"/><Relationship Id="rId5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9.xml"/><Relationship Id="rId6" Type="http://schemas.openxmlformats.org/officeDocument/2006/relationships/oleObject" Target="../embeddings/oleObject3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0.xml"/><Relationship Id="rId5" Type="http://schemas.openxmlformats.org/officeDocument/2006/relationships/oleObject" Target="../embeddings/oleObject36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37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39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5.xml"/><Relationship Id="rId5" Type="http://schemas.openxmlformats.org/officeDocument/2006/relationships/oleObject" Target="../embeddings/oleObject38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41.bin"/><Relationship Id="rId4" Type="http://schemas.openxmlformats.org/officeDocument/2006/relationships/oleObject" Target="../embeddings/oleObject40.bin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6.xml"/><Relationship Id="rId5" Type="http://schemas.openxmlformats.org/officeDocument/2006/relationships/image" Target="../media/image6.wmf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7.xml"/><Relationship Id="rId5" Type="http://schemas.openxmlformats.org/officeDocument/2006/relationships/oleObject" Target="../embeddings/oleObject42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43.bin"/><Relationship Id="rId1" Type="http://schemas.openxmlformats.org/officeDocument/2006/relationships/vmlDrawing" Target="../drawings/vmlDrawing22.v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image" Target="../media/image3.jpeg"/><Relationship Id="rId4" Type="http://schemas.openxmlformats.org/officeDocument/2006/relationships/oleObject" Target="../embeddings/oleObject44.bin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8.xml"/><Relationship Id="rId5" Type="http://schemas.openxmlformats.org/officeDocument/2006/relationships/oleObject" Target="../embeddings/oleObject4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46.bin"/><Relationship Id="rId1" Type="http://schemas.openxmlformats.org/officeDocument/2006/relationships/vmlDrawing" Target="../drawings/vmlDrawing24.v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3" Type="http://schemas.openxmlformats.org/officeDocument/2006/relationships/oleObject" Target="../embeddings/oleObject47.bin"/><Relationship Id="rId1" Type="http://schemas.openxmlformats.org/officeDocument/2006/relationships/vmlDrawing" Target="../drawings/vmlDrawing25.v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48.bin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0.xml"/><Relationship Id="rId5" Type="http://schemas.openxmlformats.org/officeDocument/2006/relationships/oleObject" Target="../embeddings/oleObject49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2.bin"/><Relationship Id="rId4" Type="http://schemas.openxmlformats.org/officeDocument/2006/relationships/oleObject" Target="../embeddings/oleObject50.bin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1.xml"/><Relationship Id="rId5" Type="http://schemas.openxmlformats.org/officeDocument/2006/relationships/oleObject" Target="../embeddings/oleObject51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3.bin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2.xml"/><Relationship Id="rId5" Type="http://schemas.openxmlformats.org/officeDocument/2006/relationships/oleObject" Target="../embeddings/oleObject54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55.bin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58.bin"/><Relationship Id="rId4" Type="http://schemas.openxmlformats.org/officeDocument/2006/relationships/oleObject" Target="../embeddings/oleObject56.bin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4.xml"/><Relationship Id="rId5" Type="http://schemas.openxmlformats.org/officeDocument/2006/relationships/oleObject" Target="../embeddings/oleObject57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oleObject59.bin"/><Relationship Id="rId1" Type="http://schemas.openxmlformats.org/officeDocument/2006/relationships/vmlDrawing" Target="../drawings/vmlDrawing31.v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oleObject" Target="../embeddings/oleObject62.bin"/><Relationship Id="rId4" Type="http://schemas.openxmlformats.org/officeDocument/2006/relationships/oleObject" Target="../embeddings/oleObject60.bin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6.xml"/><Relationship Id="rId5" Type="http://schemas.openxmlformats.org/officeDocument/2006/relationships/oleObject" Target="../embeddings/oleObject61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63.bin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8.xml"/><Relationship Id="rId5" Type="http://schemas.openxmlformats.org/officeDocument/2006/relationships/oleObject" Target="../embeddings/oleObject64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5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22300" y="20066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Deviation from</a:t>
            </a:r>
            <a:br>
              <a:rPr lang="en-US" sz="72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7200" dirty="0">
                <a:solidFill>
                  <a:schemeClr val="tx2"/>
                </a:solidFill>
                <a:latin typeface="Comic Sans MS" pitchFamily="66" charset="0"/>
              </a:rPr>
              <a:t>the Mean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39863" y="381000"/>
            <a:ext cx="6316662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latin typeface="+mj-lt"/>
              </a:rPr>
              <a:t>Mathematics for Computer Science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/>
            </a:r>
            <a:br>
              <a:rPr lang="en-US" sz="3600" b="1" dirty="0">
                <a:solidFill>
                  <a:schemeClr val="tx2"/>
                </a:solidFill>
                <a:latin typeface="+mj-lt"/>
              </a:rPr>
            </a:br>
            <a:r>
              <a:rPr lang="en-US" sz="2400" b="1" dirty="0">
                <a:solidFill>
                  <a:srgbClr val="008000"/>
                </a:solidFill>
                <a:latin typeface="+mj-lt"/>
              </a:rPr>
              <a:t>MIT</a:t>
            </a:r>
            <a:r>
              <a:rPr lang="en-US" sz="3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+mj-lt"/>
              </a:rPr>
              <a:t>6.042J/18.062J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5050" y="1447800"/>
            <a:ext cx="6896100" cy="393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rgbClr val="008000"/>
                </a:solidFill>
              </a:rPr>
              <a:t>Fair Die: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008000"/>
                </a:solidFill>
              </a:rPr>
              <a:t>D</a:t>
            </a:r>
            <a:r>
              <a:rPr lang="en-US" sz="5400" baseline="-25000" dirty="0" smtClean="0">
                <a:solidFill>
                  <a:srgbClr val="008000"/>
                </a:solidFill>
              </a:rPr>
              <a:t>1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</a:t>
            </a:r>
            <a:r>
              <a:rPr lang="en-US" sz="5400" b="1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rgbClr val="008000"/>
                </a:solidFill>
              </a:rPr>
              <a:t>1.5</a:t>
            </a:r>
          </a:p>
          <a:p>
            <a:pPr eaLnBrk="1" hangingPunct="1">
              <a:buFontTx/>
              <a:buNone/>
            </a:pPr>
            <a:r>
              <a:rPr lang="en-US" sz="4800" dirty="0" smtClean="0">
                <a:solidFill>
                  <a:schemeClr val="accent2"/>
                </a:solidFill>
              </a:rPr>
              <a:t>Loaded Die: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</a:t>
            </a:r>
            <a:r>
              <a:rPr lang="en-US" sz="5400" dirty="0" smtClean="0">
                <a:solidFill>
                  <a:srgbClr val="C00000"/>
                </a:solidFill>
              </a:rPr>
              <a:t>D</a:t>
            </a:r>
            <a:r>
              <a:rPr lang="en-US" sz="5400" baseline="-25000" dirty="0" smtClean="0">
                <a:solidFill>
                  <a:srgbClr val="C00000"/>
                </a:solidFill>
              </a:rPr>
              <a:t>2</a:t>
            </a:r>
            <a:r>
              <a:rPr lang="en-US" sz="5400" baseline="-250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rgbClr val="0000FF"/>
                </a:solidFill>
              </a:rPr>
              <a:t>| ] </a:t>
            </a:r>
            <a:r>
              <a:rPr lang="en-US" sz="5400" dirty="0" smtClean="0"/>
              <a:t>  =  </a:t>
            </a:r>
            <a:r>
              <a:rPr lang="en-US" sz="5400" dirty="0" smtClean="0">
                <a:solidFill>
                  <a:schemeClr val="accent2"/>
                </a:solidFill>
              </a:rPr>
              <a:t>2.5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>
          <a:xfrm>
            <a:off x="1498600" y="167640"/>
            <a:ext cx="7150100" cy="10922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Dice have Different </a:t>
            </a:r>
            <a:r>
              <a:rPr lang="en-US" sz="3600" dirty="0" smtClean="0">
                <a:solidFill>
                  <a:schemeClr val="tx1"/>
                </a:solidFill>
              </a:rPr>
              <a:t>Deviations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Meaning to the Mean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368425"/>
            <a:ext cx="8658225" cy="413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smtClean="0"/>
              <a:t>The mean alone is not a good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predictor of </a:t>
            </a:r>
            <a:r>
              <a:rPr lang="en-US" sz="4400" smtClean="0">
                <a:solidFill>
                  <a:srgbClr val="0000FF"/>
                </a:solidFill>
              </a:rPr>
              <a:t>R</a:t>
            </a:r>
            <a:r>
              <a:rPr lang="en-US" sz="4400" smtClean="0"/>
              <a:t>’s behavior.  We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generally need more about its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distribution, especially probable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deviation from its mean.</a:t>
            </a:r>
            <a:endParaRPr lang="en-US" sz="4400" smtClean="0"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210300" cy="901700"/>
          </a:xfrm>
        </p:spPr>
        <p:txBody>
          <a:bodyPr/>
          <a:lstStyle/>
          <a:p>
            <a:pPr eaLnBrk="1" hangingPunct="1"/>
            <a:r>
              <a:rPr lang="en-US" smtClean="0"/>
              <a:t>Two Distributions, Same Mean</a:t>
            </a:r>
          </a:p>
        </p:txBody>
      </p:sp>
      <p:grpSp>
        <p:nvGrpSpPr>
          <p:cNvPr id="35844" name="Group 13"/>
          <p:cNvGrpSpPr>
            <a:grpSpLocks/>
          </p:cNvGrpSpPr>
          <p:nvPr/>
        </p:nvGrpSpPr>
        <p:grpSpPr bwMode="auto">
          <a:xfrm>
            <a:off x="2628900" y="1816100"/>
            <a:ext cx="4291013" cy="1905000"/>
            <a:chOff x="1528" y="840"/>
            <a:chExt cx="2703" cy="1200"/>
          </a:xfrm>
        </p:grpSpPr>
        <p:sp>
          <p:nvSpPr>
            <p:cNvPr id="35852" name="Rectangle 5"/>
            <p:cNvSpPr>
              <a:spLocks noChangeArrowheads="1"/>
            </p:cNvSpPr>
            <p:nvPr/>
          </p:nvSpPr>
          <p:spPr bwMode="auto">
            <a:xfrm>
              <a:off x="1536" y="840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Freeform 6"/>
            <p:cNvSpPr>
              <a:spLocks/>
            </p:cNvSpPr>
            <p:nvPr/>
          </p:nvSpPr>
          <p:spPr bwMode="auto">
            <a:xfrm>
              <a:off x="1528" y="856"/>
              <a:ext cx="2703" cy="1168"/>
            </a:xfrm>
            <a:custGeom>
              <a:avLst/>
              <a:gdLst>
                <a:gd name="T0" fmla="*/ 23 w 2703"/>
                <a:gd name="T1" fmla="*/ 1144 h 1168"/>
                <a:gd name="T2" fmla="*/ 63 w 2703"/>
                <a:gd name="T3" fmla="*/ 1128 h 1168"/>
                <a:gd name="T4" fmla="*/ 399 w 2703"/>
                <a:gd name="T5" fmla="*/ 1000 h 1168"/>
                <a:gd name="T6" fmla="*/ 543 w 2703"/>
                <a:gd name="T7" fmla="*/ 184 h 1168"/>
                <a:gd name="T8" fmla="*/ 783 w 2703"/>
                <a:gd name="T9" fmla="*/ 184 h 1168"/>
                <a:gd name="T10" fmla="*/ 927 w 2703"/>
                <a:gd name="T11" fmla="*/ 904 h 1168"/>
                <a:gd name="T12" fmla="*/ 1599 w 2703"/>
                <a:gd name="T13" fmla="*/ 1048 h 1168"/>
                <a:gd name="T14" fmla="*/ 1935 w 2703"/>
                <a:gd name="T15" fmla="*/ 184 h 1168"/>
                <a:gd name="T16" fmla="*/ 2127 w 2703"/>
                <a:gd name="T17" fmla="*/ 136 h 1168"/>
                <a:gd name="T18" fmla="*/ 2271 w 2703"/>
                <a:gd name="T19" fmla="*/ 1000 h 1168"/>
                <a:gd name="T20" fmla="*/ 2703 w 2703"/>
                <a:gd name="T21" fmla="*/ 1144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03"/>
                <a:gd name="T34" fmla="*/ 0 h 1168"/>
                <a:gd name="T35" fmla="*/ 2703 w 2703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03" h="1168">
                  <a:moveTo>
                    <a:pt x="23" y="1144"/>
                  </a:moveTo>
                  <a:cubicBezTo>
                    <a:pt x="30" y="1141"/>
                    <a:pt x="0" y="1152"/>
                    <a:pt x="63" y="1128"/>
                  </a:cubicBezTo>
                  <a:cubicBezTo>
                    <a:pt x="126" y="1104"/>
                    <a:pt x="319" y="1157"/>
                    <a:pt x="399" y="1000"/>
                  </a:cubicBezTo>
                  <a:cubicBezTo>
                    <a:pt x="479" y="843"/>
                    <a:pt x="479" y="320"/>
                    <a:pt x="543" y="184"/>
                  </a:cubicBezTo>
                  <a:cubicBezTo>
                    <a:pt x="607" y="48"/>
                    <a:pt x="719" y="64"/>
                    <a:pt x="783" y="184"/>
                  </a:cubicBezTo>
                  <a:cubicBezTo>
                    <a:pt x="847" y="304"/>
                    <a:pt x="791" y="760"/>
                    <a:pt x="927" y="904"/>
                  </a:cubicBezTo>
                  <a:cubicBezTo>
                    <a:pt x="1063" y="1048"/>
                    <a:pt x="1431" y="1168"/>
                    <a:pt x="1599" y="1048"/>
                  </a:cubicBezTo>
                  <a:cubicBezTo>
                    <a:pt x="1767" y="928"/>
                    <a:pt x="1847" y="336"/>
                    <a:pt x="1935" y="184"/>
                  </a:cubicBezTo>
                  <a:cubicBezTo>
                    <a:pt x="2023" y="32"/>
                    <a:pt x="2071" y="0"/>
                    <a:pt x="2127" y="136"/>
                  </a:cubicBezTo>
                  <a:cubicBezTo>
                    <a:pt x="2183" y="272"/>
                    <a:pt x="2175" y="832"/>
                    <a:pt x="2271" y="1000"/>
                  </a:cubicBezTo>
                  <a:cubicBezTo>
                    <a:pt x="2367" y="1168"/>
                    <a:pt x="2631" y="1120"/>
                    <a:pt x="2703" y="114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2880" y="840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45" name="Group 15"/>
          <p:cNvGrpSpPr>
            <a:grpSpLocks/>
          </p:cNvGrpSpPr>
          <p:nvPr/>
        </p:nvGrpSpPr>
        <p:grpSpPr bwMode="auto">
          <a:xfrm>
            <a:off x="2627313" y="3683000"/>
            <a:ext cx="4294187" cy="2057400"/>
            <a:chOff x="1527" y="2016"/>
            <a:chExt cx="2705" cy="1296"/>
          </a:xfrm>
        </p:grpSpPr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36" y="2064"/>
              <a:ext cx="268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Freeform 8"/>
            <p:cNvSpPr>
              <a:spLocks/>
            </p:cNvSpPr>
            <p:nvPr/>
          </p:nvSpPr>
          <p:spPr bwMode="auto">
            <a:xfrm>
              <a:off x="1527" y="2016"/>
              <a:ext cx="2705" cy="1187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2880" y="2112"/>
              <a:ext cx="0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Text Box 12"/>
          <p:cNvSpPr txBox="1">
            <a:spLocks noChangeArrowheads="1"/>
          </p:cNvSpPr>
          <p:nvPr/>
        </p:nvSpPr>
        <p:spPr bwMode="auto">
          <a:xfrm>
            <a:off x="457200" y="3376613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Pr{R = x}</a:t>
            </a:r>
          </a:p>
        </p:txBody>
      </p:sp>
      <p:sp>
        <p:nvSpPr>
          <p:cNvPr id="35847" name="Text Box 18"/>
          <p:cNvSpPr txBox="1">
            <a:spLocks noChangeArrowheads="1"/>
          </p:cNvSpPr>
          <p:nvPr/>
        </p:nvSpPr>
        <p:spPr bwMode="auto">
          <a:xfrm>
            <a:off x="3971925" y="5668963"/>
            <a:ext cx="484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x</a:t>
            </a:r>
          </a:p>
        </p:txBody>
      </p:sp>
      <p:sp>
        <p:nvSpPr>
          <p:cNvPr id="35848" name="Line 19"/>
          <p:cNvSpPr>
            <a:spLocks noChangeShapeType="1"/>
          </p:cNvSpPr>
          <p:nvPr/>
        </p:nvSpPr>
        <p:spPr bwMode="auto">
          <a:xfrm>
            <a:off x="4381500" y="6083300"/>
            <a:ext cx="1130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279400"/>
            <a:ext cx="6172200" cy="1219200"/>
          </a:xfrm>
        </p:spPr>
        <p:txBody>
          <a:bodyPr/>
          <a:lstStyle/>
          <a:p>
            <a:pPr eaLnBrk="1" hangingPunct="1"/>
            <a:r>
              <a:rPr lang="en-US" sz="4000" smtClean="0"/>
              <a:t>IQ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0238"/>
            <a:ext cx="7937500" cy="300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Average IQ ::= 100</a:t>
            </a:r>
          </a:p>
          <a:p>
            <a:pPr eaLnBrk="1" hangingPunct="1">
              <a:buFontTx/>
              <a:buNone/>
            </a:pPr>
            <a:r>
              <a:rPr lang="en-US" sz="4400" i="1" smtClean="0">
                <a:solidFill>
                  <a:srgbClr val="0000FF"/>
                </a:solidFill>
              </a:rPr>
              <a:t>QUICKIE:</a:t>
            </a:r>
            <a:r>
              <a:rPr lang="en-US" sz="4400" smtClean="0"/>
              <a:t> What fraction of </a:t>
            </a:r>
          </a:p>
          <a:p>
            <a:pPr eaLnBrk="1" hangingPunct="1">
              <a:buFontTx/>
              <a:buNone/>
            </a:pPr>
            <a:r>
              <a:rPr lang="en-US" sz="4400" smtClean="0"/>
              <a:t> people can have an IQ </a:t>
            </a:r>
            <a:r>
              <a:rPr lang="en-US" sz="4400" smtClean="0">
                <a:cs typeface="Times New Roman" pitchFamily="18" charset="0"/>
              </a:rPr>
              <a:t>≥</a:t>
            </a:r>
            <a:r>
              <a:rPr lang="en-US" sz="4400" smtClean="0"/>
              <a:t> 200?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612900"/>
            <a:ext cx="8718550" cy="3492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i="1" smtClean="0">
                <a:solidFill>
                  <a:srgbClr val="0000FF"/>
                </a:solidFill>
              </a:rPr>
              <a:t>At most</a:t>
            </a:r>
            <a:r>
              <a:rPr lang="en-US" sz="4800" smtClean="0">
                <a:solidFill>
                  <a:srgbClr val="0000FF"/>
                </a:solidFill>
              </a:rPr>
              <a:t>  1/2 the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>
                <a:solidFill>
                  <a:srgbClr val="0000FF"/>
                </a:solidFill>
              </a:rPr>
              <a:t>       have IQ </a:t>
            </a:r>
            <a:r>
              <a:rPr lang="en-US" sz="4800" smtClean="0">
                <a:solidFill>
                  <a:srgbClr val="0000FF"/>
                </a:solidFill>
                <a:latin typeface="cmsy10" pitchFamily="34" charset="0"/>
              </a:rPr>
              <a:t>¸ </a:t>
            </a:r>
            <a:r>
              <a:rPr lang="en-US" sz="4800" smtClean="0">
                <a:solidFill>
                  <a:srgbClr val="0000FF"/>
                </a:solidFill>
              </a:rPr>
              <a:t>200.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Otherwise,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smtClean="0"/>
              <a:t>average IQ &gt; (1/2)</a:t>
            </a:r>
            <a:r>
              <a:rPr lang="en-US" sz="4800" smtClean="0">
                <a:latin typeface="cmsy10" pitchFamily="34" charset="0"/>
              </a:rPr>
              <a:t>¢</a:t>
            </a:r>
            <a:r>
              <a:rPr lang="en-US" sz="4800" smtClean="0"/>
              <a:t>200 = 100</a:t>
            </a:r>
            <a:endParaRPr lang="en-US" sz="6000" smtClean="0">
              <a:solidFill>
                <a:srgbClr val="008000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IQ Higher than 200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00900" cy="1219200"/>
          </a:xfrm>
        </p:spPr>
        <p:txBody>
          <a:bodyPr/>
          <a:lstStyle/>
          <a:p>
            <a:pPr eaLnBrk="1" hangingPunct="1"/>
            <a:r>
              <a:rPr lang="en-US" sz="4400" smtClean="0"/>
              <a:t>Example: IQ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333500"/>
            <a:ext cx="848995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/>
              <a:t>IQ measure was constructed so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that</a:t>
            </a:r>
          </a:p>
          <a:p>
            <a:pPr algn="ctr" eaLnBrk="1" hangingPunct="1">
              <a:spcBef>
                <a:spcPts val="0"/>
              </a:spcBef>
              <a:buFontTx/>
              <a:buNone/>
            </a:pPr>
            <a:r>
              <a:rPr lang="en-US" sz="4800" dirty="0" smtClean="0"/>
              <a:t>average IQ = </a:t>
            </a:r>
            <a:r>
              <a:rPr lang="en-US" sz="4800" dirty="0" smtClean="0">
                <a:solidFill>
                  <a:srgbClr val="0000FF"/>
                </a:solidFill>
              </a:rPr>
              <a:t>100</a:t>
            </a:r>
            <a:r>
              <a:rPr lang="en-US" sz="4800" dirty="0" smtClean="0"/>
              <a:t>.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What fraction of the people 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can </a:t>
            </a:r>
            <a:r>
              <a:rPr lang="en-US" sz="4400" dirty="0" smtClean="0">
                <a:solidFill>
                  <a:srgbClr val="7030A0"/>
                </a:solidFill>
              </a:rPr>
              <a:t>possibly</a:t>
            </a:r>
            <a:r>
              <a:rPr lang="en-US" sz="4400" dirty="0" smtClean="0"/>
              <a:t> have an IQ </a:t>
            </a:r>
            <a:r>
              <a:rPr lang="en-US" sz="4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0000FF"/>
                </a:solidFill>
              </a:rPr>
              <a:t>300</a:t>
            </a:r>
            <a:r>
              <a:rPr lang="en-US" sz="4400" dirty="0" smtClean="0"/>
              <a:t>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46250"/>
            <a:ext cx="81661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Fraction</a:t>
            </a:r>
            <a:r>
              <a:rPr lang="en-US" sz="4800" b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f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with IQ </a:t>
            </a:r>
            <a:r>
              <a:rPr lang="en-US" sz="4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adds </a:t>
            </a:r>
            <a:r>
              <a:rPr lang="en-US" sz="4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average,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so </a:t>
            </a:r>
            <a:r>
              <a:rPr lang="en-US" sz="4800" dirty="0" smtClean="0">
                <a:solidFill>
                  <a:srgbClr val="0000FF"/>
                </a:solidFill>
              </a:rPr>
              <a:t>100 </a:t>
            </a:r>
            <a:r>
              <a:rPr lang="en-US" sz="4800" dirty="0" smtClean="0"/>
              <a:t>=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err="1" smtClean="0"/>
              <a:t>avg</a:t>
            </a:r>
            <a:r>
              <a:rPr lang="en-US" sz="4800" dirty="0" smtClean="0"/>
              <a:t> IQ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300f:</a:t>
            </a:r>
            <a:r>
              <a:rPr lang="en-US" sz="4800" b="1" i="1" dirty="0" smtClean="0">
                <a:solidFill>
                  <a:srgbClr val="0000FF"/>
                </a:solidFill>
              </a:rPr>
              <a:t> </a:t>
            </a:r>
            <a:r>
              <a:rPr lang="en-US" sz="4800" i="1" dirty="0" smtClean="0">
                <a:solidFill>
                  <a:srgbClr val="0000FF"/>
                </a:solidFill>
              </a:rPr>
              <a:t> </a:t>
            </a:r>
            <a:endParaRPr lang="en-US" sz="4800" i="1" dirty="0" smtClean="0"/>
          </a:p>
          <a:p>
            <a:pPr algn="ctr" eaLnBrk="1" hangingPunct="1">
              <a:buFontTx/>
              <a:buNone/>
            </a:pPr>
            <a:r>
              <a:rPr lang="en-US" sz="6000" dirty="0" err="1" smtClean="0">
                <a:solidFill>
                  <a:srgbClr val="0000FF"/>
                </a:solidFill>
              </a:rPr>
              <a:t>f</a:t>
            </a:r>
            <a:r>
              <a:rPr lang="en-US" sz="6000" b="1" dirty="0" smtClean="0">
                <a:solidFill>
                  <a:srgbClr val="0000FF"/>
                </a:solidFill>
              </a:rPr>
              <a:t> </a:t>
            </a:r>
            <a:r>
              <a:rPr lang="en-US" sz="60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6000" b="1" dirty="0" smtClean="0"/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100/300</a:t>
            </a:r>
            <a:r>
              <a:rPr lang="en-US" sz="6000" dirty="0" smtClean="0"/>
              <a:t> </a:t>
            </a:r>
            <a:r>
              <a:rPr lang="en-US" sz="6000" b="1" dirty="0" smtClean="0"/>
              <a:t>=</a:t>
            </a:r>
            <a:r>
              <a:rPr lang="en-US" sz="6000" dirty="0" smtClean="0">
                <a:solidFill>
                  <a:srgbClr val="008000"/>
                </a:solidFill>
              </a:rPr>
              <a:t> </a:t>
            </a:r>
            <a:r>
              <a:rPr lang="en-US" sz="6000" b="1" dirty="0" smtClean="0">
                <a:solidFill>
                  <a:srgbClr val="7030A0"/>
                </a:solidFill>
              </a:rPr>
              <a:t>1/3</a:t>
            </a:r>
            <a:endParaRPr lang="en-US" sz="6000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7100" y="1473200"/>
            <a:ext cx="7213600" cy="1930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At most </a:t>
            </a:r>
            <a:r>
              <a:rPr lang="en-US" sz="5400" dirty="0" smtClean="0">
                <a:solidFill>
                  <a:srgbClr val="7030A0"/>
                </a:solidFill>
              </a:rPr>
              <a:t>1/3</a:t>
            </a:r>
            <a:r>
              <a:rPr lang="en-US" sz="5400" dirty="0" smtClean="0"/>
              <a:t> of people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have IQ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300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74650" y="3394075"/>
          <a:ext cx="8289925" cy="1944688"/>
        </p:xfrm>
        <a:graphic>
          <a:graphicData uri="http://schemas.openxmlformats.org/presentationml/2006/ole">
            <p:oleObj spid="_x0000_s2050" name="Equation" r:id="rId4" imgW="1638000" imgH="393480" progId="Equation.DSMT4">
              <p:embed/>
            </p:oleObj>
          </a:graphicData>
        </a:graphic>
      </p:graphicFrame>
      <p:sp>
        <p:nvSpPr>
          <p:cNvPr id="2053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smtClean="0"/>
              <a:t>IQ Higher than 300?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73200"/>
            <a:ext cx="4318000" cy="1003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6000" smtClean="0"/>
              <a:t>In general,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09575" y="2173288"/>
          <a:ext cx="8280400" cy="2730500"/>
        </p:xfrm>
        <a:graphic>
          <a:graphicData uri="http://schemas.openxmlformats.org/presentationml/2006/ole">
            <p:oleObj spid="_x0000_s3074" name="Equation" r:id="rId4" imgW="1193760" imgH="39348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IQ Higher than </a:t>
            </a:r>
            <a:r>
              <a:rPr lang="en-US" sz="4400" dirty="0" smtClean="0">
                <a:solidFill>
                  <a:srgbClr val="7030A0"/>
                </a:solidFill>
              </a:rPr>
              <a:t>x</a:t>
            </a:r>
            <a:r>
              <a:rPr lang="en-US" sz="4400" dirty="0" smtClean="0"/>
              <a:t>?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587500"/>
            <a:ext cx="8559800" cy="368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Besides mean = 100,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we used only one fact about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the distribution  of IQ:</a:t>
            </a:r>
          </a:p>
          <a:p>
            <a:pPr algn="ctr" eaLnBrk="1" hangingPunct="1">
              <a:buFontTx/>
              <a:buNone/>
            </a:pP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is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/>
              <a:t>always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nonnegative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2311400"/>
            <a:ext cx="7653338" cy="214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smtClean="0"/>
              <a:t>Toss </a:t>
            </a:r>
            <a:r>
              <a:rPr lang="en-US" sz="4800" smtClean="0">
                <a:solidFill>
                  <a:srgbClr val="008000"/>
                </a:solidFill>
              </a:rPr>
              <a:t>101</a:t>
            </a:r>
            <a:r>
              <a:rPr lang="en-US" sz="480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smtClean="0"/>
              <a:t>E[#Heads] = </a:t>
            </a:r>
            <a:r>
              <a:rPr lang="en-US" sz="4800" smtClean="0">
                <a:solidFill>
                  <a:srgbClr val="008000"/>
                </a:solidFill>
              </a:rPr>
              <a:t>50.5</a:t>
            </a:r>
            <a:endParaRPr lang="en-US" sz="4400" smtClean="0">
              <a:solidFill>
                <a:srgbClr val="008000"/>
              </a:solidFill>
            </a:endParaRPr>
          </a:p>
        </p:txBody>
      </p:sp>
      <p:pic>
        <p:nvPicPr>
          <p:cNvPr id="26629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788150" y="2387600"/>
            <a:ext cx="1222375" cy="1143000"/>
          </a:xfr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410" y="1366520"/>
            <a:ext cx="8223250" cy="9779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5400" dirty="0" smtClean="0"/>
              <a:t>If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00FF"/>
                </a:solidFill>
              </a:rPr>
              <a:t>nonnegative</a:t>
            </a:r>
            <a:r>
              <a:rPr lang="en-US" sz="5400" dirty="0" smtClean="0"/>
              <a:t>, then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1308100" y="2403475"/>
            <a:ext cx="6562725" cy="22860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936625" y="4978400"/>
            <a:ext cx="26981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dirty="0">
                <a:latin typeface="Comic Sans MS" pitchFamily="66" charset="0"/>
              </a:rPr>
              <a:t>for </a:t>
            </a:r>
            <a:r>
              <a:rPr lang="en-US" sz="4400" dirty="0">
                <a:solidFill>
                  <a:srgbClr val="7030A0"/>
                </a:solidFill>
                <a:latin typeface="Comic Sans MS" pitchFamily="66" charset="0"/>
              </a:rPr>
              <a:t>x</a:t>
            </a:r>
            <a:r>
              <a:rPr lang="en-US" sz="4400" dirty="0">
                <a:latin typeface="Comic Sans MS" pitchFamily="66" charset="0"/>
              </a:rPr>
              <a:t> 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&gt;</a:t>
            </a:r>
            <a:r>
              <a:rPr lang="en-US" sz="4400" dirty="0">
                <a:latin typeface="Comic Sans MS" pitchFamily="66" charset="0"/>
                <a:sym typeface="Symbol" pitchFamily="18" charset="2"/>
              </a:rPr>
              <a:t> 0</a:t>
            </a:r>
            <a:r>
              <a:rPr lang="en-US" sz="4400" dirty="0">
                <a:sym typeface="Symbol" pitchFamily="18" charset="2"/>
              </a:rPr>
              <a:t>.</a:t>
            </a:r>
            <a:endParaRPr lang="en-US" sz="1800" dirty="0">
              <a:latin typeface="Courier New" pitchFamily="49" charset="0"/>
              <a:sym typeface="Symbol" pitchFamily="18" charset="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482725" y="2403475"/>
          <a:ext cx="6240463" cy="2339975"/>
        </p:xfrm>
        <a:graphic>
          <a:graphicData uri="http://schemas.openxmlformats.org/presentationml/2006/ole">
            <p:oleObj spid="_x0000_s4098" name="Equation" r:id="rId4" imgW="1117440" imgH="41904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7" grpId="0" animBg="1"/>
      <p:bldP spid="4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3302000"/>
            <a:ext cx="8242300" cy="321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(let </a:t>
            </a:r>
            <a:r>
              <a:rPr lang="en-US" sz="4800" dirty="0" err="1" smtClean="0">
                <a:solidFill>
                  <a:srgbClr val="0000FF"/>
                </a:solidFill>
              </a:rPr>
              <a:t>x</a:t>
            </a:r>
            <a:r>
              <a:rPr lang="en-US" sz="4800" dirty="0" smtClean="0">
                <a:solidFill>
                  <a:srgbClr val="0000FF"/>
                </a:solidFill>
              </a:rPr>
              <a:t> = </a:t>
            </a:r>
            <a:r>
              <a:rPr lang="en-US" sz="4800" dirty="0" err="1" smtClean="0">
                <a:solidFill>
                  <a:srgbClr val="0000FF"/>
                </a:solidFill>
              </a:rPr>
              <a:t>c</a:t>
            </a:r>
            <a:r>
              <a:rPr lang="en-US" sz="4800" dirty="0" err="1" smtClean="0">
                <a:cs typeface="Times New Roman" pitchFamily="18" charset="0"/>
              </a:rPr>
              <a:t>·</a:t>
            </a:r>
            <a:r>
              <a:rPr lang="en-US" sz="4800" dirty="0" err="1" smtClean="0">
                <a:solidFill>
                  <a:srgbClr val="0000FF"/>
                </a:solidFill>
              </a:rPr>
              <a:t>E[R</a:t>
            </a:r>
            <a:r>
              <a:rPr lang="en-US" sz="4800" dirty="0" smtClean="0">
                <a:solidFill>
                  <a:srgbClr val="0000FF"/>
                </a:solidFill>
              </a:rPr>
              <a:t>] </a:t>
            </a:r>
            <a:r>
              <a:rPr lang="en-US" sz="4800" dirty="0" smtClean="0"/>
              <a:t>in previous)</a:t>
            </a:r>
          </a:p>
          <a:p>
            <a:pPr algn="ctr" eaLnBrk="1" hangingPunct="1">
              <a:buFontTx/>
              <a:buNone/>
            </a:pPr>
            <a:r>
              <a:rPr lang="en-US" sz="4800" dirty="0" err="1" smtClean="0"/>
              <a:t>Pr{deviates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800" dirty="0" smtClean="0"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</a:rPr>
              <a:t>3</a:t>
            </a:r>
            <a:r>
              <a:rPr lang="en-US" sz="4800" dirty="0" smtClean="0"/>
              <a:t> </a:t>
            </a:r>
            <a:r>
              <a:rPr lang="en-US" sz="4800" dirty="0" smtClean="0">
                <a:cs typeface="Times New Roman" pitchFamily="18" charset="0"/>
              </a:rPr>
              <a:t>·</a:t>
            </a:r>
            <a:r>
              <a:rPr lang="en-US" sz="4800" dirty="0" smtClean="0"/>
              <a:t> expected}</a:t>
            </a:r>
          </a:p>
          <a:p>
            <a:pPr algn="ctr" eaLnBrk="1" hangingPunct="1">
              <a:buFontTx/>
              <a:buNone/>
            </a:pPr>
            <a:r>
              <a:rPr lang="en-US" sz="6600" dirty="0" smtClean="0"/>
              <a:t> </a:t>
            </a:r>
            <a:r>
              <a:rPr lang="en-US" sz="6600" b="1" dirty="0" smtClean="0">
                <a:latin typeface="Euclid Symbol" charset="2"/>
                <a:cs typeface="Euclid Symbol" charset="2"/>
              </a:rPr>
              <a:t>≤</a:t>
            </a:r>
            <a:r>
              <a:rPr lang="en-US" sz="6600" dirty="0" smtClean="0"/>
              <a:t>  </a:t>
            </a:r>
            <a:r>
              <a:rPr lang="en-US" sz="6600" dirty="0" smtClean="0">
                <a:solidFill>
                  <a:srgbClr val="008000"/>
                </a:solidFill>
              </a:rPr>
              <a:t>1/3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055813" y="1274763"/>
          <a:ext cx="5027612" cy="1951037"/>
        </p:xfrm>
        <a:graphic>
          <a:graphicData uri="http://schemas.openxmlformats.org/presentationml/2006/ole">
            <p:oleObj spid="_x0000_s5122" name="Equation" r:id="rId4" imgW="1054100" imgH="419100" progId="Equation.DSMT4">
              <p:embed/>
            </p:oleObj>
          </a:graphicData>
        </a:graphic>
      </p:graphicFrame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2225" cy="1266825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Markov Bound (Alternate Form)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1463" y="1670050"/>
            <a:ext cx="5994400" cy="3429000"/>
          </a:xfrm>
        </p:spPr>
        <p:txBody>
          <a:bodyPr/>
          <a:lstStyle/>
          <a:p>
            <a:pPr eaLnBrk="1" hangingPunct="1"/>
            <a:r>
              <a:rPr lang="en-US" sz="6000" dirty="0" smtClean="0"/>
              <a:t>Weak</a:t>
            </a:r>
          </a:p>
          <a:p>
            <a:pPr eaLnBrk="1" hangingPunct="1"/>
            <a:r>
              <a:rPr lang="en-US" sz="6000" dirty="0" smtClean="0"/>
              <a:t>Obvious</a:t>
            </a:r>
          </a:p>
          <a:p>
            <a:pPr eaLnBrk="1" hangingPunct="1"/>
            <a:r>
              <a:rPr lang="en-US" sz="6000" dirty="0" smtClean="0"/>
              <a:t>Useful anyway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4025900" cy="1104900"/>
          </a:xfrm>
          <a:noFill/>
        </p:spPr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Markov Bound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285875" y="1814513"/>
            <a:ext cx="6575425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latin typeface="Comic Sans MS" pitchFamily="66" charset="0"/>
              </a:rPr>
              <a:t>At most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3/4 </a:t>
            </a:r>
            <a:r>
              <a:rPr lang="en-US" sz="6600" dirty="0">
                <a:latin typeface="Comic Sans MS" pitchFamily="66" charset="0"/>
              </a:rPr>
              <a:t>of</a:t>
            </a:r>
          </a:p>
          <a:p>
            <a:r>
              <a:rPr lang="en-US" sz="6600" dirty="0">
                <a:latin typeface="Comic Sans MS" pitchFamily="66" charset="0"/>
              </a:rPr>
              <a:t>population has</a:t>
            </a:r>
            <a:endParaRPr lang="en-US" sz="6600" dirty="0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IQ </a:t>
            </a:r>
            <a:r>
              <a:rPr lang="en-US" sz="72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≤</a:t>
            </a:r>
            <a:r>
              <a:rPr lang="en-US" sz="6600" dirty="0">
                <a:solidFill>
                  <a:srgbClr val="008000"/>
                </a:solidFill>
                <a:latin typeface="Comic Sans MS" pitchFamily="66" charset="0"/>
              </a:rPr>
              <a:t> 50</a:t>
            </a:r>
            <a:r>
              <a:rPr lang="en-US" sz="6600" dirty="0">
                <a:latin typeface="Comic Sans MS" pitchFamily="66" charset="0"/>
              </a:rPr>
              <a:t>.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>
          <a:xfrm>
            <a:off x="1487488" y="296863"/>
            <a:ext cx="6534150" cy="1149350"/>
          </a:xfrm>
        </p:spPr>
        <p:txBody>
          <a:bodyPr/>
          <a:lstStyle/>
          <a:p>
            <a:pPr eaLnBrk="1" hangingPunct="1"/>
            <a:r>
              <a:rPr lang="en-US" sz="4400" i="1" smtClean="0">
                <a:solidFill>
                  <a:schemeClr val="tx1"/>
                </a:solidFill>
              </a:rPr>
              <a:t>Lower</a:t>
            </a:r>
            <a:r>
              <a:rPr lang="en-US" sz="4400" smtClean="0">
                <a:solidFill>
                  <a:schemeClr val="tx1"/>
                </a:solidFill>
              </a:rPr>
              <a:t> bounds on IQ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2527300" y="304800"/>
            <a:ext cx="4025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sz="44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090" y="1215221"/>
            <a:ext cx="8610600" cy="4432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Suppose we are </a:t>
            </a:r>
            <a:r>
              <a:rPr lang="en-US" sz="5400" dirty="0" smtClean="0">
                <a:solidFill>
                  <a:srgbClr val="7030A0"/>
                </a:solidFill>
              </a:rPr>
              <a:t>given</a:t>
            </a:r>
            <a:r>
              <a:rPr lang="en-US" sz="5400" dirty="0" smtClean="0"/>
              <a:t> that</a:t>
            </a:r>
            <a:r>
              <a:rPr lang="en-US" sz="5400" i="1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IQ is always</a:t>
            </a:r>
            <a:r>
              <a:rPr lang="en-US" sz="5400" dirty="0" smtClean="0">
                <a:solidFill>
                  <a:srgbClr val="008000"/>
                </a:solidFill>
              </a:rPr>
              <a:t>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50</a:t>
            </a:r>
            <a:r>
              <a:rPr lang="en-US" sz="5400" dirty="0" smtClean="0"/>
              <a:t>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Get a better bound</a:t>
            </a:r>
            <a:r>
              <a:rPr lang="en-US" sz="5400" dirty="0" smtClean="0">
                <a:cs typeface="Times New Roman" pitchFamily="18" charset="0"/>
              </a:rPr>
              <a:t> using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(</a:t>
            </a:r>
            <a:r>
              <a:rPr lang="en-US" sz="5400" dirty="0" smtClean="0"/>
              <a:t>IQ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sym typeface="Euclid Symbol" pitchFamily="18" charset="2"/>
              </a:rPr>
              <a:t>– </a:t>
            </a:r>
            <a:r>
              <a:rPr lang="en-US" sz="5400" dirty="0" smtClean="0">
                <a:solidFill>
                  <a:srgbClr val="0000FF"/>
                </a:solidFill>
              </a:rPr>
              <a:t>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5400" dirty="0" smtClean="0"/>
              <a:t>since this is now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/>
              <a:t> 0.</a:t>
            </a:r>
          </a:p>
        </p:txBody>
      </p:sp>
      <p:sp>
        <p:nvSpPr>
          <p:cNvPr id="45060" name="Rectangle 1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3168" y="1390650"/>
            <a:ext cx="8129516" cy="319499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b="1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contributes (</a:t>
            </a:r>
            <a:r>
              <a:rPr lang="en-US" sz="4800" dirty="0" smtClean="0">
                <a:solidFill>
                  <a:srgbClr val="0000FF"/>
                </a:solidFill>
              </a:rPr>
              <a:t>300-50)</a:t>
            </a:r>
            <a:r>
              <a:rPr lang="en-US" sz="4800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dirty="0" smtClean="0"/>
              <a:t>to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/>
              <a:t>the average of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0)</a:t>
            </a:r>
            <a:r>
              <a:rPr lang="en-US" sz="4800" dirty="0" smtClean="0"/>
              <a:t>, so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</a:rPr>
              <a:t>      50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/>
              <a:t>IQ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-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5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0]</a:t>
            </a:r>
            <a:r>
              <a:rPr lang="en-US" sz="4800" dirty="0" smtClean="0"/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250</a:t>
            </a:r>
            <a:r>
              <a:rPr lang="en-US" sz="4800" b="1" dirty="0" smtClean="0">
                <a:solidFill>
                  <a:srgbClr val="008000"/>
                </a:solidFill>
              </a:rPr>
              <a:t>f</a:t>
            </a:r>
          </a:p>
          <a:p>
            <a:pPr algn="ctr" eaLnBrk="1" hangingPunct="1">
              <a:lnSpc>
                <a:spcPct val="110000"/>
              </a:lnSpc>
              <a:buFontTx/>
              <a:buNone/>
            </a:pPr>
            <a:r>
              <a:rPr lang="en-US" sz="4800" b="1" dirty="0" smtClean="0">
                <a:solidFill>
                  <a:srgbClr val="008000"/>
                </a:solidFill>
              </a:rPr>
              <a:t>f</a:t>
            </a:r>
            <a:r>
              <a:rPr lang="en-US" sz="4800" dirty="0" smtClean="0">
                <a:solidFill>
                  <a:srgbClr val="0000FF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50/250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4800" dirty="0" smtClean="0">
                <a:solidFill>
                  <a:srgbClr val="008000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1/5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1612900" y="190500"/>
            <a:ext cx="7315200" cy="1257300"/>
          </a:xfrm>
          <a:noFill/>
        </p:spPr>
        <p:txBody>
          <a:bodyPr/>
          <a:lstStyle/>
          <a:p>
            <a:pPr eaLnBrk="1" hangingPunct="1"/>
            <a:r>
              <a:rPr lang="en-US" sz="4400" dirty="0" smtClean="0"/>
              <a:t>IQ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4400" dirty="0" smtClean="0"/>
              <a:t> 300, again</a:t>
            </a:r>
          </a:p>
        </p:txBody>
      </p:sp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474663" y="4729163"/>
            <a:ext cx="8177212" cy="1336675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Better bound from Markov by</a:t>
            </a:r>
          </a:p>
          <a:p>
            <a:r>
              <a:rPr lang="en-US" b="1" dirty="0">
                <a:latin typeface="Comic Sans MS" pitchFamily="66" charset="0"/>
              </a:rPr>
              <a:t>shifting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to have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b="1" dirty="0">
                <a:latin typeface="Comic Sans MS" pitchFamily="66" charset="0"/>
              </a:rPr>
              <a:t> as minimum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663" y="1243013"/>
            <a:ext cx="6251257" cy="205644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5400" dirty="0" smtClean="0"/>
              <a:t>Pr{</a:t>
            </a:r>
            <a:r>
              <a:rPr lang="en-US" sz="5400" dirty="0" smtClean="0">
                <a:solidFill>
                  <a:srgbClr val="0000FF"/>
                </a:solidFill>
              </a:rPr>
              <a:t>|R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|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dirty="0" smtClean="0"/>
              <a:t>}</a:t>
            </a:r>
          </a:p>
          <a:p>
            <a:pPr lvl="1" eaLnBrk="1" hangingPunct="1">
              <a:buFontTx/>
              <a:buNone/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5400" dirty="0" smtClean="0"/>
              <a:t> Pr{</a:t>
            </a:r>
            <a:r>
              <a:rPr lang="en-US" sz="5400" dirty="0" smtClean="0">
                <a:solidFill>
                  <a:srgbClr val="0000FF"/>
                </a:solidFill>
              </a:rPr>
              <a:t>(R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−µ</a:t>
            </a:r>
            <a:r>
              <a:rPr lang="en-US" sz="5400" dirty="0" smtClean="0">
                <a:solidFill>
                  <a:srgbClr val="0000FF"/>
                </a:solidFill>
              </a:rPr>
              <a:t>)</a:t>
            </a:r>
            <a:r>
              <a:rPr lang="en-US" sz="5400" baseline="30000" dirty="0" smtClean="0">
                <a:solidFill>
                  <a:srgbClr val="0000FF"/>
                </a:solidFill>
              </a:rPr>
              <a:t>2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≥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x</a:t>
            </a:r>
            <a:r>
              <a:rPr lang="en-US" sz="5400" baseline="30000" dirty="0" smtClean="0">
                <a:solidFill>
                  <a:srgbClr val="7030A0"/>
                </a:solidFill>
              </a:rPr>
              <a:t>2</a:t>
            </a:r>
            <a:r>
              <a:rPr lang="en-US" sz="5400" dirty="0" smtClean="0"/>
              <a:t>}</a:t>
            </a:r>
          </a:p>
        </p:txBody>
      </p:sp>
      <p:graphicFrame>
        <p:nvGraphicFramePr>
          <p:cNvPr id="636933" name="Object 2"/>
          <p:cNvGraphicFramePr>
            <a:graphicFrameLocks noChangeAspect="1"/>
          </p:cNvGraphicFramePr>
          <p:nvPr/>
        </p:nvGraphicFramePr>
        <p:xfrm>
          <a:off x="2759075" y="3902075"/>
          <a:ext cx="4405313" cy="2136775"/>
        </p:xfrm>
        <a:graphic>
          <a:graphicData uri="http://schemas.openxmlformats.org/presentationml/2006/ole">
            <p:oleObj spid="_x0000_s6146" name="Equation" r:id="rId4" imgW="863280" imgH="419040" progId="Equation.DSMT4">
              <p:embed/>
            </p:oleObj>
          </a:graphicData>
        </a:graphic>
      </p:graphicFrame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595313" y="3290888"/>
            <a:ext cx="3319462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by Markov:</a:t>
            </a:r>
          </a:p>
        </p:txBody>
      </p:sp>
      <p:sp>
        <p:nvSpPr>
          <p:cNvPr id="6150" name="Rectangle 8"/>
          <p:cNvSpPr>
            <a:spLocks noGrp="1" noChangeArrowheads="1"/>
          </p:cNvSpPr>
          <p:nvPr>
            <p:ph type="title"/>
          </p:nvPr>
        </p:nvSpPr>
        <p:spPr>
          <a:xfrm>
            <a:off x="1498600" y="99060"/>
            <a:ext cx="6723380" cy="96774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Improving the Markov Bound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81025" y="4876800"/>
            <a:ext cx="3600450" cy="1508125"/>
            <a:chOff x="366" y="3072"/>
            <a:chExt cx="2268" cy="950"/>
          </a:xfrm>
        </p:grpSpPr>
        <p:sp>
          <p:nvSpPr>
            <p:cNvPr id="6152" name="Text Box 9"/>
            <p:cNvSpPr txBox="1">
              <a:spLocks noChangeArrowheads="1"/>
            </p:cNvSpPr>
            <p:nvPr/>
          </p:nvSpPr>
          <p:spPr bwMode="auto">
            <a:xfrm>
              <a:off x="366" y="3542"/>
              <a:ext cx="22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FF"/>
                  </a:solidFill>
                  <a:latin typeface="Comic Sans MS" pitchFamily="66" charset="0"/>
                </a:rPr>
                <a:t>variance </a:t>
              </a:r>
              <a:r>
                <a:rPr lang="en-US" sz="4400" dirty="0">
                  <a:latin typeface="Comic Sans MS" pitchFamily="66" charset="0"/>
                </a:rPr>
                <a:t>of</a:t>
              </a:r>
              <a:r>
                <a:rPr lang="en-US" sz="4400" dirty="0">
                  <a:solidFill>
                    <a:schemeClr val="accent1">
                      <a:lumMod val="50000"/>
                    </a:schemeClr>
                  </a:solidFill>
                  <a:latin typeface="Comic Sans MS" pitchFamily="66" charset="0"/>
                </a:rPr>
                <a:t> R</a:t>
              </a:r>
            </a:p>
          </p:txBody>
        </p:sp>
        <p:sp>
          <p:nvSpPr>
            <p:cNvPr id="6153" name="Freeform 10"/>
            <p:cNvSpPr>
              <a:spLocks/>
            </p:cNvSpPr>
            <p:nvPr/>
          </p:nvSpPr>
          <p:spPr bwMode="auto">
            <a:xfrm>
              <a:off x="1704" y="3072"/>
              <a:ext cx="632" cy="600"/>
            </a:xfrm>
            <a:custGeom>
              <a:avLst/>
              <a:gdLst>
                <a:gd name="T0" fmla="*/ 0 w 1136"/>
                <a:gd name="T1" fmla="*/ 888 h 888"/>
                <a:gd name="T2" fmla="*/ 968 w 1136"/>
                <a:gd name="T3" fmla="*/ 704 h 888"/>
                <a:gd name="T4" fmla="*/ 872 w 1136"/>
                <a:gd name="T5" fmla="*/ 488 h 888"/>
                <a:gd name="T6" fmla="*/ 1136 w 1136"/>
                <a:gd name="T7" fmla="*/ 0 h 8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6"/>
                <a:gd name="T13" fmla="*/ 0 h 888"/>
                <a:gd name="T14" fmla="*/ 1136 w 1136"/>
                <a:gd name="T15" fmla="*/ 888 h 8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6" h="888">
                  <a:moveTo>
                    <a:pt x="0" y="888"/>
                  </a:moveTo>
                  <a:cubicBezTo>
                    <a:pt x="411" y="829"/>
                    <a:pt x="823" y="771"/>
                    <a:pt x="968" y="704"/>
                  </a:cubicBezTo>
                  <a:cubicBezTo>
                    <a:pt x="1113" y="637"/>
                    <a:pt x="844" y="605"/>
                    <a:pt x="872" y="488"/>
                  </a:cubicBezTo>
                  <a:cubicBezTo>
                    <a:pt x="900" y="371"/>
                    <a:pt x="1018" y="185"/>
                    <a:pt x="1136" y="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>
                <a:solidFill>
                  <a:schemeClr val="tx1"/>
                </a:solidFill>
              </a:rPr>
              <a:t>Chebyshev Bound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57200" y="1154113"/>
          <a:ext cx="8297863" cy="2270125"/>
        </p:xfrm>
        <a:graphic>
          <a:graphicData uri="http://schemas.openxmlformats.org/presentationml/2006/ole">
            <p:oleObj spid="_x0000_s7170" name="Equation" r:id="rId4" imgW="1676400" imgH="4191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2074" y="3801012"/>
          <a:ext cx="8144646" cy="1024255"/>
        </p:xfrm>
        <a:graphic>
          <a:graphicData uri="http://schemas.openxmlformats.org/presentationml/2006/ole">
            <p:oleObj spid="_x0000_s7171" name="Equation" r:id="rId5" imgW="2019240" imgH="2538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289050"/>
          <a:ext cx="5464175" cy="1398588"/>
        </p:xfrm>
        <a:graphic>
          <a:graphicData uri="http://schemas.openxmlformats.org/presentationml/2006/ole">
            <p:oleObj spid="_x0000_s8194" name="Equation" r:id="rId4" imgW="990360" imgH="253800" progId="Equation.DSMT4">
              <p:embed/>
            </p:oleObj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68691" y="2895600"/>
          <a:ext cx="7293555" cy="2439988"/>
        </p:xfrm>
        <a:graphic>
          <a:graphicData uri="http://schemas.openxmlformats.org/presentationml/2006/ole">
            <p:oleObj spid="_x0000_s8196" name="Equation" r:id="rId5" imgW="1409700" imgH="4318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8970" y="144780"/>
            <a:ext cx="5342890" cy="952500"/>
          </a:xfrm>
        </p:spPr>
        <p:txBody>
          <a:bodyPr/>
          <a:lstStyle/>
          <a:p>
            <a:pPr marL="342900" indent="-342900"/>
            <a:r>
              <a:rPr lang="en-US" sz="4000" dirty="0" smtClean="0">
                <a:latin typeface="Comic Sans MS" pitchFamily="66" charset="0"/>
              </a:rPr>
              <a:t>Standard Deviation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811338" y="1184275"/>
          <a:ext cx="5464175" cy="1608138"/>
        </p:xfrm>
        <a:graphic>
          <a:graphicData uri="http://schemas.openxmlformats.org/presentationml/2006/ole">
            <p:oleObj spid="_x0000_s121858" name="Equation" r:id="rId4" imgW="990600" imgH="292100" progId="Equation.DSMT4">
              <p:embed/>
            </p:oleObj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254500" y="3903662"/>
            <a:ext cx="766763" cy="2673349"/>
            <a:chOff x="2680" y="2459"/>
            <a:chExt cx="483" cy="168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2680" y="2480"/>
              <a:ext cx="483" cy="1663"/>
              <a:chOff x="2680" y="2480"/>
              <a:chExt cx="483" cy="1663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2790" y="3056"/>
              <a:ext cx="373" cy="1087"/>
            </p:xfrm>
            <a:graphic>
              <a:graphicData uri="http://schemas.openxmlformats.org/presentationml/2006/ole">
                <p:oleObj spid="_x0000_s121859" name="Equation" r:id="rId5" imgW="152400" imgH="444500" progId="Equation.DSMT4">
                  <p:embed/>
                </p:oleObj>
              </a:graphicData>
            </a:graphic>
          </p:graphicFrame>
          <p:sp>
            <p:nvSpPr>
              <p:cNvPr id="8211" name="Line 16"/>
              <p:cNvSpPr>
                <a:spLocks noChangeShapeType="1"/>
              </p:cNvSpPr>
              <p:nvPr/>
            </p:nvSpPr>
            <p:spPr bwMode="auto">
              <a:xfrm flipH="1">
                <a:off x="2680" y="2480"/>
                <a:ext cx="8" cy="1000"/>
              </a:xfrm>
              <a:prstGeom prst="line">
                <a:avLst/>
              </a:prstGeom>
              <a:noFill/>
              <a:ln w="44450" cap="rnd">
                <a:solidFill>
                  <a:srgbClr val="008000"/>
                </a:solidFill>
                <a:prstDash val="sysDot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10" name="Line 17"/>
            <p:cNvSpPr>
              <a:spLocks noChangeShapeType="1"/>
            </p:cNvSpPr>
            <p:nvPr/>
          </p:nvSpPr>
          <p:spPr bwMode="auto">
            <a:xfrm>
              <a:off x="3083" y="2459"/>
              <a:ext cx="16" cy="1000"/>
            </a:xfrm>
            <a:prstGeom prst="line">
              <a:avLst/>
            </a:prstGeom>
            <a:noFill/>
            <a:ln w="4445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/>
          <p:nvPr/>
        </p:nvGrpSpPr>
        <p:grpSpPr>
          <a:xfrm>
            <a:off x="2100263" y="3162300"/>
            <a:ext cx="4891087" cy="2286000"/>
            <a:chOff x="2100263" y="3162300"/>
            <a:chExt cx="4891087" cy="2286000"/>
          </a:xfrm>
        </p:grpSpPr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116536" y="3250223"/>
              <a:ext cx="4860348" cy="21980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Freeform 7"/>
            <p:cNvSpPr>
              <a:spLocks/>
            </p:cNvSpPr>
            <p:nvPr/>
          </p:nvSpPr>
          <p:spPr bwMode="auto">
            <a:xfrm>
              <a:off x="2100263" y="3162300"/>
              <a:ext cx="4891087" cy="2174264"/>
            </a:xfrm>
            <a:custGeom>
              <a:avLst/>
              <a:gdLst>
                <a:gd name="T0" fmla="*/ 0 w 2705"/>
                <a:gd name="T1" fmla="*/ 1144 h 1187"/>
                <a:gd name="T2" fmla="*/ 242 w 2705"/>
                <a:gd name="T3" fmla="*/ 1144 h 1187"/>
                <a:gd name="T4" fmla="*/ 1010 w 2705"/>
                <a:gd name="T5" fmla="*/ 1024 h 1187"/>
                <a:gd name="T6" fmla="*/ 1242 w 2705"/>
                <a:gd name="T7" fmla="*/ 168 h 1187"/>
                <a:gd name="T8" fmla="*/ 1466 w 2705"/>
                <a:gd name="T9" fmla="*/ 136 h 1187"/>
                <a:gd name="T10" fmla="*/ 1778 w 2705"/>
                <a:gd name="T11" fmla="*/ 984 h 1187"/>
                <a:gd name="T12" fmla="*/ 2496 w 2705"/>
                <a:gd name="T13" fmla="*/ 1120 h 1187"/>
                <a:gd name="T14" fmla="*/ 2680 w 2705"/>
                <a:gd name="T15" fmla="*/ 1144 h 1187"/>
                <a:gd name="T16" fmla="*/ 2648 w 2705"/>
                <a:gd name="T17" fmla="*/ 1144 h 11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05"/>
                <a:gd name="T28" fmla="*/ 0 h 1187"/>
                <a:gd name="T29" fmla="*/ 2705 w 2705"/>
                <a:gd name="T30" fmla="*/ 1187 h 11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05" h="1187">
                  <a:moveTo>
                    <a:pt x="0" y="1144"/>
                  </a:moveTo>
                  <a:cubicBezTo>
                    <a:pt x="40" y="1143"/>
                    <a:pt x="74" y="1164"/>
                    <a:pt x="242" y="1144"/>
                  </a:cubicBezTo>
                  <a:cubicBezTo>
                    <a:pt x="410" y="1124"/>
                    <a:pt x="843" y="1187"/>
                    <a:pt x="1010" y="1024"/>
                  </a:cubicBezTo>
                  <a:cubicBezTo>
                    <a:pt x="1177" y="861"/>
                    <a:pt x="1166" y="316"/>
                    <a:pt x="1242" y="168"/>
                  </a:cubicBezTo>
                  <a:cubicBezTo>
                    <a:pt x="1318" y="20"/>
                    <a:pt x="1377" y="0"/>
                    <a:pt x="1466" y="136"/>
                  </a:cubicBezTo>
                  <a:cubicBezTo>
                    <a:pt x="1555" y="272"/>
                    <a:pt x="1606" y="820"/>
                    <a:pt x="1778" y="984"/>
                  </a:cubicBezTo>
                  <a:cubicBezTo>
                    <a:pt x="1950" y="1148"/>
                    <a:pt x="2346" y="1093"/>
                    <a:pt x="2496" y="1120"/>
                  </a:cubicBezTo>
                  <a:cubicBezTo>
                    <a:pt x="2646" y="1147"/>
                    <a:pt x="2655" y="1140"/>
                    <a:pt x="2680" y="1144"/>
                  </a:cubicBezTo>
                  <a:cubicBezTo>
                    <a:pt x="2705" y="1148"/>
                    <a:pt x="2655" y="1144"/>
                    <a:pt x="2648" y="114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527425" y="3250223"/>
            <a:ext cx="1019286" cy="3034908"/>
            <a:chOff x="3527425" y="3250223"/>
            <a:chExt cx="1019286" cy="3034908"/>
          </a:xfrm>
        </p:grpSpPr>
        <p:sp>
          <p:nvSpPr>
            <p:cNvPr id="8208" name="Line 8"/>
            <p:cNvSpPr>
              <a:spLocks noChangeShapeType="1"/>
            </p:cNvSpPr>
            <p:nvPr/>
          </p:nvSpPr>
          <p:spPr bwMode="auto">
            <a:xfrm>
              <a:off x="4546711" y="3250223"/>
              <a:ext cx="0" cy="21980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9"/>
            <p:cNvGrpSpPr/>
            <p:nvPr/>
          </p:nvGrpSpPr>
          <p:grpSpPr>
            <a:xfrm>
              <a:off x="3527425" y="5448300"/>
              <a:ext cx="1019285" cy="836831"/>
              <a:chOff x="3527425" y="5448300"/>
              <a:chExt cx="1019285" cy="836831"/>
            </a:xfrm>
          </p:grpSpPr>
          <p:sp>
            <p:nvSpPr>
              <p:cNvPr id="8203" name="Text Box 21"/>
              <p:cNvSpPr txBox="1">
                <a:spLocks noChangeArrowheads="1"/>
              </p:cNvSpPr>
              <p:nvPr/>
            </p:nvSpPr>
            <p:spPr bwMode="auto">
              <a:xfrm>
                <a:off x="3527425" y="5638800"/>
                <a:ext cx="423811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600" dirty="0" err="1" smtClean="0">
                    <a:solidFill>
                      <a:schemeClr val="accent1">
                        <a:lumMod val="50000"/>
                      </a:schemeClr>
                    </a:solidFill>
                    <a:latin typeface="Euclid Symbol" charset="2"/>
                    <a:cs typeface="Euclid Symbol" charset="2"/>
                    <a:sym typeface="Symbol" pitchFamily="18" charset="2"/>
                  </a:rPr>
                  <a:t>μ</a:t>
                </a:r>
                <a:endParaRPr lang="en-US" sz="3600" dirty="0">
                  <a:solidFill>
                    <a:schemeClr val="accent1">
                      <a:lumMod val="50000"/>
                    </a:schemeClr>
                  </a:solidFill>
                  <a:latin typeface="Euclid Symbol" charset="2"/>
                  <a:cs typeface="Euclid Symbol" charset="2"/>
                  <a:sym typeface="Symbol" pitchFamily="18" charset="2"/>
                </a:endParaRPr>
              </a:p>
            </p:txBody>
          </p:sp>
          <p:cxnSp>
            <p:nvCxnSpPr>
              <p:cNvPr id="8204" name="AutoShape 25"/>
              <p:cNvCxnSpPr>
                <a:cxnSpLocks noChangeShapeType="1"/>
                <a:stCxn id="8203" idx="3"/>
                <a:endCxn id="8205" idx="2"/>
              </p:cNvCxnSpPr>
              <p:nvPr/>
            </p:nvCxnSpPr>
            <p:spPr bwMode="auto">
              <a:xfrm flipV="1">
                <a:off x="3951236" y="5448300"/>
                <a:ext cx="595474" cy="513666"/>
              </a:xfrm>
              <a:prstGeom prst="curvedConnector2">
                <a:avLst/>
              </a:prstGeom>
              <a:noFill/>
              <a:ln w="41275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sp>
        <p:nvSpPr>
          <p:cNvPr id="594972" name="Text Box 28"/>
          <p:cNvSpPr txBox="1">
            <a:spLocks noChangeArrowheads="1"/>
          </p:cNvSpPr>
          <p:nvPr/>
        </p:nvSpPr>
        <p:spPr bwMode="auto">
          <a:xfrm>
            <a:off x="682625" y="4094163"/>
            <a:ext cx="1339850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PDF</a:t>
            </a:r>
            <a:r>
              <a:rPr lang="en-US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698625"/>
            <a:ext cx="8553450" cy="2909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50.5</a:t>
            </a:r>
            <a:r>
              <a:rPr lang="en-US" sz="4800" dirty="0" smtClean="0"/>
              <a:t> Heads} = ?</a:t>
            </a:r>
            <a:endParaRPr lang="en-US" sz="4800" dirty="0" smtClean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7030A0"/>
                </a:solidFill>
              </a:rPr>
              <a:t>exactly</a:t>
            </a:r>
            <a:r>
              <a:rPr lang="en-US" sz="4800" i="1" dirty="0" smtClean="0"/>
              <a:t> </a:t>
            </a:r>
            <a:r>
              <a:rPr lang="en-US" sz="4800" dirty="0" smtClean="0">
                <a:solidFill>
                  <a:srgbClr val="0000FF"/>
                </a:solidFill>
              </a:rPr>
              <a:t>50</a:t>
            </a:r>
            <a:r>
              <a:rPr lang="en-US" sz="4800" dirty="0" smtClean="0"/>
              <a:t> Heads}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1/13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</a:t>
            </a:r>
            <a:r>
              <a:rPr lang="en-US" sz="4800" dirty="0" smtClean="0">
                <a:solidFill>
                  <a:srgbClr val="0000FF"/>
                </a:solidFill>
              </a:rPr>
              <a:t>50.5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Heads}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  <a:sym typeface="Symbol" pitchFamily="18" charset="2"/>
              </a:rPr>
              <a:t> 1/7</a:t>
            </a:r>
            <a:endParaRPr lang="en-US" sz="4800" dirty="0" smtClean="0">
              <a:solidFill>
                <a:srgbClr val="0000FF"/>
              </a:solidFill>
            </a:endParaRPr>
          </a:p>
        </p:txBody>
      </p:sp>
      <p:sp useBgFill="1"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6961188" y="1724025"/>
            <a:ext cx="1157287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>
                <a:latin typeface="Comic Sans MS" pitchFamily="66" charset="0"/>
              </a:rPr>
              <a:t>= 0</a:t>
            </a:r>
          </a:p>
        </p:txBody>
      </p:sp>
      <p:sp>
        <p:nvSpPr>
          <p:cNvPr id="27653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263525"/>
            <a:ext cx="7645400" cy="1320800"/>
          </a:xfrm>
        </p:spPr>
        <p:txBody>
          <a:bodyPr/>
          <a:lstStyle/>
          <a:p>
            <a:pPr eaLnBrk="1" hangingPunct="1"/>
            <a:r>
              <a:rPr lang="en-US" sz="3400" smtClean="0"/>
              <a:t>Chebyshev Bound (alternate form)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882702" y="1025525"/>
          <a:ext cx="7472644" cy="2841310"/>
        </p:xfrm>
        <a:graphic>
          <a:graphicData uri="http://schemas.openxmlformats.org/presentationml/2006/ole">
            <p:oleObj spid="_x0000_s9218" name="Equation" r:id="rId4" imgW="1778000" imgH="673100" progId="Equation.DSMT4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90688" y="3649663"/>
          <a:ext cx="4213225" cy="2527300"/>
        </p:xfrm>
        <a:graphic>
          <a:graphicData uri="http://schemas.openxmlformats.org/presentationml/2006/ole">
            <p:oleObj spid="_x0000_s9219" name="Equation" r:id="rId5" imgW="825480" imgH="4950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490" y="3107410"/>
            <a:ext cx="8433790" cy="33202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4400" dirty="0" smtClean="0">
                <a:cs typeface="Times New Roman" pitchFamily="18" charset="0"/>
              </a:rPr>
              <a:t> probably not many </a:t>
            </a:r>
            <a:r>
              <a:rPr lang="el-GR" sz="4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400" dirty="0" smtClean="0">
                <a:cs typeface="Times New Roman" pitchFamily="18" charset="0"/>
              </a:rPr>
              <a:t>’s from </a:t>
            </a:r>
            <a:r>
              <a:rPr lang="en-US" sz="4400" dirty="0" err="1" smtClean="0">
                <a:solidFill>
                  <a:srgbClr val="0000FF"/>
                </a:solidFill>
                <a:latin typeface="Symbol" pitchFamily="18" charset="2"/>
                <a:cs typeface="Times New Roman" pitchFamily="18" charset="0"/>
                <a:sym typeface="Symbol" pitchFamily="18" charset="2"/>
              </a:rPr>
              <a:t>μ</a:t>
            </a:r>
            <a:r>
              <a:rPr lang="en-US" sz="4400" dirty="0" smtClean="0">
                <a:latin typeface="Symbol" pitchFamily="18" charset="2"/>
                <a:cs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further than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lang="el-GR" sz="4800" dirty="0" smtClean="0"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cs typeface="Times New Roman" pitchFamily="18" charset="0"/>
              </a:rPr>
              <a:t> 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l-GR" sz="48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cs typeface="Times New Roman" pitchFamily="18" charset="0"/>
              </a:rPr>
              <a:t>                    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3</a:t>
            </a:r>
            <a:r>
              <a:rPr lang="el-GR" sz="48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008000"/>
                </a:solidFill>
                <a:cs typeface="Times New Roman" pitchFamily="18" charset="0"/>
              </a:rPr>
              <a:t>1/9</a:t>
            </a:r>
            <a:endParaRPr lang="en-US" sz="4800" dirty="0" smtClean="0">
              <a:solidFill>
                <a:srgbClr val="0000FF"/>
              </a:solidFill>
              <a:cs typeface="Times New Roman" pitchFamily="18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sz="4800" dirty="0" smtClean="0">
                <a:solidFill>
                  <a:srgbClr val="0000FF"/>
                </a:solidFill>
                <a:cs typeface="Times New Roman" pitchFamily="18" charset="0"/>
              </a:rPr>
              <a:t>			          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4</a:t>
            </a:r>
            <a:r>
              <a:rPr lang="el-GR" sz="4800" dirty="0" smtClean="0">
                <a:solidFill>
                  <a:srgbClr val="FF00FF"/>
                </a:solidFill>
                <a:cs typeface="Times New Roman" pitchFamily="18" charset="0"/>
              </a:rPr>
              <a:t>σ</a:t>
            </a:r>
            <a:r>
              <a:rPr lang="en-US" sz="4800" dirty="0" smtClean="0">
                <a:cs typeface="Times New Roman" pitchFamily="18" charset="0"/>
              </a:rPr>
              <a:t>     Pr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4800" dirty="0" smtClean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cs typeface="Times New Roman" pitchFamily="18" charset="0"/>
              </a:rPr>
              <a:t>1/16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584325" y="1055688"/>
          <a:ext cx="6019800" cy="2003425"/>
        </p:xfrm>
        <a:graphic>
          <a:graphicData uri="http://schemas.openxmlformats.org/presentationml/2006/ole">
            <p:oleObj spid="_x0000_s10242" name="Equation" r:id="rId4" imgW="1295400" imgH="431800" progId="Equation.DSMT4">
              <p:embed/>
            </p:oleObj>
          </a:graphicData>
        </a:graphic>
      </p:graphicFrame>
      <p:sp>
        <p:nvSpPr>
          <p:cNvPr id="10245" name="Rectangle 6"/>
          <p:cNvSpPr>
            <a:spLocks noGrp="1" noChangeArrowheads="1"/>
          </p:cNvSpPr>
          <p:nvPr>
            <p:ph type="title"/>
          </p:nvPr>
        </p:nvSpPr>
        <p:spPr>
          <a:xfrm>
            <a:off x="1773238" y="263525"/>
            <a:ext cx="5562600" cy="1028700"/>
          </a:xfrm>
          <a:noFill/>
        </p:spPr>
        <p:txBody>
          <a:bodyPr/>
          <a:lstStyle/>
          <a:p>
            <a:pPr eaLnBrk="1" hangingPunct="1"/>
            <a:r>
              <a:rPr lang="en-US" sz="4000" smtClean="0"/>
              <a:t>Standard Deviation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Probably close to </a:t>
            </a:r>
            <a:r>
              <a:rPr lang="en-US" sz="4400" smtClean="0">
                <a:solidFill>
                  <a:schemeClr val="tx1"/>
                </a:solidFill>
              </a:rPr>
              <a:t>c·</a:t>
            </a:r>
            <a:r>
              <a:rPr lang="el-GR" sz="4400" smtClean="0">
                <a:solidFill>
                  <a:schemeClr val="tx1"/>
                </a:solidFill>
                <a:cs typeface="Times New Roman" pitchFamily="18" charset="0"/>
              </a:rPr>
              <a:t>σ</a:t>
            </a:r>
            <a:endParaRPr lang="en-US" sz="440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630363"/>
            <a:ext cx="7964487" cy="3470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Probability that you are 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µ ± 2</a:t>
            </a:r>
            <a:r>
              <a:rPr lang="el-GR" sz="5400" dirty="0" smtClean="0">
                <a:solidFill>
                  <a:srgbClr val="0000FF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 1/4</a:t>
            </a:r>
          </a:p>
          <a:p>
            <a:pPr eaLnBrk="1" hangingPunct="1">
              <a:buFontTx/>
              <a:buNone/>
            </a:pPr>
            <a:r>
              <a:rPr lang="en-US" sz="5400" dirty="0" smtClean="0">
                <a:cs typeface="Times New Roman" pitchFamily="18" charset="0"/>
              </a:rPr>
              <a:t>  </a:t>
            </a:r>
            <a:r>
              <a:rPr lang="en-US" sz="5400" dirty="0" smtClean="0">
                <a:solidFill>
                  <a:schemeClr val="accent2"/>
                </a:solidFill>
                <a:cs typeface="Times New Roman" pitchFamily="18" charset="0"/>
              </a:rPr>
              <a:t>outside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µ ± 3</a:t>
            </a:r>
            <a:r>
              <a:rPr lang="el-GR" sz="5400" dirty="0" smtClean="0">
                <a:solidFill>
                  <a:srgbClr val="008000"/>
                </a:solidFill>
                <a:cs typeface="Times New Roman" pitchFamily="18" charset="0"/>
              </a:rPr>
              <a:t>σ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 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5400" dirty="0" smtClean="0">
                <a:solidFill>
                  <a:srgbClr val="008000"/>
                </a:solidFill>
                <a:cs typeface="Times New Roman" pitchFamily="18" charset="0"/>
              </a:rPr>
              <a:t> 1/9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4000" dirty="0" smtClean="0"/>
              <a:t>Variance of an Indicator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1089025" y="974725"/>
            <a:ext cx="7019925" cy="762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 an indicator with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E[I]=p</a:t>
            </a:r>
            <a:r>
              <a:rPr lang="en-US" sz="4400" dirty="0">
                <a:latin typeface="Comic Sans MS" pitchFamily="66" charset="0"/>
              </a:rPr>
              <a:t>:</a:t>
            </a:r>
          </a:p>
        </p:txBody>
      </p:sp>
      <p:sp>
        <p:nvSpPr>
          <p:cNvPr id="781322" name="Rectangle 10"/>
          <p:cNvSpPr>
            <a:spLocks noChangeArrowheads="1"/>
          </p:cNvSpPr>
          <p:nvPr/>
        </p:nvSpPr>
        <p:spPr bwMode="auto">
          <a:xfrm>
            <a:off x="368300" y="2006600"/>
            <a:ext cx="1752600" cy="9271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1323" name="Rectangle 11"/>
          <p:cNvSpPr>
            <a:spLocks noChangeArrowheads="1"/>
          </p:cNvSpPr>
          <p:nvPr/>
        </p:nvSpPr>
        <p:spPr bwMode="auto">
          <a:xfrm>
            <a:off x="5525877" y="4546600"/>
            <a:ext cx="1488440" cy="977900"/>
          </a:xfrm>
          <a:prstGeom prst="rect">
            <a:avLst/>
          </a:prstGeom>
          <a:noFill/>
          <a:ln w="28575" algn="ctr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18100" y="3062288"/>
          <a:ext cx="127000" cy="190500"/>
        </p:xfrm>
        <a:graphic>
          <a:graphicData uri="http://schemas.openxmlformats.org/presentationml/2006/ole">
            <p:oleObj spid="_x0000_s120834" name="Equation" r:id="rId4" imgW="126720" imgH="1904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13939" y="2827020"/>
          <a:ext cx="4795520" cy="975360"/>
        </p:xfrm>
        <a:graphic>
          <a:graphicData uri="http://schemas.openxmlformats.org/presentationml/2006/ole">
            <p:oleObj spid="_x0000_s120836" name="Equation" r:id="rId5" imgW="1498320" imgH="3045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22919" y="3621923"/>
          <a:ext cx="4238386" cy="1185027"/>
        </p:xfrm>
        <a:graphic>
          <a:graphicData uri="http://schemas.openxmlformats.org/presentationml/2006/ole">
            <p:oleObj spid="_x0000_s120837" name="Equation" r:id="rId6" imgW="1270000" imgH="3429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284743" y="4473575"/>
          <a:ext cx="4611688" cy="982663"/>
        </p:xfrm>
        <a:graphic>
          <a:graphicData uri="http://schemas.openxmlformats.org/presentationml/2006/ole">
            <p:oleObj spid="_x0000_s120838" name="Equation" r:id="rId7" imgW="1218960" imgH="2538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11163" y="2008188"/>
          <a:ext cx="4813300" cy="971550"/>
        </p:xfrm>
        <a:graphic>
          <a:graphicData uri="http://schemas.openxmlformats.org/presentationml/2006/ole">
            <p:oleObj spid="_x0000_s120839" name="Equation" r:id="rId8" imgW="151128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8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22" grpId="0" animBg="1"/>
      <p:bldP spid="7813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436996" y="3954780"/>
            <a:ext cx="831838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simple </a:t>
            </a:r>
            <a:r>
              <a:rPr lang="en-US" sz="4400" dirty="0">
                <a:latin typeface="Comic Sans MS" pitchFamily="66" charset="0"/>
              </a:rPr>
              <a:t>proofs applying linearity</a:t>
            </a:r>
          </a:p>
          <a:p>
            <a:r>
              <a:rPr lang="en-US" sz="4400" dirty="0">
                <a:latin typeface="Comic Sans MS" pitchFamily="66" charset="0"/>
              </a:rPr>
              <a:t>of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to the def of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727049" name="Rectangle 9"/>
          <p:cNvSpPr>
            <a:spLocks noChangeArrowheads="1"/>
          </p:cNvSpPr>
          <p:nvPr/>
        </p:nvSpPr>
        <p:spPr bwMode="auto">
          <a:xfrm>
            <a:off x="822960" y="1181100"/>
            <a:ext cx="7635240" cy="25527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82663" y="974725"/>
          <a:ext cx="7216775" cy="1281113"/>
        </p:xfrm>
        <a:graphic>
          <a:graphicData uri="http://schemas.openxmlformats.org/presentationml/2006/ole">
            <p:oleObj spid="_x0000_s108546" name="Equation" r:id="rId4" imgW="1574800" imgH="2794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062038" y="2055813"/>
          <a:ext cx="7326312" cy="1487487"/>
        </p:xfrm>
        <a:graphic>
          <a:graphicData uri="http://schemas.openxmlformats.org/presentationml/2006/ole">
            <p:oleObj spid="_x0000_s108549" name="Equation" r:id="rId5" imgW="1625400" imgH="33012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5" grpId="0"/>
      <p:bldP spid="7270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Variance Formula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670" y="1037749"/>
            <a:ext cx="7388860" cy="47539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00FF"/>
                </a:solidFill>
              </a:rPr>
              <a:t>E[(R -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μ</a:t>
            </a:r>
            <a:r>
              <a:rPr lang="en-US" sz="4400" dirty="0" smtClean="0">
                <a:solidFill>
                  <a:srgbClr val="0000FF"/>
                </a:solidFill>
              </a:rPr>
              <a:t>)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</a:t>
            </a:r>
            <a:r>
              <a:rPr lang="en-US" sz="4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</a:t>
            </a:r>
            <a:r>
              <a:rPr lang="en-US" sz="4000" dirty="0" smtClean="0"/>
              <a:t>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  2</a:t>
            </a:r>
            <a:r>
              <a:rPr lang="en-US" sz="4000" dirty="0" smtClean="0">
                <a:sym typeface="Symbol" pitchFamily="18" charset="2"/>
              </a:rPr>
              <a:t>μR</a:t>
            </a:r>
            <a:r>
              <a:rPr lang="en-US" sz="4000" dirty="0" smtClean="0"/>
              <a:t>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/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− 2μE[R]</a:t>
            </a:r>
            <a:r>
              <a:rPr lang="en-US" sz="4000" dirty="0" smtClean="0"/>
              <a:t> + E[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  <a:r>
              <a:rPr lang="en-US" sz="4000" dirty="0" smtClean="0">
                <a:sym typeface="Symbol" pitchFamily="18" charset="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− 2μ  </a:t>
            </a:r>
            <a:r>
              <a:rPr lang="en-US" sz="4000" dirty="0" err="1" smtClean="0">
                <a:sym typeface="Symbol" pitchFamily="18" charset="2"/>
              </a:rPr>
              <a:t>μ</a:t>
            </a:r>
            <a:r>
              <a:rPr lang="en-US" sz="4000" dirty="0" smtClean="0"/>
              <a:t>    +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sz="4000" dirty="0" smtClean="0"/>
              <a:t>        = E[R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] </a:t>
            </a:r>
            <a:r>
              <a:rPr lang="en-US" sz="4000" dirty="0" smtClean="0">
                <a:sym typeface="Symbol" pitchFamily="18" charset="2"/>
              </a:rPr>
              <a:t>−</a:t>
            </a:r>
            <a:r>
              <a:rPr lang="en-US" sz="4000" dirty="0" smtClean="0"/>
              <a:t> </a:t>
            </a:r>
            <a:r>
              <a:rPr lang="en-US" sz="4000" dirty="0" smtClean="0">
                <a:sym typeface="Symbol" pitchFamily="18" charset="2"/>
              </a:rPr>
              <a:t>μ</a:t>
            </a:r>
            <a:r>
              <a:rPr lang="en-US" sz="4000" baseline="30000" dirty="0" smtClean="0">
                <a:sym typeface="Symbol" pitchFamily="18" charset="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         </a:t>
            </a:r>
            <a:r>
              <a:rPr lang="en-US" sz="4400" dirty="0" smtClean="0"/>
              <a:t>=</a:t>
            </a:r>
            <a:r>
              <a:rPr lang="en-US" sz="4400" dirty="0" smtClean="0">
                <a:solidFill>
                  <a:srgbClr val="0000FF"/>
                </a:solidFill>
              </a:rPr>
              <a:t> E[R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  <a:r>
              <a:rPr lang="en-US" sz="4400" dirty="0" smtClean="0">
                <a:solidFill>
                  <a:srgbClr val="0000FF"/>
                </a:solidFill>
              </a:rPr>
              <a:t>] </a:t>
            </a:r>
            <a:r>
              <a:rPr lang="en-US" sz="4400" dirty="0" smtClean="0">
                <a:solidFill>
                  <a:srgbClr val="0000FF"/>
                </a:solidFill>
                <a:sym typeface="Symbol" pitchFamily="18" charset="2"/>
              </a:rPr>
              <a:t>− E[</a:t>
            </a:r>
            <a:r>
              <a:rPr lang="en-US" sz="4400" dirty="0" smtClean="0">
                <a:solidFill>
                  <a:srgbClr val="0000FF"/>
                </a:solidFill>
              </a:rPr>
              <a:t>R]</a:t>
            </a:r>
            <a:r>
              <a:rPr lang="en-US" sz="4400" baseline="30000" dirty="0" smtClean="0">
                <a:solidFill>
                  <a:srgbClr val="0000FF"/>
                </a:solidFill>
              </a:rPr>
              <a:t>2</a:t>
            </a: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0" y="0"/>
          <a:ext cx="914400" cy="179388"/>
        </p:xfrm>
        <a:graphic>
          <a:graphicData uri="http://schemas.openxmlformats.org/presentationml/2006/ole">
            <p:oleObj spid="_x0000_s11266" name="Equation" r:id="rId4" imgW="914400" imgH="179640" progId="Equation.DSMT4">
              <p:embed/>
            </p:oleObj>
          </a:graphicData>
        </a:graphic>
      </p:graphicFrame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2009140" y="4693920"/>
            <a:ext cx="4406900" cy="10922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67" name="Rectangle 3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1267" name="Equation" r:id="rId5" imgW="0" imgH="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j02150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101600"/>
            <a:ext cx="16605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35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75179" y="153678"/>
            <a:ext cx="6043632" cy="1186924"/>
          </a:xfrm>
        </p:spPr>
        <p:txBody>
          <a:bodyPr/>
          <a:lstStyle/>
          <a:p>
            <a:r>
              <a:rPr lang="en-US" sz="3600" dirty="0"/>
              <a:t>Space Station Mir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63268" y="1644650"/>
            <a:ext cx="8686717" cy="363713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000" dirty="0">
                <a:latin typeface="Comic Sans MS" pitchFamily="66" charset="0"/>
              </a:rPr>
              <a:t>Main computer fails with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 probability </a:t>
            </a:r>
            <a:r>
              <a:rPr lang="en-US" sz="40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in any given year</a:t>
            </a:r>
          </a:p>
          <a:p>
            <a:pPr>
              <a:buNone/>
            </a:pP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E[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T] 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5400" b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/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(Mean Time to Fail)</a:t>
            </a:r>
          </a:p>
          <a:p>
            <a:pPr>
              <a:buNone/>
            </a:pP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5400" dirty="0" err="1">
                <a:solidFill>
                  <a:srgbClr val="0000FF"/>
                </a:solidFill>
                <a:latin typeface="Comic Sans MS" pitchFamily="66" charset="0"/>
              </a:rPr>
              <a:t>Var[</a:t>
            </a:r>
            <a:r>
              <a:rPr lang="en-US" sz="5400" dirty="0" err="1" smtClean="0">
                <a:solidFill>
                  <a:srgbClr val="0000FF"/>
                </a:solidFill>
                <a:latin typeface="Comic Sans MS" pitchFamily="66" charset="0"/>
              </a:rPr>
              <a:t>T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5400" dirty="0" smtClean="0">
                <a:latin typeface="Euclid Symbol" charset="2"/>
                <a:cs typeface="Euclid Symbol" charset="2"/>
              </a:rPr>
              <a:t>=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FF00FF"/>
                </a:solidFill>
                <a:latin typeface="Comic Sans MS" pitchFamily="66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55021" y="-68083"/>
            <a:ext cx="6517336" cy="1146605"/>
          </a:xfrm>
        </p:spPr>
        <p:txBody>
          <a:bodyPr/>
          <a:lstStyle/>
          <a:p>
            <a:r>
              <a:rPr lang="en-US" sz="4000" dirty="0"/>
              <a:t>Deriving the Variance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78995" y="1563120"/>
            <a:ext cx="8670989" cy="37388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Pr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{T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= 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}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(1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p)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k</a:t>
            </a:r>
            <a:r>
              <a:rPr lang="en-US" sz="4800" b="1" baseline="30000" dirty="0">
                <a:solidFill>
                  <a:srgbClr val="0000F1"/>
                </a:solidFill>
                <a:latin typeface="Comic Sans MS" pitchFamily="66" charset="0"/>
                <a:cs typeface="Times New Roman" pitchFamily="18" charset="0"/>
              </a:rPr>
              <a:t>−</a:t>
            </a:r>
            <a:r>
              <a:rPr lang="en-US" sz="4800" baseline="30000" dirty="0">
                <a:solidFill>
                  <a:srgbClr val="0000F1"/>
                </a:solidFill>
                <a:latin typeface="Comic Sans MS" pitchFamily="66" charset="0"/>
              </a:rPr>
              <a:t>1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p</a:t>
            </a:r>
          </a:p>
          <a:p>
            <a:pPr>
              <a:buNone/>
            </a:pP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 </a:t>
            </a:r>
            <a:r>
              <a:rPr lang="en-US" sz="4800" dirty="0" err="1" smtClean="0">
                <a:solidFill>
                  <a:srgbClr val="0000F1"/>
                </a:solidFill>
                <a:latin typeface="Comic Sans MS" pitchFamily="66" charset="0"/>
              </a:rPr>
              <a:t>Var</a:t>
            </a:r>
            <a:r>
              <a:rPr lang="en-US" sz="4800" dirty="0" err="1">
                <a:solidFill>
                  <a:srgbClr val="0000F1"/>
                </a:solidFill>
                <a:latin typeface="Comic Sans MS" pitchFamily="66" charset="0"/>
              </a:rPr>
              <a:t>[T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] 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  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E[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T</a:t>
            </a:r>
            <a:r>
              <a:rPr lang="en-US" sz="4800" baseline="5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] </a:t>
            </a:r>
            <a:r>
              <a:rPr lang="en-US" sz="4800" b="1" dirty="0">
                <a:solidFill>
                  <a:srgbClr val="0000F1"/>
                </a:solidFill>
                <a:latin typeface="Euclid Symbol" charset="2"/>
                <a:cs typeface="Euclid Symbol" charset="2"/>
              </a:rPr>
              <a:t>−</a:t>
            </a:r>
            <a:r>
              <a:rPr lang="en-US" sz="4800" dirty="0">
                <a:solidFill>
                  <a:srgbClr val="0000F1"/>
                </a:solidFill>
                <a:latin typeface="Comic Sans MS" pitchFamily="66" charset="0"/>
              </a:rPr>
              <a:t> (E[T]</a:t>
            </a:r>
            <a:r>
              <a:rPr lang="en-US" sz="4800" dirty="0" smtClean="0">
                <a:solidFill>
                  <a:srgbClr val="0000F1"/>
                </a:solidFill>
                <a:latin typeface="Comic Sans MS" pitchFamily="66" charset="0"/>
              </a:rPr>
              <a:t>)</a:t>
            </a:r>
            <a:r>
              <a:rPr lang="en-US" sz="4800" baseline="30000" dirty="0" smtClean="0">
                <a:solidFill>
                  <a:srgbClr val="0000F1"/>
                </a:solidFill>
                <a:latin typeface="Comic Sans MS" pitchFamily="66" charset="0"/>
              </a:rPr>
              <a:t>2</a:t>
            </a:r>
            <a:endParaRPr lang="en-US" sz="4800" baseline="50000" dirty="0" smtClean="0">
              <a:solidFill>
                <a:srgbClr val="0000F1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4800" baseline="50000" dirty="0" smtClean="0">
                <a:solidFill>
                  <a:srgbClr val="0000E5"/>
                </a:solidFill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0000E5"/>
                </a:solidFill>
                <a:latin typeface="Comic Sans MS" pitchFamily="66" charset="0"/>
              </a:rPr>
              <a:t>      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 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1, 2, 3,…,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,.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..</a:t>
            </a:r>
            <a:endParaRPr lang="en-US" sz="48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>
              <a:buNone/>
            </a:pP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     T</a:t>
            </a:r>
            <a:r>
              <a:rPr lang="en-US" sz="4800" baseline="30000" dirty="0" smtClean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 </a:t>
            </a:r>
            <a:r>
              <a:rPr lang="en-US" sz="4800" dirty="0" smtClean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 1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 4, 9,…, k</a:t>
            </a:r>
            <a:r>
              <a:rPr lang="en-US" sz="4800" baseline="50000" dirty="0">
                <a:solidFill>
                  <a:srgbClr val="008000"/>
                </a:solidFill>
                <a:latin typeface="Comic Sans MS" pitchFamily="66" charset="0"/>
              </a:rPr>
              <a:t>2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,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</a:rPr>
              <a:t>…</a:t>
            </a:r>
            <a:endParaRPr lang="en-US" sz="4800" b="1" dirty="0">
              <a:solidFill>
                <a:srgbClr val="008000"/>
              </a:solidFill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576" y="143598"/>
            <a:ext cx="5408667" cy="985329"/>
          </a:xfrm>
        </p:spPr>
        <p:txBody>
          <a:bodyPr/>
          <a:lstStyle/>
          <a:p>
            <a:r>
              <a:rPr lang="en-US" sz="4000" dirty="0"/>
              <a:t>Calculating Variance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265744" y="3847003"/>
          <a:ext cx="3968750" cy="1644650"/>
        </p:xfrm>
        <a:graphic>
          <a:graphicData uri="http://schemas.openxmlformats.org/presentationml/2006/ole">
            <p:oleObj spid="_x0000_s266242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006475" y="1169923"/>
          <a:ext cx="2752725" cy="1008062"/>
        </p:xfrm>
        <a:graphic>
          <a:graphicData uri="http://schemas.openxmlformats.org/presentationml/2006/ole">
            <p:oleObj spid="_x0000_s266243" name="Equation" r:id="rId5" imgW="660400" imgH="241300" progId="Equation.DSMT4">
              <p:embed/>
            </p:oleObj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906838" y="773913"/>
          <a:ext cx="4538662" cy="1800225"/>
        </p:xfrm>
        <a:graphic>
          <a:graphicData uri="http://schemas.openxmlformats.org/presentationml/2006/ole">
            <p:oleObj spid="_x0000_s266244" name="Equation" r:id="rId6" imgW="1155700" imgH="4572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582053" y="3971705"/>
          <a:ext cx="3795630" cy="2368446"/>
        </p:xfrm>
        <a:graphic>
          <a:graphicData uri="http://schemas.openxmlformats.org/presentationml/2006/ole">
            <p:oleObj spid="_x0000_s266245" name="Equation" r:id="rId7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55707" y="2361735"/>
          <a:ext cx="4392612" cy="1700213"/>
        </p:xfrm>
        <a:graphic>
          <a:graphicData uri="http://schemas.openxmlformats.org/presentationml/2006/ole">
            <p:oleObj spid="_x0000_s266246" name="Equation" r:id="rId8" imgW="1181100" imgH="457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8576" y="143598"/>
            <a:ext cx="5408667" cy="985329"/>
          </a:xfrm>
        </p:spPr>
        <p:txBody>
          <a:bodyPr/>
          <a:lstStyle/>
          <a:p>
            <a:r>
              <a:rPr lang="en-US" sz="4000" dirty="0"/>
              <a:t>Calculating Variance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2852504" y="3104557"/>
          <a:ext cx="5273880" cy="2185496"/>
        </p:xfrm>
        <a:graphic>
          <a:graphicData uri="http://schemas.openxmlformats.org/presentationml/2006/ole">
            <p:oleObj spid="_x0000_s268290" name="Equation" r:id="rId4" imgW="1104900" imgH="457200" progId="Equation.DSMT4">
              <p:embed/>
            </p:oleObj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37887" y="1532802"/>
          <a:ext cx="3521313" cy="1289523"/>
        </p:xfrm>
        <a:graphic>
          <a:graphicData uri="http://schemas.openxmlformats.org/presentationml/2006/ole">
            <p:oleObj spid="_x0000_s268291" name="Equation" r:id="rId5" imgW="660400" imgH="241300" progId="Equation.DSMT4">
              <p:embed/>
            </p:oleObj>
          </a:graphicData>
        </a:graphic>
      </p:graphicFrame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1219200" y="51054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>
            <p:ph idx="4294967295"/>
          </p:nvPr>
        </p:nvGraphicFramePr>
        <p:xfrm>
          <a:off x="3340157" y="3387324"/>
          <a:ext cx="4884150" cy="3047675"/>
        </p:xfrm>
        <a:graphic>
          <a:graphicData uri="http://schemas.openxmlformats.org/presentationml/2006/ole">
            <p:oleObj spid="_x0000_s268292" name="Equation" r:id="rId6" imgW="508000" imgH="3810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642978" y="1082067"/>
          <a:ext cx="4944167" cy="2223941"/>
        </p:xfrm>
        <a:graphic>
          <a:graphicData uri="http://schemas.openxmlformats.org/presentationml/2006/ole">
            <p:oleObj spid="_x0000_s268293" name="Equation" r:id="rId7" imgW="1016000" imgH="457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585307" y="1507724"/>
          <a:ext cx="3581621" cy="1233963"/>
        </p:xfrm>
        <a:graphic>
          <a:graphicData uri="http://schemas.openxmlformats.org/presentationml/2006/ole">
            <p:oleObj spid="_x0000_s268294" name="Equation" r:id="rId8" imgW="774700" imgH="2667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00200"/>
            <a:ext cx="8355013" cy="3675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Toss </a:t>
            </a:r>
            <a:r>
              <a:rPr lang="en-US" sz="5400" dirty="0" smtClean="0">
                <a:solidFill>
                  <a:srgbClr val="008000"/>
                </a:solidFill>
              </a:rPr>
              <a:t>1001</a:t>
            </a:r>
            <a:r>
              <a:rPr lang="en-US" sz="5400" dirty="0" smtClean="0"/>
              <a:t> fair coins.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E[#Heads]              = </a:t>
            </a:r>
            <a:r>
              <a:rPr lang="en-US" sz="4800" dirty="0" smtClean="0">
                <a:solidFill>
                  <a:srgbClr val="0000FF"/>
                </a:solidFill>
              </a:rPr>
              <a:t>500.5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</a:t>
            </a:r>
            <a:r>
              <a:rPr lang="en-US" sz="4800" dirty="0" smtClean="0"/>
              <a:t>}         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1/39</a:t>
            </a:r>
            <a:endParaRPr lang="en-US" sz="4800" i="1" dirty="0" smtClean="0"/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500.5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 </a:t>
            </a:r>
            <a:r>
              <a:rPr lang="en-US" sz="4800" dirty="0" smtClean="0">
                <a:solidFill>
                  <a:srgbClr val="0000FF"/>
                </a:solidFill>
              </a:rPr>
              <a:t>1</a:t>
            </a:r>
            <a:r>
              <a:rPr lang="en-US" sz="4800" dirty="0" smtClean="0"/>
              <a:t> } </a:t>
            </a:r>
            <a:r>
              <a:rPr lang="en-US" sz="48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</a:t>
            </a:r>
            <a:r>
              <a:rPr lang="en-US" sz="4800" dirty="0" smtClean="0">
                <a:solidFill>
                  <a:srgbClr val="0000FF"/>
                </a:solidFill>
              </a:rPr>
              <a:t> 1/19</a:t>
            </a:r>
            <a:endParaRPr lang="en-US" sz="4800" i="1" dirty="0" smtClean="0"/>
          </a:p>
        </p:txBody>
      </p:sp>
      <p:sp>
        <p:nvSpPr>
          <p:cNvPr id="626696" name="Text Box 8"/>
          <p:cNvSpPr txBox="1">
            <a:spLocks noChangeArrowheads="1"/>
          </p:cNvSpPr>
          <p:nvPr/>
        </p:nvSpPr>
        <p:spPr bwMode="auto">
          <a:xfrm>
            <a:off x="6497256" y="5283878"/>
            <a:ext cx="1906291" cy="70788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dirty="0">
                <a:solidFill>
                  <a:srgbClr val="7030A0"/>
                </a:solidFill>
                <a:latin typeface="Comic Sans MS" pitchFamily="66" charset="0"/>
              </a:rPr>
              <a:t>smaller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  <p:sp>
        <p:nvSpPr>
          <p:cNvPr id="6" name="Left Brace 5"/>
          <p:cNvSpPr/>
          <p:nvPr/>
        </p:nvSpPr>
        <p:spPr bwMode="auto">
          <a:xfrm rot="-5400000">
            <a:off x="7353652" y="46482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Left Brace 6"/>
          <p:cNvSpPr/>
          <p:nvPr/>
        </p:nvSpPr>
        <p:spPr bwMode="auto">
          <a:xfrm rot="-5400000">
            <a:off x="7345966" y="3657600"/>
            <a:ext cx="137160" cy="119634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6" grpId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75778" y="2147695"/>
            <a:ext cx="8686800" cy="381950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solidFill>
                  <a:srgbClr val="000000"/>
                </a:solidFill>
                <a:latin typeface="Comic Sans MS" pitchFamily="66" charset="0"/>
              </a:rPr>
              <a:t>Mir1:</a:t>
            </a:r>
          </a:p>
          <a:p>
            <a:pPr marL="0" indent="0">
              <a:buNone/>
            </a:pP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0000FF"/>
                </a:solidFill>
                <a:latin typeface="Comic Sans MS" pitchFamily="66" charset="0"/>
              </a:rPr>
              <a:t>p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 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 sz="4800" b="1" dirty="0">
                <a:solidFill>
                  <a:srgbClr val="0000FF"/>
                </a:solidFill>
                <a:latin typeface="Comic Sans MS" pitchFamily="66" charset="0"/>
              </a:rPr>
              <a:t>/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10, E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T]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</a:rPr>
              <a:t> 10,  </a:t>
            </a:r>
            <a:r>
              <a:rPr lang="el-GR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800" b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9.5</a:t>
            </a:r>
            <a:endParaRPr lang="en-US" sz="4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            so by </a:t>
            </a:r>
            <a:r>
              <a:rPr lang="en-US" sz="4400" dirty="0" err="1" smtClean="0">
                <a:latin typeface="Comic Sans MS" pitchFamily="66" charset="0"/>
              </a:rPr>
              <a:t>Chebyshev</a:t>
            </a:r>
            <a:endParaRPr lang="en-US" sz="4400" b="1" dirty="0" smtClean="0">
              <a:solidFill>
                <a:schemeClr val="accent2"/>
              </a:solidFill>
              <a:latin typeface="Comic Sans MS" pitchFamily="66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4400" dirty="0" smtClean="0">
                <a:latin typeface="Comic Sans MS" pitchFamily="66" charset="0"/>
              </a:rPr>
              <a:t>Pr</a:t>
            </a:r>
            <a:r>
              <a:rPr lang="en-US" sz="4400" dirty="0">
                <a:latin typeface="Comic Sans MS" pitchFamily="66" charset="0"/>
              </a:rPr>
              <a:t>{Mir1 lasts </a:t>
            </a:r>
            <a:r>
              <a:rPr lang="en-US" sz="44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≥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</a:rPr>
              <a:t> 29 years</a:t>
            </a:r>
            <a:r>
              <a:rPr lang="en-US" sz="4400" dirty="0">
                <a:latin typeface="Comic Sans MS" pitchFamily="66" charset="0"/>
              </a:rPr>
              <a:t>}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2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≤</a:t>
            </a:r>
            <a:r>
              <a:rPr lang="en-US" sz="4400" dirty="0" smtClean="0">
                <a:solidFill>
                  <a:schemeClr val="accent2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1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cs typeface="Times New Roman" pitchFamily="18" charset="0"/>
              </a:rPr>
              <a:t>/4</a:t>
            </a:r>
          </a:p>
        </p:txBody>
      </p:sp>
      <p:sp useBgFill="1">
        <p:nvSpPr>
          <p:cNvPr id="7" name="TextBox 6"/>
          <p:cNvSpPr txBox="1"/>
          <p:nvPr/>
        </p:nvSpPr>
        <p:spPr>
          <a:xfrm>
            <a:off x="6359728" y="3112714"/>
            <a:ext cx="2398385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l-GR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σ</a:t>
            </a:r>
            <a:r>
              <a:rPr lang="en-US" sz="4800" kern="0" baseline="3000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2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kern="0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=</a:t>
            </a:r>
            <a:r>
              <a:rPr lang="en-US" sz="4800" b="1" kern="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kern="0" dirty="0" smtClean="0">
                <a:solidFill>
                  <a:srgbClr val="0000FF"/>
                </a:solidFill>
                <a:latin typeface="Comic Sans MS" pitchFamily="66" charset="0"/>
              </a:rPr>
              <a:t>90</a:t>
            </a:r>
            <a:endParaRPr lang="en-US" sz="6000" dirty="0" smtClean="0">
              <a:latin typeface="Comic Sans MS"/>
              <a:cs typeface="Comic Sans M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51000" y="254000"/>
            <a:ext cx="5816600" cy="927100"/>
          </a:xfrm>
        </p:spPr>
        <p:txBody>
          <a:bodyPr/>
          <a:lstStyle/>
          <a:p>
            <a:r>
              <a:rPr lang="en-US" b="0"/>
              <a:t>Mean Time to Failure</a:t>
            </a:r>
          </a:p>
        </p:txBody>
      </p:sp>
      <p:pic>
        <p:nvPicPr>
          <p:cNvPr id="228356" name="Picture 4" descr="j021508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8600"/>
            <a:ext cx="1069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1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1768210" y="978514"/>
          <a:ext cx="4682222" cy="1808414"/>
        </p:xfrm>
        <a:graphic>
          <a:graphicData uri="http://schemas.openxmlformats.org/presentationml/2006/ole">
            <p:oleObj spid="_x0000_s270338" name="Equation" r:id="rId5" imgW="1282700" imgH="495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Calculating Variance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590800" y="3048000"/>
            <a:ext cx="114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1350963" y="3604895"/>
            <a:ext cx="6459537" cy="1378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providing</a:t>
            </a:r>
            <a:r>
              <a:rPr lang="en-US" sz="4400" dirty="0">
                <a:solidFill>
                  <a:srgbClr val="FF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,R</a:t>
            </a:r>
            <a:r>
              <a:rPr lang="en-US" sz="44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,…,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44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4400" dirty="0">
                <a:solidFill>
                  <a:srgbClr val="FF66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cs typeface="Times New Roman" pitchFamily="18" charset="0"/>
                <a:sym typeface="Symbol" pitchFamily="18" charset="2"/>
              </a:rPr>
              <a:t>are</a:t>
            </a:r>
            <a:endParaRPr lang="en-US" sz="4400" dirty="0">
              <a:latin typeface="Comic Sans MS" pitchFamily="66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4400" dirty="0" err="1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pairwise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 independent</a:t>
            </a:r>
            <a:endParaRPr lang="en-US" sz="2000" dirty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29097" name="Rectangle 9"/>
          <p:cNvSpPr>
            <a:spLocks noChangeArrowheads="1"/>
          </p:cNvSpPr>
          <p:nvPr/>
        </p:nvSpPr>
        <p:spPr bwMode="auto">
          <a:xfrm>
            <a:off x="190500" y="1813560"/>
            <a:ext cx="8717280" cy="3352800"/>
          </a:xfrm>
          <a:prstGeom prst="rect">
            <a:avLst/>
          </a:prstGeom>
          <a:noFill/>
          <a:ln w="41275" algn="ctr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1500" y="1817688"/>
          <a:ext cx="8075613" cy="1763712"/>
        </p:xfrm>
        <a:graphic>
          <a:graphicData uri="http://schemas.openxmlformats.org/presentationml/2006/ole">
            <p:oleObj spid="_x0000_s109570" name="Equation" r:id="rId4" imgW="2209680" imgH="482400" progId="Equation.DSMT4">
              <p:embed/>
            </p:oleObj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5000" y="1013460"/>
            <a:ext cx="79502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Pairwise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Independent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</a:t>
            </a:r>
            <a:r>
              <a:rPr kumimoji="0" lang="en-US" sz="4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Additivity</a:t>
            </a:r>
            <a:endParaRPr kumimoji="0" lang="en-US" sz="40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10376" y="5191242"/>
            <a:ext cx="75921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again, a simple proof applying</a:t>
            </a:r>
          </a:p>
          <a:p>
            <a:r>
              <a:rPr lang="en-US" sz="3600" dirty="0" smtClean="0">
                <a:latin typeface="Comic Sans MS" pitchFamily="66" charset="0"/>
              </a:rPr>
              <a:t>linearity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E[]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to the def of </a:t>
            </a:r>
            <a:r>
              <a:rPr 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Var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[]</a:t>
            </a:r>
            <a:endParaRPr lang="en-US" sz="3600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  <p:bldP spid="729097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518926" y="381000"/>
            <a:ext cx="6441111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cs typeface="Comic Sans MS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/>
                <a:cs typeface="Comic Sans MS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/>
                <a:cs typeface="Comic Sans MS"/>
              </a:rPr>
              <a:t>6.042J/18.062J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1828800"/>
            <a:ext cx="7886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Deviation of</a:t>
            </a:r>
            <a:b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</a:br>
            <a:r>
              <a:rPr lang="en-US" sz="6000" b="1">
                <a:solidFill>
                  <a:schemeClr val="tx2"/>
                </a:solidFill>
                <a:latin typeface="Comic Sans MS"/>
                <a:cs typeface="Comic Sans MS"/>
              </a:rPr>
              <a:t>Repeated Trials</a:t>
            </a:r>
            <a:endParaRPr lang="en-US" sz="1200" b="1">
              <a:solidFill>
                <a:schemeClr val="tx2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04800" y="1371600"/>
            <a:ext cx="845820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Even the stupidest man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by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some instinct of nature </a:t>
            </a:r>
            <a:r>
              <a:rPr lang="en-US" sz="3600" i="1" dirty="0">
                <a:solidFill>
                  <a:srgbClr val="000000"/>
                </a:solidFill>
                <a:latin typeface="Times New Roman" pitchFamily="18" charset="0"/>
              </a:rPr>
              <a:t>per se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and by no previous instruction (this is truly amazing)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knows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for sure that the more observations ...that are taken, the less the danger will be of straying from the mark.</a:t>
            </a:r>
          </a:p>
          <a:p>
            <a:pPr algn="ctr"/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---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Ars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Times New Roman" pitchFamily="18" charset="0"/>
              </a:rPr>
              <a:t>Conjectandi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(The Art of Guessing), 1713*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*taken from </a:t>
            </a:r>
            <a:r>
              <a:rPr lang="en-US" sz="1200" dirty="0" err="1">
                <a:solidFill>
                  <a:srgbClr val="000000"/>
                </a:solidFill>
                <a:latin typeface="Times New Roman" pitchFamily="18" charset="0"/>
              </a:rPr>
              <a:t>Grinstead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\&amp; Snell,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http://www.dartmouth.edu/~chance/teaching_aids/books_articles/probability_book/book.html</a:t>
            </a:r>
          </a:p>
          <a:p>
            <a:r>
              <a:rPr lang="en-US" sz="1200" i="1" dirty="0">
                <a:solidFill>
                  <a:srgbClr val="000000"/>
                </a:solidFill>
                <a:latin typeface="Times New Roman" pitchFamily="18" charset="0"/>
              </a:rPr>
              <a:t>Introduction to Probability</a:t>
            </a: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, American Mathematical Society, p. 310.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660525" y="30384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312420" y="1203960"/>
            <a:ext cx="852678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It certainly remains to be inquired whether after the number of observations has been increased,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the probability…of obtaining the true ratio…finally exceeds any given degree of certainty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; </a:t>
            </a:r>
            <a:r>
              <a:rPr lang="en-US" sz="3600" dirty="0">
                <a:solidFill>
                  <a:srgbClr val="007600"/>
                </a:solidFill>
                <a:latin typeface="Times New Roman" pitchFamily="18" charset="0"/>
              </a:rPr>
              <a:t>or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 whether the problem has, so to speak, its own 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asymptote </a:t>
            </a:r>
            <a:r>
              <a:rPr lang="en-US" sz="3600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−</a:t>
            </a:r>
            <a:r>
              <a:rPr lang="en-US" sz="3600" dirty="0" smtClean="0">
                <a:solidFill>
                  <a:srgbClr val="000000"/>
                </a:solidFill>
                <a:latin typeface="Times New Roman" pitchFamily="18" charset="0"/>
              </a:rPr>
              <a:t>that </a:t>
            </a:r>
            <a:r>
              <a:rPr lang="en-US" sz="3600" dirty="0">
                <a:solidFill>
                  <a:srgbClr val="000000"/>
                </a:solidFill>
                <a:latin typeface="Times New Roman" pitchFamily="18" charset="0"/>
              </a:rPr>
              <a:t>is, whether </a:t>
            </a:r>
            <a:r>
              <a:rPr lang="en-US" sz="3600" dirty="0">
                <a:solidFill>
                  <a:srgbClr val="0000FF"/>
                </a:solidFill>
                <a:latin typeface="Times New Roman" pitchFamily="18" charset="0"/>
              </a:rPr>
              <a:t>some degree of certainty is given which one can never exceed.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73480" y="289560"/>
            <a:ext cx="7086600" cy="899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Jacob D. Bernoulli (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1659</a:t>
            </a:r>
            <a:r>
              <a:rPr lang="en-US" sz="3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−</a:t>
            </a:r>
            <a:r>
              <a:rPr lang="en-US" sz="3200" b="1" dirty="0" smtClean="0">
                <a:solidFill>
                  <a:srgbClr val="000000"/>
                </a:solidFill>
                <a:latin typeface="Comic Sans MS" pitchFamily="66" charset="0"/>
              </a:rPr>
              <a:t>1705</a:t>
            </a:r>
            <a:r>
              <a:rPr lang="en-US" sz="3200" b="1" dirty="0">
                <a:solidFill>
                  <a:srgbClr val="000000"/>
                </a:solidFill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30250" y="1690688"/>
          <a:ext cx="6435725" cy="2335212"/>
        </p:xfrm>
        <a:graphic>
          <a:graphicData uri="http://schemas.openxmlformats.org/presentationml/2006/ole">
            <p:oleObj spid="_x0000_s212999" name="Equation" r:id="rId5" imgW="1295400" imgH="469900" progId="Equation.DSMT4">
              <p:embed/>
            </p:oleObj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385233" y="3992563"/>
          <a:ext cx="8469313" cy="2179637"/>
        </p:xfrm>
        <a:graphic>
          <a:graphicData uri="http://schemas.openxmlformats.org/presentationml/2006/ole">
            <p:oleObj spid="_x0000_s213001" name="Equation" r:id="rId6" imgW="18288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374650" y="3992563"/>
          <a:ext cx="8469313" cy="2179637"/>
        </p:xfrm>
        <a:graphic>
          <a:graphicData uri="http://schemas.openxmlformats.org/presentationml/2006/ole">
            <p:oleObj spid="_x0000_s319494" name="Equation" r:id="rId4" imgW="1828800" imgH="469900" progId="Equation.DSMT4">
              <p:embed/>
            </p:oleObj>
          </a:graphicData>
        </a:graphic>
      </p:graphicFrame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503" y="2435063"/>
            <a:ext cx="7847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Bernoulli: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We believe intuitively that</a:t>
            </a:r>
          </a:p>
        </p:txBody>
      </p:sp>
      <p:graphicFrame>
        <p:nvGraphicFramePr>
          <p:cNvPr id="319498" name="Object 10"/>
          <p:cNvGraphicFramePr>
            <a:graphicFrameLocks noChangeAspect="1"/>
          </p:cNvGraphicFramePr>
          <p:nvPr/>
        </p:nvGraphicFramePr>
        <p:xfrm>
          <a:off x="891643" y="3954460"/>
          <a:ext cx="7651750" cy="2193925"/>
        </p:xfrm>
        <a:graphic>
          <a:graphicData uri="http://schemas.openxmlformats.org/presentationml/2006/ole">
            <p:oleObj spid="_x0000_s319498" name="Equation" r:id="rId6" imgW="1638300" imgH="469900" progId="Equation.DSMT4">
              <p:embed/>
            </p:oleObj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6053" y="1281113"/>
            <a:ext cx="5953550" cy="10988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 </a:t>
            </a: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rolls of fair die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pic>
        <p:nvPicPr>
          <p:cNvPr id="10" name="Picture 4" descr="j025875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57972">
            <a:off x="5767273" y="833826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340" y="2220457"/>
            <a:ext cx="788368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of course, an unlucky average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might be way off,  but that’s</a:t>
            </a:r>
          </a:p>
          <a:p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400" dirty="0" smtClean="0">
                <a:latin typeface="Comic Sans MS"/>
                <a:cs typeface="Comic Sans MS"/>
              </a:rPr>
              <a:t>.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</p:txBody>
      </p:sp>
      <p:graphicFrame>
        <p:nvGraphicFramePr>
          <p:cNvPr id="323588" name="Object 4"/>
          <p:cNvGraphicFramePr>
            <a:graphicFrameLocks noChangeAspect="1"/>
          </p:cNvGraphicFramePr>
          <p:nvPr/>
        </p:nvGraphicFramePr>
        <p:xfrm>
          <a:off x="892175" y="3954463"/>
          <a:ext cx="7651750" cy="2193925"/>
        </p:xfrm>
        <a:graphic>
          <a:graphicData uri="http://schemas.openxmlformats.org/presentationml/2006/ole">
            <p:oleObj spid="_x0000_s323588" name="Equation" r:id="rId5" imgW="1638300" imgH="469900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26840" y="3587749"/>
            <a:ext cx="3933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how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unlikely</a:t>
            </a:r>
            <a:r>
              <a:rPr lang="en-US" sz="4800" dirty="0" smtClean="0">
                <a:latin typeface="Comic Sans MS"/>
                <a:cs typeface="Comic Sans MS"/>
              </a:rPr>
              <a:t>?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5939" y="-156845"/>
          <a:ext cx="7138153" cy="1873132"/>
        </p:xfrm>
        <a:graphic>
          <a:graphicData uri="http://schemas.openxmlformats.org/presentationml/2006/ole">
            <p:oleObj spid="_x0000_s312322" name="Equation" r:id="rId3" imgW="1790700" imgH="4699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42724" y="1069602"/>
          <a:ext cx="298602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6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6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0.4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0.29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72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0.57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431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590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1023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6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26480" y="1059352"/>
            <a:ext cx="4824771" cy="1833526"/>
          </a:xfrm>
        </p:spPr>
        <p:txBody>
          <a:bodyPr/>
          <a:lstStyle/>
          <a:p>
            <a:pPr eaLnBrk="1" hangingPunct="1">
              <a:buNone/>
            </a:pPr>
            <a:r>
              <a:rPr lang="en-US" sz="4800" dirty="0" err="1" smtClean="0">
                <a:solidFill>
                  <a:srgbClr val="008000"/>
                </a:solidFill>
              </a:rPr>
              <a:t>n</a:t>
            </a:r>
            <a:r>
              <a:rPr lang="en-US" sz="4800" dirty="0" smtClean="0"/>
              <a:t> flips of 0.49  </a:t>
            </a:r>
          </a:p>
          <a:p>
            <a:pPr eaLnBrk="1" hangingPunct="1">
              <a:buNone/>
            </a:pPr>
            <a:r>
              <a:rPr lang="en-US" sz="4800" dirty="0" smtClean="0"/>
              <a:t>biased coin</a:t>
            </a:r>
          </a:p>
          <a:p>
            <a:pPr eaLnBrk="1" hangingPunct="1">
              <a:buFontTx/>
              <a:buNone/>
            </a:pPr>
            <a:endParaRPr lang="en-US" sz="4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88002" y="3366928"/>
          <a:ext cx="7059613" cy="2178050"/>
        </p:xfrm>
        <a:graphic>
          <a:graphicData uri="http://schemas.openxmlformats.org/presentationml/2006/ole">
            <p:oleObj spid="_x0000_s317442" name="Equation" r:id="rId4" imgW="1524000" imgH="469900" progId="Equation.DSMT4">
              <p:embed/>
            </p:oleObj>
          </a:graphicData>
        </a:graphic>
      </p:graphicFrame>
      <p:sp>
        <p:nvSpPr>
          <p:cNvPr id="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9706" y="2843445"/>
          <a:ext cx="7645400" cy="900113"/>
        </p:xfrm>
        <a:graphic>
          <a:graphicData uri="http://schemas.openxmlformats.org/presentationml/2006/ole">
            <p:oleObj spid="_x0000_s317443" name="Equation" r:id="rId5" imgW="1943100" imgH="228600" progId="Equation.DSMT4">
              <p:embed/>
            </p:oleObj>
          </a:graphicData>
        </a:graphic>
      </p:graphicFrame>
      <p:pic>
        <p:nvPicPr>
          <p:cNvPr id="7" name="Picture 9" descr="penny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7140909" y="1077234"/>
            <a:ext cx="1222375" cy="1143000"/>
          </a:xfrm>
          <a:noFill/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30" y="1394378"/>
            <a:ext cx="8995270" cy="405197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dirty="0" smtClean="0"/>
              <a:t>As </a:t>
            </a:r>
            <a:r>
              <a:rPr lang="en-US" sz="6000" dirty="0" smtClean="0">
                <a:solidFill>
                  <a:srgbClr val="008000"/>
                </a:solidFill>
              </a:rPr>
              <a:t>#tosses</a:t>
            </a:r>
            <a:r>
              <a:rPr lang="en-US" sz="6000" dirty="0" smtClean="0"/>
              <a:t> grows, #Heads gets less likely to be within a </a:t>
            </a:r>
            <a:r>
              <a:rPr lang="en-US" sz="6000" dirty="0" smtClean="0">
                <a:solidFill>
                  <a:srgbClr val="FF00FF"/>
                </a:solidFill>
              </a:rPr>
              <a:t>fixed distance</a:t>
            </a:r>
            <a:r>
              <a:rPr lang="en-US" sz="6000" dirty="0" smtClean="0"/>
              <a:t> of the mean</a:t>
            </a:r>
          </a:p>
        </p:txBody>
      </p:sp>
      <p:sp>
        <p:nvSpPr>
          <p:cNvPr id="28677" name="Rectangle 10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124700" cy="1193800"/>
          </a:xfrm>
          <a:noFill/>
        </p:spPr>
        <p:txBody>
          <a:bodyPr/>
          <a:lstStyle/>
          <a:p>
            <a:pPr eaLnBrk="1" hangingPunct="1"/>
            <a:r>
              <a:rPr lang="en-US" sz="3600" dirty="0" smtClean="0"/>
              <a:t>Don’t expect the Expectation!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76338" y="323850"/>
          <a:ext cx="7899400" cy="911225"/>
        </p:xfrm>
        <a:graphic>
          <a:graphicData uri="http://schemas.openxmlformats.org/presentationml/2006/ole">
            <p:oleObj spid="_x0000_s313346" name="Equation" r:id="rId3" imgW="19812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0.76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1850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27138" y="323850"/>
          <a:ext cx="7797800" cy="911225"/>
        </p:xfrm>
        <a:graphic>
          <a:graphicData uri="http://schemas.openxmlformats.org/presentationml/2006/ole">
            <p:oleObj spid="_x0000_s314370" name="Equation" r:id="rId3" imgW="1955800" imgH="228600" progId="Equation.DSMT4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82754" y="1261122"/>
          <a:ext cx="298602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883"/>
                <a:gridCol w="1561146"/>
              </a:tblGrid>
              <a:tr h="47899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solidFill>
                            <a:srgbClr val="008000"/>
                          </a:solidFill>
                        </a:rPr>
                        <a:t>n</a:t>
                      </a:r>
                      <a:endParaRPr lang="en-US" sz="320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Pr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0.37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0.14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0.22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350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0.33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1050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0.50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9500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0.95</a:t>
                      </a:r>
                    </a:p>
                  </a:txBody>
                  <a:tcPr>
                    <a:noFill/>
                  </a:tcPr>
                </a:tc>
              </a:tr>
              <a:tr h="47899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16500</a:t>
                      </a:r>
                      <a:endParaRPr lang="en-US" sz="3200" dirty="0">
                        <a:solidFill>
                          <a:srgbClr val="5959FF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5959FF"/>
                          </a:solidFill>
                        </a:rPr>
                        <a:t>0.99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222023" y="1578538"/>
            <a:ext cx="8139314" cy="3094202"/>
          </a:xfrm>
          <a:prstGeom prst="rect">
            <a:avLst/>
          </a:prstGeom>
          <a:solidFill>
            <a:srgbClr val="FFFFFF">
              <a:alpha val="0"/>
            </a:srgbClr>
          </a:solidFill>
          <a:ln cap="flat"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sz="4800" dirty="0" smtClean="0">
                <a:latin typeface="Comic Sans MS" pitchFamily="66" charset="0"/>
              </a:rPr>
              <a:t>Random </a:t>
            </a:r>
            <a:r>
              <a:rPr lang="en-US" sz="4800" dirty="0" err="1" smtClean="0">
                <a:latin typeface="Comic Sans MS" pitchFamily="66" charset="0"/>
              </a:rPr>
              <a:t>var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R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with mean </a:t>
            </a:r>
            <a:r>
              <a:rPr lang="en-US" sz="4800" dirty="0" err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μ</a:t>
            </a:r>
            <a:endParaRPr lang="en-US" sz="4800" dirty="0" smtClean="0">
              <a:solidFill>
                <a:srgbClr val="0000FF"/>
              </a:solidFill>
              <a:latin typeface="Symbol" pitchFamily="18" charset="2"/>
              <a:sym typeface="Symbol" pitchFamily="18" charset="2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0000CC"/>
                </a:solidFill>
                <a:latin typeface="Comic Sans MS" pitchFamily="66" charset="0"/>
              </a:rPr>
              <a:t>n</a:t>
            </a:r>
            <a:r>
              <a:rPr lang="en-US" sz="4800" dirty="0">
                <a:latin typeface="Comic Sans MS" pitchFamily="66" charset="0"/>
              </a:rPr>
              <a:t> independent </a:t>
            </a:r>
            <a:r>
              <a:rPr lang="en-US" sz="4800" dirty="0" smtClean="0">
                <a:latin typeface="Comic Sans MS" pitchFamily="66" charset="0"/>
              </a:rPr>
              <a:t>observations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MT Extra" pitchFamily="18" charset="2"/>
              </a:rPr>
              <a:t>,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</a:t>
            </a:r>
            <a:r>
              <a:rPr lang="en-US" sz="6000" baseline="-25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</a:t>
            </a:r>
            <a:endParaRPr lang="en-US" sz="6000" baseline="15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255520" y="175260"/>
            <a:ext cx="4655820" cy="990600"/>
          </a:xfrm>
        </p:spPr>
        <p:txBody>
          <a:bodyPr/>
          <a:lstStyle/>
          <a:p>
            <a:r>
              <a:rPr lang="en-US" sz="4400" dirty="0"/>
              <a:t>Repeated Trials</a:t>
            </a:r>
            <a:endParaRPr lang="en-US" sz="4400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933575" y="5019645"/>
          <a:ext cx="5280025" cy="1449388"/>
        </p:xfrm>
        <a:graphic>
          <a:graphicData uri="http://schemas.openxmlformats.org/presentationml/2006/ole">
            <p:oleObj spid="_x0000_s144388" name="Equation" r:id="rId4" imgW="1295400" imgH="355600" progId="Equation.DSMT4">
              <p:embed/>
            </p:oleObj>
          </a:graphicData>
        </a:graphic>
      </p:graphicFrame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58153" y="3315093"/>
            <a:ext cx="849972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question:</a:t>
            </a:r>
            <a:r>
              <a:rPr lang="en-US" sz="4800" dirty="0" smtClean="0">
                <a:latin typeface="Comic Sans MS"/>
                <a:cs typeface="Comic Sans MS"/>
              </a:rPr>
              <a:t>  is it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r>
              <a:rPr lang="en-US" sz="4800" i="1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if </a:t>
            </a:r>
            <a:r>
              <a:rPr lang="en-US" sz="4800" dirty="0" err="1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latin typeface="Comic Sans MS"/>
                <a:cs typeface="Comic Sans MS"/>
              </a:rPr>
              <a:t> is big</a:t>
            </a:r>
            <a:endParaRPr lang="en-US" sz="4800" dirty="0">
              <a:latin typeface="Comic Sans MS"/>
              <a:cs typeface="Comic Sans MS"/>
            </a:endParaRPr>
          </a:p>
        </p:txBody>
      </p:sp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7103031" y="5177331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44387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554038" y="1054487"/>
            <a:ext cx="4017962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mic Sans MS"/>
                <a:cs typeface="Comic Sans MS"/>
              </a:rPr>
              <a:t>take average: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621296" y="3315093"/>
            <a:ext cx="57816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probably </a:t>
            </a:r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close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to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4800" i="1" dirty="0" err="1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μ</a:t>
            </a:r>
            <a:endParaRPr lang="en-US" sz="4800" i="1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4238625" y="4452308"/>
          <a:ext cx="4113213" cy="1506538"/>
        </p:xfrm>
        <a:graphic>
          <a:graphicData uri="http://schemas.openxmlformats.org/presentationml/2006/ole">
            <p:oleObj spid="_x0000_s187394" name="Equation" r:id="rId4" imgW="1143000" imgH="419040" progId="Equation.DSMT4">
              <p:embed/>
            </p:oleObj>
          </a:graphicData>
        </a:graphic>
      </p:graphicFrame>
      <p:sp>
        <p:nvSpPr>
          <p:cNvPr id="81938" name="Text Box 18"/>
          <p:cNvSpPr txBox="1">
            <a:spLocks noChangeArrowheads="1"/>
          </p:cNvSpPr>
          <p:nvPr/>
        </p:nvSpPr>
        <p:spPr bwMode="auto">
          <a:xfrm>
            <a:off x="6748360" y="4157927"/>
            <a:ext cx="587020" cy="10156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435356" y="1631857"/>
          <a:ext cx="6273288" cy="1837657"/>
        </p:xfrm>
        <a:graphic>
          <a:graphicData uri="http://schemas.openxmlformats.org/presentationml/2006/ole">
            <p:oleObj spid="_x0000_s187395" name="Equation" r:id="rId5" imgW="1473120" imgH="431640" progId="Equation.DSMT4">
              <p:embed/>
            </p:oleObj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55520" y="175260"/>
            <a:ext cx="465582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/>
                <a:ea typeface="+mj-ea"/>
                <a:cs typeface="Comic Sans MS"/>
              </a:rPr>
              <a:t>Repeated Trials</a:t>
            </a: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/>
              <a:ea typeface="+mj-ea"/>
              <a:cs typeface="Comic Sans M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347963" y="4067013"/>
          <a:ext cx="4450639" cy="1449045"/>
        </p:xfrm>
        <a:graphic>
          <a:graphicData uri="http://schemas.openxmlformats.org/presentationml/2006/ole">
            <p:oleObj spid="_x0000_s187396" name="Equation" r:id="rId6" imgW="1092200" imgH="3556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19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387636" y="184361"/>
            <a:ext cx="4635629" cy="76944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008000"/>
                </a:solidFill>
                <a:latin typeface="Comic Sans MS"/>
                <a:cs typeface="Comic Sans MS"/>
              </a:rPr>
              <a:t>Bernoulli answer:</a:t>
            </a:r>
            <a:endParaRPr lang="en-US" sz="44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240101" y="232833"/>
            <a:ext cx="7586399" cy="707886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omic Sans MS"/>
                <a:cs typeface="Comic Sans MS"/>
              </a:rPr>
              <a:t>Weak Law of Large Numbers</a:t>
            </a:r>
          </a:p>
        </p:txBody>
      </p:sp>
      <p:graphicFrame>
        <p:nvGraphicFramePr>
          <p:cNvPr id="86018" name="Object 3"/>
          <p:cNvGraphicFramePr>
            <a:graphicFrameLocks noChangeAspect="1"/>
          </p:cNvGraphicFramePr>
          <p:nvPr/>
        </p:nvGraphicFramePr>
        <p:xfrm>
          <a:off x="489486" y="1136650"/>
          <a:ext cx="7466012" cy="1992313"/>
        </p:xfrm>
        <a:graphic>
          <a:graphicData uri="http://schemas.openxmlformats.org/presentationml/2006/ole">
            <p:oleObj spid="_x0000_s168962" name="Equation" r:id="rId4" imgW="1473200" imgH="393700" progId="Equation.DSMT4">
              <p:embed/>
            </p:oleObj>
          </a:graphicData>
        </a:graphic>
      </p:graphicFrame>
      <p:sp useBgFill="1"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7984303" y="1303338"/>
            <a:ext cx="547483" cy="92333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CC0000"/>
                </a:solidFill>
                <a:latin typeface="Comic Sans MS"/>
                <a:cs typeface="Comic Sans MS"/>
              </a:rPr>
              <a:t>?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41275">
            <a:solidFill>
              <a:srgbClr val="FF00FF"/>
            </a:solidFill>
            <a:prstDash val="sys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527050" y="3673475"/>
          <a:ext cx="8002588" cy="1935163"/>
        </p:xfrm>
        <a:graphic>
          <a:graphicData uri="http://schemas.openxmlformats.org/presentationml/2006/ole">
            <p:oleObj spid="_x0000_s168964" name="Equation" r:id="rId5" imgW="1625600" imgH="39370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979831" y="1270001"/>
            <a:ext cx="531065" cy="101566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9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7" grpId="0" animBg="1"/>
      <p:bldP spid="86026" grpId="1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7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376238" y="3562350"/>
            <a:ext cx="8318311" cy="2048036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"/>
          <p:cNvGraphicFramePr>
            <a:graphicFrameLocks noChangeAspect="1"/>
          </p:cNvGraphicFramePr>
          <p:nvPr/>
        </p:nvGraphicFramePr>
        <p:xfrm>
          <a:off x="526598" y="3673476"/>
          <a:ext cx="8003375" cy="1935306"/>
        </p:xfrm>
        <a:graphic>
          <a:graphicData uri="http://schemas.openxmlformats.org/presentationml/2006/ole">
            <p:oleObj spid="_x0000_s185347" name="Equation" r:id="rId4" imgW="1625600" imgH="393700" progId="Equation.DSMT4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2630" y="1358942"/>
            <a:ext cx="8169932" cy="1481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will follow easily by </a:t>
            </a:r>
            <a:r>
              <a:rPr lang="en-US" sz="4400" dirty="0" err="1" smtClean="0">
                <a:latin typeface="Comic Sans MS"/>
                <a:cs typeface="Comic Sans MS"/>
              </a:rPr>
              <a:t>Chebyshev</a:t>
            </a:r>
            <a:endParaRPr lang="en-US" sz="4400" dirty="0" smtClean="0">
              <a:latin typeface="Comic Sans MS"/>
              <a:cs typeface="Comic Sans MS"/>
            </a:endParaRPr>
          </a:p>
          <a:p>
            <a:r>
              <a:rPr lang="en-US" sz="4400" dirty="0" smtClean="0">
                <a:latin typeface="Comic Sans MS"/>
                <a:cs typeface="Comic Sans MS"/>
              </a:rPr>
              <a:t>&amp; variance properties </a:t>
            </a:r>
            <a:endParaRPr lang="en-US" sz="44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978972" y="3741738"/>
          <a:ext cx="2768600" cy="1931987"/>
        </p:xfrm>
        <a:graphic>
          <a:graphicData uri="http://schemas.openxmlformats.org/presentationml/2006/ole">
            <p:oleObj spid="_x0000_s146436" name="Equation" r:id="rId4" imgW="673100" imgH="4699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14199" y="1173418"/>
          <a:ext cx="6702981" cy="1729801"/>
        </p:xfrm>
        <a:graphic>
          <a:graphicData uri="http://schemas.openxmlformats.org/presentationml/2006/ole">
            <p:oleObj spid="_x0000_s146434" name="Equation" r:id="rId5" imgW="1968480" imgH="507960" progId="Equation.DSMT4">
              <p:embed/>
            </p:oleObj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14669" y="1446784"/>
            <a:ext cx="4686806" cy="3741420"/>
            <a:chOff x="1114669" y="1446784"/>
            <a:chExt cx="4686806" cy="3741420"/>
          </a:xfrm>
        </p:grpSpPr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114669" y="1446784"/>
              <a:ext cx="1584960" cy="1226820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5153775" y="4425252"/>
              <a:ext cx="647700" cy="762952"/>
            </a:xfrm>
            <a:prstGeom prst="rect">
              <a:avLst/>
            </a:prstGeom>
            <a:noFill/>
            <a:ln w="38100">
              <a:solidFill>
                <a:srgbClr val="FF00FF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3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/>
              <a:t>Repeated Trials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07355" y="2930524"/>
          <a:ext cx="5696483" cy="1367156"/>
        </p:xfrm>
        <a:graphic>
          <a:graphicData uri="http://schemas.openxmlformats.org/presentationml/2006/ole">
            <p:oleObj spid="_x0000_s146435" name="Equation" r:id="rId6" imgW="1904760" imgH="457200" progId="Equation.DSMT4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96" y="1350684"/>
            <a:ext cx="502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So by </a:t>
            </a:r>
            <a:r>
              <a:rPr lang="en-US" sz="4800" dirty="0" err="1" smtClean="0">
                <a:latin typeface="Comic Sans MS"/>
                <a:cs typeface="Comic Sans MS"/>
              </a:rPr>
              <a:t>Chebyshev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3009" y="1782280"/>
          <a:ext cx="7863160" cy="2397985"/>
        </p:xfrm>
        <a:graphic>
          <a:graphicData uri="http://schemas.openxmlformats.org/presentationml/2006/ole">
            <p:oleObj spid="_x0000_s209922" name="Equation" r:id="rId3" imgW="1790700" imgH="546100" progId="Equation.DSMT4">
              <p:embed/>
            </p:oleObj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635125" y="335598"/>
            <a:ext cx="66579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Comic Sans MS"/>
                <a:cs typeface="Comic Sans MS"/>
              </a:rPr>
              <a:t>Weak Law of Large Numbers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9" y="4072213"/>
            <a:ext cx="7549029" cy="1612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need only show</a:t>
            </a:r>
          </a:p>
          <a:p>
            <a:pPr algn="ctr"/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Var[A</a:t>
            </a:r>
            <a:r>
              <a:rPr lang="en-US" sz="4800" baseline="-250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]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0  </a:t>
            </a:r>
            <a:r>
              <a:rPr lang="en-US" sz="4800" dirty="0" smtClean="0">
                <a:latin typeface="Comic Sans MS"/>
                <a:cs typeface="Comic Sans MS"/>
              </a:rPr>
              <a:t>as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 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n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 ∞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 dirty="0">
                <a:latin typeface="Comic Sans MS"/>
                <a:cs typeface="Comic Sans MS"/>
              </a:rPr>
              <a:t>Repeated Trials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865188" y="1482725"/>
            <a:ext cx="7413625" cy="1189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7200" dirty="0">
                <a:latin typeface="Comic Sans MS"/>
                <a:cs typeface="Comic Sans MS"/>
              </a:rPr>
              <a:t>what is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</a:rPr>
              <a:t>Var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[A</a:t>
            </a:r>
            <a:r>
              <a:rPr lang="en-US" sz="72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</a:rPr>
              <a:t>]</a:t>
            </a:r>
            <a:r>
              <a:rPr lang="en-US" sz="7200" dirty="0">
                <a:latin typeface="Comic Sans MS"/>
                <a:cs typeface="Comic Sans MS"/>
              </a:rPr>
              <a:t> ?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998538" y="3155950"/>
            <a:ext cx="7137400" cy="11890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7200" dirty="0">
                <a:latin typeface="Comic Sans MS"/>
                <a:cs typeface="Comic Sans MS"/>
              </a:rPr>
              <a:t>let</a:t>
            </a:r>
            <a:r>
              <a:rPr lang="en-US" sz="7200" dirty="0" smtClean="0">
                <a:latin typeface="Comic Sans MS"/>
                <a:cs typeface="Comic Sans MS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72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7200" dirty="0" smtClean="0"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7200" dirty="0">
                <a:latin typeface="Comic Sans MS"/>
                <a:cs typeface="Comic Sans MS"/>
                <a:sym typeface="Symbol" pitchFamily="18" charset="2"/>
              </a:rPr>
              <a:t>::= </a:t>
            </a:r>
            <a:r>
              <a:rPr lang="en-US" sz="7200" dirty="0" err="1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Var[R</a:t>
            </a:r>
            <a:r>
              <a:rPr lang="en-US" sz="7200" dirty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]</a:t>
            </a:r>
            <a:r>
              <a:rPr lang="en-US" sz="6600" dirty="0">
                <a:latin typeface="Comic Sans MS"/>
                <a:cs typeface="Comic Sans MS"/>
                <a:sym typeface="Symbol" pitchFamily="18" charset="2"/>
              </a:rPr>
              <a:t> </a:t>
            </a:r>
            <a:endParaRPr lang="en-US" sz="66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9022" y="1329366"/>
            <a:ext cx="8240713" cy="4754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Toss </a:t>
            </a:r>
            <a:r>
              <a:rPr lang="en-US" sz="4800" dirty="0" smtClean="0">
                <a:solidFill>
                  <a:srgbClr val="008000"/>
                </a:solidFill>
              </a:rPr>
              <a:t>1001</a:t>
            </a:r>
            <a:r>
              <a:rPr lang="en-US" sz="4800" dirty="0" smtClean="0"/>
              <a:t> fair coins.</a:t>
            </a:r>
            <a:endParaRPr lang="en-US" sz="480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None/>
            </a:pPr>
            <a:r>
              <a:rPr lang="en-US" sz="4800" dirty="0" smtClean="0"/>
              <a:t>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</a:t>
            </a:r>
            <a:r>
              <a:rPr lang="en-US" sz="4800" dirty="0" smtClean="0">
                <a:solidFill>
                  <a:srgbClr val="FF00FF"/>
                </a:solidFill>
              </a:rPr>
              <a:t>%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= Pr{#H = </a:t>
            </a:r>
            <a:r>
              <a:rPr lang="en-US" sz="4800" dirty="0" smtClean="0">
                <a:solidFill>
                  <a:srgbClr val="0000FF"/>
                </a:solidFill>
              </a:rPr>
              <a:t>500 </a:t>
            </a:r>
            <a:r>
              <a:rPr lang="en-US" sz="4800" dirty="0" smtClean="0">
                <a:solidFill>
                  <a:srgbClr val="0000FF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800" dirty="0" smtClean="0">
                <a:solidFill>
                  <a:srgbClr val="0000FF"/>
                </a:solidFill>
              </a:rPr>
              <a:t> 10</a:t>
            </a:r>
            <a:r>
              <a:rPr lang="en-US" sz="480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    </a:t>
            </a:r>
            <a:r>
              <a:rPr lang="en-US" sz="4800" b="1" dirty="0" smtClean="0">
                <a:latin typeface="Euclid Symbol" charset="2"/>
                <a:cs typeface="Euclid Symbol" charset="2"/>
                <a:sym typeface="Euclid Symbol" pitchFamily="18" charset="2"/>
              </a:rPr>
              <a:t>≈</a:t>
            </a:r>
            <a:r>
              <a:rPr lang="en-US" sz="4800" dirty="0" smtClean="0">
                <a:sym typeface="Euclid Symbol" pitchFamily="18" charset="2"/>
              </a:rPr>
              <a:t> 0.49</a:t>
            </a:r>
          </a:p>
          <a:p>
            <a:pPr eaLnBrk="1" hangingPunct="1">
              <a:buFontTx/>
              <a:buNone/>
            </a:pPr>
            <a:r>
              <a:rPr lang="en-US" sz="4800" i="1" dirty="0" smtClean="0">
                <a:sym typeface="Euclid Symbol" pitchFamily="18" charset="2"/>
              </a:rPr>
              <a:t>        </a:t>
            </a:r>
            <a:r>
              <a:rPr lang="en-US" sz="4800" dirty="0" smtClean="0">
                <a:solidFill>
                  <a:srgbClr val="7030A0"/>
                </a:solidFill>
                <a:sym typeface="Euclid Symbol" pitchFamily="18" charset="2"/>
              </a:rPr>
              <a:t>not so bad</a:t>
            </a:r>
            <a:endParaRPr lang="en-US" sz="4400" dirty="0" smtClean="0">
              <a:solidFill>
                <a:srgbClr val="7030A0"/>
              </a:solidFill>
              <a:sym typeface="Euclid Symbol" pitchFamily="18" charset="2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730547" y="1165225"/>
            <a:ext cx="3260725" cy="1412875"/>
            <a:chOff x="3408" y="734"/>
            <a:chExt cx="2054" cy="890"/>
          </a:xfrm>
        </p:grpSpPr>
        <p:sp>
          <p:nvSpPr>
            <p:cNvPr id="29702" name="Text Box 8"/>
            <p:cNvSpPr txBox="1">
              <a:spLocks noChangeArrowheads="1"/>
            </p:cNvSpPr>
            <p:nvPr/>
          </p:nvSpPr>
          <p:spPr bwMode="auto">
            <a:xfrm>
              <a:off x="4131" y="734"/>
              <a:ext cx="1331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latin typeface="Comic Sans MS" pitchFamily="66" charset="0"/>
                </a:rPr>
                <a:t>of </a:t>
              </a:r>
              <a:r>
                <a:rPr lang="en-US" sz="4400" dirty="0">
                  <a:solidFill>
                    <a:srgbClr val="008000"/>
                  </a:solidFill>
                  <a:latin typeface="Comic Sans MS" pitchFamily="66" charset="0"/>
                </a:rPr>
                <a:t>1001</a:t>
              </a:r>
            </a:p>
          </p:txBody>
        </p:sp>
        <p:sp>
          <p:nvSpPr>
            <p:cNvPr id="29703" name="Freeform 9"/>
            <p:cNvSpPr>
              <a:spLocks/>
            </p:cNvSpPr>
            <p:nvPr/>
          </p:nvSpPr>
          <p:spPr bwMode="auto">
            <a:xfrm>
              <a:off x="3408" y="1160"/>
              <a:ext cx="1467" cy="464"/>
            </a:xfrm>
            <a:custGeom>
              <a:avLst/>
              <a:gdLst>
                <a:gd name="T0" fmla="*/ 984 w 1051"/>
                <a:gd name="T1" fmla="*/ 0 h 456"/>
                <a:gd name="T2" fmla="*/ 976 w 1051"/>
                <a:gd name="T3" fmla="*/ 192 h 456"/>
                <a:gd name="T4" fmla="*/ 536 w 1051"/>
                <a:gd name="T5" fmla="*/ 248 h 456"/>
                <a:gd name="T6" fmla="*/ 0 w 1051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1"/>
                <a:gd name="T13" fmla="*/ 0 h 456"/>
                <a:gd name="T14" fmla="*/ 1051 w 1051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1" h="456">
                  <a:moveTo>
                    <a:pt x="984" y="0"/>
                  </a:moveTo>
                  <a:cubicBezTo>
                    <a:pt x="1017" y="75"/>
                    <a:pt x="1051" y="151"/>
                    <a:pt x="976" y="192"/>
                  </a:cubicBezTo>
                  <a:cubicBezTo>
                    <a:pt x="901" y="233"/>
                    <a:pt x="699" y="204"/>
                    <a:pt x="536" y="248"/>
                  </a:cubicBezTo>
                  <a:cubicBezTo>
                    <a:pt x="373" y="292"/>
                    <a:pt x="186" y="374"/>
                    <a:pt x="0" y="45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9701" name="Rectangle 16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7235825" cy="917575"/>
          </a:xfrm>
          <a:noFill/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chemeClr val="tx1"/>
                </a:solidFill>
              </a:rPr>
              <a:t>Within a </a:t>
            </a:r>
            <a:r>
              <a:rPr lang="en-US" sz="4400" dirty="0" smtClean="0">
                <a:solidFill>
                  <a:srgbClr val="FF00FF"/>
                </a:solidFill>
              </a:rPr>
              <a:t>%</a:t>
            </a:r>
            <a:r>
              <a:rPr lang="en-US" sz="4400" dirty="0" smtClean="0">
                <a:solidFill>
                  <a:schemeClr val="tx1"/>
                </a:solidFill>
              </a:rPr>
              <a:t> of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smtClean="0"/>
              <a:t>the mean?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8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2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2800" y="1023938"/>
          <a:ext cx="7594600" cy="2187575"/>
        </p:xfrm>
        <a:graphic>
          <a:graphicData uri="http://schemas.openxmlformats.org/presentationml/2006/ole">
            <p:oleObj spid="_x0000_s150531" name="Equation" r:id="rId4" imgW="2336800" imgH="6731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39663" y="3036492"/>
          <a:ext cx="8037513" cy="1814513"/>
        </p:xfrm>
        <a:graphic>
          <a:graphicData uri="http://schemas.openxmlformats.org/presentationml/2006/ole">
            <p:oleObj spid="_x0000_s150532" name="Equation" r:id="rId5" imgW="2527300" imgH="571500" progId="Equation.DSMT4">
              <p:embed/>
            </p:oleObj>
          </a:graphicData>
        </a:graphic>
      </p:graphicFrame>
      <p:sp>
        <p:nvSpPr>
          <p:cNvPr id="47111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4724400" cy="1219200"/>
          </a:xfrm>
          <a:noFill/>
        </p:spPr>
        <p:txBody>
          <a:bodyPr/>
          <a:lstStyle/>
          <a:p>
            <a:r>
              <a:rPr lang="en-US" sz="4400"/>
              <a:t>Repeated Trials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025075" y="4763568"/>
          <a:ext cx="2786062" cy="1573509"/>
        </p:xfrm>
        <a:graphic>
          <a:graphicData uri="http://schemas.openxmlformats.org/presentationml/2006/ole">
            <p:oleObj spid="_x0000_s150533" name="Equation" r:id="rId6" imgW="787320" imgH="444240" progId="Equation.DSMT4">
              <p:embed/>
            </p:oleObj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43428" y="1464566"/>
            <a:ext cx="5325664" cy="4828489"/>
            <a:chOff x="543428" y="1464566"/>
            <a:chExt cx="5325664" cy="4828489"/>
          </a:xfrm>
        </p:grpSpPr>
        <p:sp>
          <p:nvSpPr>
            <p:cNvPr id="6" name="Rectangle 5"/>
            <p:cNvSpPr/>
            <p:nvPr/>
          </p:nvSpPr>
          <p:spPr bwMode="auto">
            <a:xfrm>
              <a:off x="543428" y="1464566"/>
              <a:ext cx="2127975" cy="1258611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976716" y="4851373"/>
              <a:ext cx="892376" cy="1441682"/>
            </a:xfrm>
            <a:prstGeom prst="rect">
              <a:avLst/>
            </a:prstGeom>
            <a:noFill/>
            <a:ln w="41275" cap="flat" cmpd="sng" algn="ctr">
              <a:solidFill>
                <a:srgbClr val="FF00FF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383925" y="4885697"/>
            <a:ext cx="18005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→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0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 useBgFill="1"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68411" y="4867073"/>
            <a:ext cx="2464938" cy="132343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8000"/>
                </a:solidFill>
                <a:latin typeface="Comic Sans MS"/>
                <a:cs typeface="Comic Sans MS"/>
              </a:rPr>
              <a:t>QED</a:t>
            </a:r>
            <a:endParaRPr lang="en-US" sz="72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9740" y="182880"/>
            <a:ext cx="5684520" cy="876300"/>
          </a:xfrm>
        </p:spPr>
        <p:txBody>
          <a:bodyPr/>
          <a:lstStyle/>
          <a:p>
            <a:r>
              <a:rPr lang="en-US" dirty="0">
                <a:latin typeface="Comic Sans MS"/>
                <a:cs typeface="Comic Sans MS"/>
              </a:rPr>
              <a:t>Analysis of the Proof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997" y="1007973"/>
            <a:ext cx="8355333" cy="51608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4000" dirty="0">
                <a:latin typeface="Comic Sans MS"/>
                <a:cs typeface="Comic Sans MS"/>
              </a:rPr>
              <a:t>proof only </a:t>
            </a:r>
            <a:r>
              <a:rPr lang="en-US" sz="4000" dirty="0" smtClean="0">
                <a:latin typeface="Comic Sans MS"/>
                <a:cs typeface="Comic Sans MS"/>
              </a:rPr>
              <a:t>used that 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smtClean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4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40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40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latin typeface="Comic Sans MS"/>
                <a:cs typeface="Comic Sans MS"/>
              </a:rPr>
              <a:t>have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same mean</a:t>
            </a: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same variance</a:t>
            </a:r>
            <a:endParaRPr lang="en-US" sz="4800" baseline="30000" dirty="0" smtClean="0">
              <a:solidFill>
                <a:srgbClr val="0000FF"/>
              </a:solidFill>
              <a:latin typeface="Comic Sans MS"/>
              <a:cs typeface="Comic Sans MS"/>
              <a:sym typeface="Symbol" pitchFamily="18" charset="2"/>
            </a:endParaRPr>
          </a:p>
          <a:p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&amp; </a:t>
            </a:r>
            <a:r>
              <a:rPr lang="en-US" sz="4800" dirty="0">
                <a:latin typeface="Comic Sans MS"/>
                <a:cs typeface="Comic Sans MS"/>
                <a:sym typeface="Symbol" pitchFamily="18" charset="2"/>
              </a:rPr>
              <a:t>variances </a:t>
            </a:r>
            <a:r>
              <a:rPr lang="en-US" sz="4800" dirty="0" smtClean="0">
                <a:latin typeface="Comic Sans MS"/>
                <a:cs typeface="Comic Sans MS"/>
                <a:sym typeface="Symbol" pitchFamily="18" charset="2"/>
              </a:rPr>
              <a:t>add </a:t>
            </a:r>
            <a:endParaRPr lang="en-US" sz="4800" dirty="0">
              <a:latin typeface="Comic Sans MS"/>
              <a:cs typeface="Comic Sans MS"/>
              <a:sym typeface="Symbol" pitchFamily="18" charset="2"/>
            </a:endParaRP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764542" y="4308258"/>
            <a:ext cx="7306808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4800" dirty="0" smtClean="0">
                <a:latin typeface="Comic Sans MS"/>
                <a:cs typeface="Comic Sans MS"/>
                <a:sym typeface="Euclid Symbol"/>
              </a:rPr>
              <a:t>⎯ </a:t>
            </a:r>
            <a:r>
              <a:rPr lang="en-US" sz="4800" dirty="0" smtClean="0">
                <a:latin typeface="Comic Sans MS"/>
                <a:cs typeface="Comic Sans MS"/>
              </a:rPr>
              <a:t>which </a:t>
            </a:r>
            <a:r>
              <a:rPr lang="en-US" sz="4800" dirty="0">
                <a:latin typeface="Comic Sans MS"/>
                <a:cs typeface="Comic Sans MS"/>
              </a:rPr>
              <a:t>follows </a:t>
            </a:r>
            <a:r>
              <a:rPr lang="en-US" sz="4800" dirty="0" smtClean="0">
                <a:latin typeface="Comic Sans MS"/>
                <a:cs typeface="Comic Sans MS"/>
              </a:rPr>
              <a:t>from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Comic Sans MS"/>
                <a:cs typeface="Comic Sans MS"/>
              </a:rPr>
              <a:t>    </a:t>
            </a:r>
            <a:r>
              <a:rPr lang="en-US" sz="4800" dirty="0" err="1" smtClean="0">
                <a:solidFill>
                  <a:srgbClr val="008000"/>
                </a:solidFill>
                <a:latin typeface="Comic Sans MS"/>
                <a:cs typeface="Comic Sans MS"/>
              </a:rPr>
              <a:t>pairwise</a:t>
            </a:r>
            <a:r>
              <a:rPr lang="en-US" sz="48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800" dirty="0">
                <a:latin typeface="Comic Sans MS"/>
                <a:cs typeface="Comic Sans MS"/>
              </a:rPr>
              <a:t>independence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6046"/>
            <a:ext cx="7672388" cy="882650"/>
          </a:xfrm>
        </p:spPr>
        <p:txBody>
          <a:bodyPr/>
          <a:lstStyle/>
          <a:p>
            <a:r>
              <a:rPr lang="en-US" dirty="0" err="1">
                <a:latin typeface="Comic Sans MS"/>
                <a:cs typeface="Comic Sans MS"/>
              </a:rPr>
              <a:t>Pairwise</a:t>
            </a:r>
            <a:r>
              <a:rPr lang="en-US" dirty="0">
                <a:latin typeface="Comic Sans MS"/>
                <a:cs typeface="Comic Sans MS"/>
              </a:rPr>
              <a:t> Independent Sampling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2300" y="1393063"/>
            <a:ext cx="8053388" cy="279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Let 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>
                <a:solidFill>
                  <a:srgbClr val="0000FF"/>
                </a:solidFill>
                <a:latin typeface="Comic Sans MS"/>
                <a:cs typeface="Comic Sans MS"/>
              </a:rPr>
              <a:t>1</a:t>
            </a:r>
            <a:r>
              <a:rPr lang="en-US" sz="3600" dirty="0">
                <a:solidFill>
                  <a:srgbClr val="0000FF"/>
                </a:solidFill>
                <a:latin typeface="Comic Sans MS"/>
                <a:cs typeface="Comic Sans MS"/>
              </a:rPr>
              <a:t>,…,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  <a:latin typeface="Comic Sans MS"/>
                <a:cs typeface="Comic Sans MS"/>
              </a:rPr>
              <a:t>n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3600" dirty="0" smtClean="0">
                <a:latin typeface="Comic Sans MS"/>
                <a:cs typeface="Comic Sans MS"/>
              </a:rPr>
              <a:t>be </a:t>
            </a:r>
            <a:r>
              <a:rPr lang="en-US" sz="3600" dirty="0" err="1">
                <a:latin typeface="Comic Sans MS"/>
                <a:cs typeface="Comic Sans MS"/>
              </a:rPr>
              <a:t>pairwise</a:t>
            </a:r>
            <a:r>
              <a:rPr lang="en-US" sz="3600" dirty="0">
                <a:latin typeface="Comic Sans MS"/>
                <a:cs typeface="Comic Sans MS"/>
              </a:rPr>
              <a:t> independent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</a:rPr>
              <a:t>random </a:t>
            </a:r>
            <a:r>
              <a:rPr lang="en-US" sz="3600" dirty="0" err="1">
                <a:latin typeface="Comic Sans MS"/>
                <a:cs typeface="Comic Sans MS"/>
              </a:rPr>
              <a:t>vars</a:t>
            </a:r>
            <a:r>
              <a:rPr lang="en-US" sz="3600" dirty="0">
                <a:latin typeface="Comic Sans MS"/>
                <a:cs typeface="Comic Sans MS"/>
              </a:rPr>
              <a:t> with the same finite </a:t>
            </a:r>
          </a:p>
          <a:p>
            <a:pPr>
              <a:buNone/>
            </a:pPr>
            <a:r>
              <a:rPr lang="en-US" sz="3600" dirty="0" smtClean="0">
                <a:latin typeface="Comic Sans MS"/>
                <a:cs typeface="Comic Sans MS"/>
              </a:rPr>
              <a:t>mean </a:t>
            </a:r>
            <a:r>
              <a:rPr lang="en-US" sz="3600" dirty="0" err="1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μ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 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and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variance </a:t>
            </a:r>
            <a:r>
              <a:rPr lang="en-US" sz="36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σ</a:t>
            </a:r>
            <a:r>
              <a:rPr lang="en-US" sz="3600" baseline="30000" dirty="0" smtClean="0">
                <a:solidFill>
                  <a:srgbClr val="0000FF"/>
                </a:solidFill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.  Let</a:t>
            </a:r>
          </a:p>
          <a:p>
            <a:pPr>
              <a:buNone/>
            </a:pPr>
            <a:r>
              <a:rPr lang="en-US" sz="3600" dirty="0">
                <a:latin typeface="Comic Sans MS"/>
                <a:cs typeface="Comic Sans MS"/>
                <a:sym typeface="Symbol" pitchFamily="18" charset="2"/>
              </a:rPr>
              <a:t>                                          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 Then</a:t>
            </a:r>
            <a:endParaRPr lang="en-US" sz="3600" dirty="0">
              <a:latin typeface="Comic Sans MS"/>
              <a:cs typeface="Comic Sans MS"/>
              <a:sym typeface="Symbol" pitchFamily="18" charset="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37858" y="3221482"/>
          <a:ext cx="5915025" cy="936625"/>
        </p:xfrm>
        <a:graphic>
          <a:graphicData uri="http://schemas.openxmlformats.org/presentationml/2006/ole">
            <p:oleObj spid="_x0000_s154626" name="Equation" r:id="rId4" imgW="1765080" imgH="279360" progId="Equation.DSMT4">
              <p:embed/>
            </p:oleObj>
          </a:graphicData>
        </a:graphic>
      </p:graphicFrame>
      <p:graphicFrame>
        <p:nvGraphicFramePr>
          <p:cNvPr id="128002" name="Object 3"/>
          <p:cNvGraphicFramePr>
            <a:graphicFrameLocks noChangeAspect="1"/>
          </p:cNvGraphicFramePr>
          <p:nvPr/>
        </p:nvGraphicFramePr>
        <p:xfrm>
          <a:off x="987425" y="3879850"/>
          <a:ext cx="7169150" cy="2493963"/>
        </p:xfrm>
        <a:graphic>
          <a:graphicData uri="http://schemas.openxmlformats.org/presentationml/2006/ole">
            <p:oleObj spid="_x0000_s154627" name="Equation" r:id="rId5" imgW="1714500" imgH="596900" progId="Equation.DSMT4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730019" y="4027804"/>
            <a:ext cx="7631805" cy="2304079"/>
          </a:xfrm>
          <a:prstGeom prst="rect">
            <a:avLst/>
          </a:prstGeom>
          <a:noFill/>
          <a:ln w="41275" cap="flat" cmpd="sng" algn="ctr">
            <a:solidFill>
              <a:srgbClr val="FF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/>
              <a:cs typeface="Comic Sans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785" y="920418"/>
            <a:ext cx="2392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Comic Sans MS"/>
                <a:cs typeface="Comic Sans MS"/>
              </a:rPr>
              <a:t>Theorem:</a:t>
            </a:r>
            <a:endParaRPr lang="en-US" sz="3600" i="1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7672388" cy="882650"/>
          </a:xfrm>
        </p:spPr>
        <p:txBody>
          <a:bodyPr/>
          <a:lstStyle/>
          <a:p>
            <a:r>
              <a:rPr lang="en-US">
                <a:latin typeface="Comic Sans MS"/>
                <a:cs typeface="Comic Sans MS"/>
              </a:rPr>
              <a:t>Pairwise Independent Sampling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308900" y="1075540"/>
            <a:ext cx="8318504" cy="37856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The </a:t>
            </a:r>
            <a:r>
              <a:rPr lang="en-US" sz="4000" dirty="0" err="1">
                <a:solidFill>
                  <a:srgbClr val="7030A0"/>
                </a:solidFill>
                <a:latin typeface="Comic Sans MS"/>
                <a:cs typeface="Comic Sans MS"/>
              </a:rPr>
              <a:t>punchline</a:t>
            </a:r>
            <a:r>
              <a:rPr lang="en-US" sz="4000" dirty="0">
                <a:solidFill>
                  <a:srgbClr val="7030A0"/>
                </a:solidFill>
                <a:latin typeface="Comic Sans MS"/>
                <a:cs typeface="Comic Sans MS"/>
              </a:rPr>
              <a:t>:</a:t>
            </a:r>
          </a:p>
          <a:p>
            <a:r>
              <a:rPr lang="en-US" sz="4000" dirty="0">
                <a:latin typeface="Comic Sans MS"/>
                <a:cs typeface="Comic Sans MS"/>
              </a:rPr>
              <a:t>we now know how big a sample is</a:t>
            </a:r>
          </a:p>
          <a:p>
            <a:r>
              <a:rPr lang="en-US" sz="4000" dirty="0">
                <a:latin typeface="Comic Sans MS"/>
                <a:cs typeface="Comic Sans MS"/>
              </a:rPr>
              <a:t>needed to estimate the mean of</a:t>
            </a:r>
          </a:p>
          <a:p>
            <a:r>
              <a:rPr lang="en-US" sz="4000" dirty="0">
                <a:latin typeface="Comic Sans MS"/>
                <a:cs typeface="Comic Sans MS"/>
              </a:rPr>
              <a:t>any* random </a:t>
            </a:r>
            <a:r>
              <a:rPr lang="en-US" dirty="0" smtClean="0">
                <a:latin typeface="Comic Sans MS"/>
                <a:cs typeface="Comic Sans MS"/>
              </a:rPr>
              <a:t>variable within</a:t>
            </a:r>
          </a:p>
          <a:p>
            <a:r>
              <a:rPr lang="en-US" dirty="0" smtClean="0">
                <a:latin typeface="Comic Sans MS"/>
                <a:cs typeface="Comic Sans MS"/>
              </a:rPr>
              <a:t>any* desired tolerance with</a:t>
            </a:r>
            <a:endParaRPr lang="en-US" sz="4000" dirty="0" smtClean="0">
              <a:latin typeface="Comic Sans MS"/>
              <a:cs typeface="Comic Sans MS"/>
            </a:endParaRPr>
          </a:p>
          <a:p>
            <a:r>
              <a:rPr lang="en-US" dirty="0" smtClean="0">
                <a:latin typeface="Comic Sans MS"/>
                <a:cs typeface="Comic Sans MS"/>
              </a:rPr>
              <a:t>any* desired probability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40200" y="4690889"/>
            <a:ext cx="8012669" cy="144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Comic Sans MS"/>
                <a:cs typeface="Comic Sans MS"/>
              </a:rPr>
              <a:t>*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variance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 </a:t>
            </a:r>
            <a:r>
              <a:rPr lang="en-US" sz="4800" b="1" dirty="0" smtClean="0">
                <a:solidFill>
                  <a:srgbClr val="0076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∞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tolerance </a:t>
            </a:r>
            <a:r>
              <a:rPr lang="en-US" sz="4000" b="1" dirty="0">
                <a:solidFill>
                  <a:srgbClr val="008000"/>
                </a:solidFill>
                <a:latin typeface="Euclid Symbol" charset="2"/>
                <a:cs typeface="Euclid Symbol" charset="2"/>
              </a:rPr>
              <a:t>&gt;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0,</a:t>
            </a:r>
          </a:p>
          <a:p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mic Sans MS"/>
                <a:cs typeface="Comic Sans MS"/>
              </a:rPr>
              <a:t>probability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b="1" dirty="0" smtClean="0">
                <a:solidFill>
                  <a:srgbClr val="008000"/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 1</a:t>
            </a:r>
            <a:endParaRPr lang="en-US" sz="4000" dirty="0">
              <a:solidFill>
                <a:srgbClr val="008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build="p"/>
      <p:bldP spid="11264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Team Problems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549400"/>
            <a:ext cx="7340600" cy="37973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0600" dirty="0" smtClean="0"/>
              <a:t>Problems</a:t>
            </a:r>
          </a:p>
          <a:p>
            <a:pPr algn="ctr" eaLnBrk="1" hangingPunct="1">
              <a:buFontTx/>
              <a:buNone/>
            </a:pPr>
            <a:r>
              <a:rPr lang="en-US" sz="10600" smtClean="0"/>
              <a:t>1</a:t>
            </a:r>
            <a:r>
              <a:rPr lang="en-US" sz="10600" smtClean="0">
                <a:latin typeface="Euclids"/>
                <a:cs typeface="Euclids"/>
                <a:sym typeface="Euclid Symbol" pitchFamily="18" charset="2"/>
              </a:rPr>
              <a:t>−</a:t>
            </a:r>
            <a:r>
              <a:rPr lang="en-US" sz="10600" dirty="0" smtClean="0">
                <a:sym typeface="Euclid Symbol" pitchFamily="18" charset="2"/>
              </a:rPr>
              <a:t>3</a:t>
            </a:r>
            <a:endParaRPr lang="en-US" sz="10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976" y="1247614"/>
            <a:ext cx="8789864" cy="536908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5400" dirty="0" smtClean="0"/>
              <a:t>Let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/>
              <a:t> </a:t>
            </a:r>
            <a:r>
              <a:rPr lang="en-US" sz="5400" b="1" dirty="0" smtClean="0">
                <a:latin typeface="Euclid" pitchFamily="18" charset="0"/>
              </a:rPr>
              <a:t>::=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E[R].  </a:t>
            </a:r>
            <a:r>
              <a:rPr lang="en-US" sz="5400" dirty="0" smtClean="0"/>
              <a:t>What is</a:t>
            </a:r>
            <a:endParaRPr lang="en-US" sz="5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buNone/>
            </a:pPr>
            <a:r>
              <a:rPr lang="en-US" sz="5400" dirty="0" smtClean="0"/>
              <a:t>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Pr{R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7030A0"/>
                </a:solidFill>
              </a:rPr>
              <a:t>far from</a:t>
            </a:r>
            <a:r>
              <a:rPr lang="en-US" sz="5400" dirty="0" smtClean="0"/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r>
              <a:rPr lang="en-US" sz="5400" dirty="0" smtClean="0"/>
              <a:t>?</a:t>
            </a:r>
          </a:p>
          <a:p>
            <a:pPr eaLnBrk="1" hangingPunct="1">
              <a:buNone/>
            </a:pPr>
            <a:endParaRPr lang="en-US" sz="5400" dirty="0" smtClean="0"/>
          </a:p>
          <a:p>
            <a:pPr eaLnBrk="1" hangingPunct="1">
              <a:buNone/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sz="5400" dirty="0" smtClean="0"/>
              <a:t>’s </a:t>
            </a:r>
            <a:r>
              <a:rPr lang="en-US" sz="5400" dirty="0" smtClean="0">
                <a:solidFill>
                  <a:srgbClr val="7030A0"/>
                </a:solidFill>
              </a:rPr>
              <a:t>average deviation </a:t>
            </a:r>
            <a:r>
              <a:rPr lang="en-US" sz="5400" dirty="0" smtClean="0"/>
              <a:t>?</a:t>
            </a:r>
          </a:p>
          <a:p>
            <a:pPr algn="ctr" eaLnBrk="1" hangingPunct="1">
              <a:buFontTx/>
              <a:buNone/>
            </a:pPr>
            <a:r>
              <a:rPr lang="en-US" sz="5400" dirty="0" smtClean="0">
                <a:solidFill>
                  <a:srgbClr val="0000FF"/>
                </a:solidFill>
              </a:rPr>
              <a:t>E[ |R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−</a:t>
            </a:r>
            <a:r>
              <a:rPr lang="en-US" sz="5400" dirty="0" smtClean="0">
                <a:solidFill>
                  <a:srgbClr val="0000FF"/>
                </a:solidFill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cs typeface="Times New Roman" pitchFamily="18" charset="0"/>
              </a:rPr>
              <a:t>µ|</a:t>
            </a:r>
            <a:r>
              <a:rPr lang="en-US" sz="5400" b="1" dirty="0" smtClean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en-US" sz="5400" dirty="0" smtClean="0">
                <a:solidFill>
                  <a:srgbClr val="0000FF"/>
                </a:solidFill>
              </a:rPr>
              <a:t>] </a:t>
            </a:r>
            <a:r>
              <a:rPr lang="en-US" sz="5400" dirty="0" smtClean="0"/>
              <a:t>?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900" y="304800"/>
            <a:ext cx="7645400" cy="1219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Giving </a:t>
            </a:r>
            <a:r>
              <a:rPr lang="en-US" sz="4000" dirty="0" smtClean="0">
                <a:solidFill>
                  <a:srgbClr val="7030A0"/>
                </a:solidFill>
              </a:rPr>
              <a:t>Meaning</a:t>
            </a:r>
            <a:r>
              <a:rPr lang="en-US" sz="4000" dirty="0" smtClean="0"/>
              <a:t> to the Mean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8047" y="2994439"/>
          <a:ext cx="4637831" cy="1583650"/>
        </p:xfrm>
        <a:graphic>
          <a:graphicData uri="http://schemas.openxmlformats.org/presentationml/2006/ole">
            <p:oleObj spid="_x0000_s1030" name="Equation" r:id="rId4" imgW="1041400" imgH="355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02150" y="3314700"/>
          <a:ext cx="139700" cy="228600"/>
        </p:xfrm>
        <a:graphic>
          <a:graphicData uri="http://schemas.openxmlformats.org/presentationml/2006/ole">
            <p:oleObj spid="_x0000_s1031" name="Equation" r:id="rId5" imgW="13970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04800"/>
            <a:ext cx="6908800" cy="1181100"/>
          </a:xfrm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663700"/>
            <a:ext cx="8343900" cy="3568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400" dirty="0" smtClean="0">
                <a:solidFill>
                  <a:srgbClr val="008000"/>
                </a:solidFill>
              </a:rPr>
              <a:t>Fair Die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rgbClr val="008000"/>
                </a:solidFill>
              </a:rPr>
              <a:t>D</a:t>
            </a:r>
            <a:r>
              <a:rPr lang="en-US" sz="4800" baseline="-25000" dirty="0" smtClean="0">
                <a:solidFill>
                  <a:srgbClr val="008000"/>
                </a:solidFill>
              </a:rPr>
              <a:t>1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</a:p>
          <a:p>
            <a:pPr eaLnBrk="1" hangingPunct="1">
              <a:buFontTx/>
              <a:buNone/>
            </a:pPr>
            <a:r>
              <a:rPr lang="en-US" sz="4000" dirty="0" smtClean="0">
                <a:solidFill>
                  <a:schemeClr val="accent2"/>
                </a:solidFill>
              </a:rPr>
              <a:t>Loaded Die throwing only 1 &amp; 6:</a:t>
            </a:r>
          </a:p>
          <a:p>
            <a:pPr eaLnBrk="1" hangingPunct="1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E[</a:t>
            </a:r>
            <a:r>
              <a:rPr lang="en-US" sz="4800" dirty="0" smtClean="0">
                <a:solidFill>
                  <a:schemeClr val="accent2"/>
                </a:solidFill>
              </a:rPr>
              <a:t>D</a:t>
            </a:r>
            <a:r>
              <a:rPr lang="en-US" sz="4800" baseline="-25000" dirty="0" smtClean="0">
                <a:solidFill>
                  <a:schemeClr val="accent2"/>
                </a:solidFill>
              </a:rPr>
              <a:t>2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  <a:r>
              <a:rPr lang="en-US" sz="4800" dirty="0" smtClean="0"/>
              <a:t> = (1+6)/2 = </a:t>
            </a:r>
            <a:r>
              <a:rPr lang="en-US" sz="4800" dirty="0" smtClean="0">
                <a:solidFill>
                  <a:srgbClr val="7030A0"/>
                </a:solidFill>
              </a:rPr>
              <a:t>3.5</a:t>
            </a:r>
            <a:r>
              <a:rPr lang="en-US" sz="4800" dirty="0" smtClean="0">
                <a:solidFill>
                  <a:schemeClr val="accent2"/>
                </a:solidFill>
              </a:rPr>
              <a:t> </a:t>
            </a:r>
            <a:r>
              <a:rPr lang="en-US" sz="4800" dirty="0" smtClean="0"/>
              <a:t>also!</a:t>
            </a:r>
          </a:p>
        </p:txBody>
      </p:sp>
      <p:pic>
        <p:nvPicPr>
          <p:cNvPr id="31749" name="Picture 4" descr="j0258752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1500" y="1371600"/>
            <a:ext cx="2225675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369888" y="3675063"/>
            <a:ext cx="7624762" cy="2065337"/>
            <a:chOff x="369888" y="3675063"/>
            <a:chExt cx="7624762" cy="2065337"/>
          </a:xfrm>
        </p:grpSpPr>
        <p:grpSp>
          <p:nvGrpSpPr>
            <p:cNvPr id="54" name="Group 53"/>
            <p:cNvGrpSpPr/>
            <p:nvPr/>
          </p:nvGrpSpPr>
          <p:grpSpPr>
            <a:xfrm>
              <a:off x="369888" y="3771900"/>
              <a:ext cx="7178675" cy="1968500"/>
              <a:chOff x="369888" y="3771900"/>
              <a:chExt cx="7178675" cy="1968500"/>
            </a:xfrm>
          </p:grpSpPr>
          <p:grpSp>
            <p:nvGrpSpPr>
              <p:cNvPr id="32774" name="Group 15"/>
              <p:cNvGrpSpPr>
                <a:grpSpLocks/>
              </p:cNvGrpSpPr>
              <p:nvPr/>
            </p:nvGrpSpPr>
            <p:grpSpPr bwMode="auto">
              <a:xfrm>
                <a:off x="2641600" y="3771900"/>
                <a:ext cx="4906963" cy="1968500"/>
                <a:chOff x="1664" y="2376"/>
                <a:chExt cx="3091" cy="1240"/>
              </a:xfrm>
            </p:grpSpPr>
            <p:sp>
              <p:nvSpPr>
                <p:cNvPr id="327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664" y="2376"/>
                  <a:ext cx="3088" cy="1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2" name="Line 17"/>
                <p:cNvSpPr>
                  <a:spLocks noChangeShapeType="1"/>
                </p:cNvSpPr>
                <p:nvPr/>
              </p:nvSpPr>
              <p:spPr bwMode="auto">
                <a:xfrm>
                  <a:off x="3192" y="2416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128" y="2984"/>
                  <a:ext cx="0" cy="57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075" y="3555"/>
                  <a:ext cx="2680" cy="8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691" y="3563"/>
                  <a:ext cx="392" cy="16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796" name="Line 21"/>
                <p:cNvSpPr>
                  <a:spLocks noChangeShapeType="1"/>
                </p:cNvSpPr>
                <p:nvPr/>
              </p:nvSpPr>
              <p:spPr bwMode="auto">
                <a:xfrm>
                  <a:off x="4343" y="2919"/>
                  <a:ext cx="8" cy="62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776" name="Text Box 23"/>
              <p:cNvSpPr txBox="1">
                <a:spLocks noChangeArrowheads="1"/>
              </p:cNvSpPr>
              <p:nvPr/>
            </p:nvSpPr>
            <p:spPr bwMode="auto">
              <a:xfrm>
                <a:off x="369888" y="4383088"/>
                <a:ext cx="20351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accent2"/>
                    </a:solidFill>
                    <a:latin typeface="Comic Sans MS" pitchFamily="66" charset="0"/>
                  </a:rPr>
                  <a:t>Loaded</a:t>
                </a:r>
              </a:p>
            </p:txBody>
          </p:sp>
        </p:grpSp>
        <p:grpSp>
          <p:nvGrpSpPr>
            <p:cNvPr id="32777" name="Group 24"/>
            <p:cNvGrpSpPr>
              <a:grpSpLocks/>
            </p:cNvGrpSpPr>
            <p:nvPr/>
          </p:nvGrpSpPr>
          <p:grpSpPr bwMode="auto">
            <a:xfrm>
              <a:off x="7558088" y="3675063"/>
              <a:ext cx="436562" cy="1955800"/>
              <a:chOff x="4761" y="2315"/>
              <a:chExt cx="275" cy="1232"/>
            </a:xfrm>
          </p:grpSpPr>
          <p:sp>
            <p:nvSpPr>
              <p:cNvPr id="32789" name="Text Box 25"/>
              <p:cNvSpPr txBox="1">
                <a:spLocks noChangeArrowheads="1"/>
              </p:cNvSpPr>
              <p:nvPr/>
            </p:nvSpPr>
            <p:spPr bwMode="auto">
              <a:xfrm>
                <a:off x="4761" y="2315"/>
                <a:ext cx="231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 dirty="0">
                    <a:solidFill>
                      <a:schemeClr val="accent2"/>
                    </a:solidFill>
                    <a:latin typeface="Comic Sans MS" pitchFamily="66" charset="0"/>
                  </a:rPr>
                  <a:t>1</a:t>
                </a:r>
              </a:p>
            </p:txBody>
          </p:sp>
          <p:sp>
            <p:nvSpPr>
              <p:cNvPr id="32790" name="Text Box 26"/>
              <p:cNvSpPr txBox="1">
                <a:spLocks noChangeArrowheads="1"/>
              </p:cNvSpPr>
              <p:nvPr/>
            </p:nvSpPr>
            <p:spPr bwMode="auto">
              <a:xfrm>
                <a:off x="4764" y="3182"/>
                <a:ext cx="272" cy="365"/>
              </a:xfrm>
              <a:prstGeom prst="rect">
                <a:avLst/>
              </a:prstGeom>
              <a:noFill/>
              <a:ln w="38100" algn="ctr">
                <a:noFill/>
                <a:prstDash val="sysDot"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342900" indent="-342900"/>
                <a:r>
                  <a:rPr lang="en-US" sz="3200">
                    <a:solidFill>
                      <a:schemeClr val="accent2"/>
                    </a:solidFill>
                    <a:latin typeface="Comic Sans MS" pitchFamily="66" charset="0"/>
                  </a:rPr>
                  <a:t>0</a:t>
                </a:r>
              </a:p>
            </p:txBody>
          </p:sp>
        </p:grpSp>
      </p:grp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03200" y="3282950"/>
            <a:ext cx="2332038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Pr{D = 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}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787525" y="5586413"/>
            <a:ext cx="64119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 dirty="0" err="1">
                <a:latin typeface="Comic Sans MS" pitchFamily="66" charset="0"/>
              </a:rPr>
              <a:t>i</a:t>
            </a:r>
            <a:r>
              <a:rPr lang="en-US" sz="4400" dirty="0">
                <a:latin typeface="Comic Sans MS" pitchFamily="66" charset="0"/>
              </a:rPr>
              <a:t>:  </a:t>
            </a:r>
            <a:r>
              <a:rPr lang="en-US" sz="4600" dirty="0">
                <a:latin typeface="Comic Sans MS" pitchFamily="66" charset="0"/>
              </a:rPr>
              <a:t>0  1  2  3  4  5  6  7</a:t>
            </a:r>
          </a:p>
        </p:txBody>
      </p:sp>
      <p:sp>
        <p:nvSpPr>
          <p:cNvPr id="32779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8600" y="266700"/>
            <a:ext cx="6718300" cy="12573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Two Dice with Same Mean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395663" y="4400550"/>
            <a:ext cx="1638300" cy="747713"/>
            <a:chOff x="2136" y="2657"/>
            <a:chExt cx="1032" cy="471"/>
          </a:xfrm>
        </p:grpSpPr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 flipV="1">
              <a:off x="2136" y="3112"/>
              <a:ext cx="1032" cy="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6" name="Text Box 33"/>
            <p:cNvSpPr txBox="1">
              <a:spLocks noChangeArrowheads="1"/>
            </p:cNvSpPr>
            <p:nvPr/>
          </p:nvSpPr>
          <p:spPr bwMode="auto">
            <a:xfrm>
              <a:off x="2398" y="2657"/>
              <a:ext cx="59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Comic Sans MS" pitchFamily="66" charset="0"/>
                </a:rPr>
                <a:t>2.5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841750" y="2601913"/>
            <a:ext cx="3606800" cy="735012"/>
            <a:chOff x="2449" y="1524"/>
            <a:chExt cx="2272" cy="463"/>
          </a:xfrm>
        </p:grpSpPr>
        <p:sp>
          <p:nvSpPr>
            <p:cNvPr id="32783" name="Line 35"/>
            <p:cNvSpPr>
              <a:spLocks noChangeShapeType="1"/>
            </p:cNvSpPr>
            <p:nvPr/>
          </p:nvSpPr>
          <p:spPr bwMode="auto">
            <a:xfrm flipV="1">
              <a:off x="2547" y="1979"/>
              <a:ext cx="672" cy="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784" name="Text Box 36"/>
            <p:cNvSpPr txBox="1">
              <a:spLocks noChangeArrowheads="1"/>
            </p:cNvSpPr>
            <p:nvPr/>
          </p:nvSpPr>
          <p:spPr bwMode="auto">
            <a:xfrm>
              <a:off x="2449" y="1524"/>
              <a:ext cx="22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dirty="0">
                  <a:solidFill>
                    <a:srgbClr val="008000"/>
                  </a:solidFill>
                  <a:latin typeface="Comic Sans MS" pitchFamily="66" charset="0"/>
                </a:rPr>
                <a:t>1.5</a:t>
              </a:r>
              <a:r>
                <a:rPr lang="en-US" sz="3600" b="1" dirty="0">
                  <a:latin typeface="Comic Sans MS" pitchFamily="66" charset="0"/>
                </a:rPr>
                <a:t>  </a:t>
              </a:r>
              <a:r>
                <a:rPr lang="en-US" sz="3600" dirty="0">
                  <a:latin typeface="Comic Sans MS" pitchFamily="66" charset="0"/>
                </a:rPr>
                <a:t>on average</a:t>
              </a:r>
            </a:p>
          </p:txBody>
        </p:sp>
      </p:grp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46680" y="1841500"/>
            <a:ext cx="4914900" cy="191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55888" y="1287463"/>
            <a:ext cx="4805362" cy="2471737"/>
            <a:chOff x="2655888" y="1287463"/>
            <a:chExt cx="4805362" cy="2471737"/>
          </a:xfrm>
        </p:grpSpPr>
        <p:sp>
          <p:nvSpPr>
            <p:cNvPr id="749605" name="Text Box 37"/>
            <p:cNvSpPr txBox="1">
              <a:spLocks noChangeArrowheads="1"/>
            </p:cNvSpPr>
            <p:nvPr/>
          </p:nvSpPr>
          <p:spPr bwMode="auto">
            <a:xfrm>
              <a:off x="2655888" y="1287463"/>
              <a:ext cx="4805362" cy="579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latin typeface="Comic Sans MS" pitchFamily="66" charset="0"/>
                </a:rPr>
                <a:t>deviation from the mean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>
              <a:off x="5072380" y="1854200"/>
              <a:ext cx="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063625" y="1825625"/>
            <a:ext cx="6915468" cy="1955801"/>
            <a:chOff x="1063625" y="1825625"/>
            <a:chExt cx="6915468" cy="1955801"/>
          </a:xfrm>
        </p:grpSpPr>
        <p:sp>
          <p:nvSpPr>
            <p:cNvPr id="51" name="Text Box 28"/>
            <p:cNvSpPr txBox="1">
              <a:spLocks noChangeArrowheads="1"/>
            </p:cNvSpPr>
            <p:nvPr/>
          </p:nvSpPr>
          <p:spPr bwMode="auto">
            <a:xfrm>
              <a:off x="7542530" y="1825625"/>
              <a:ext cx="366713" cy="579438"/>
            </a:xfrm>
            <a:prstGeom prst="rect">
              <a:avLst/>
            </a:prstGeom>
            <a:noFill/>
            <a:ln w="38100" algn="ctr">
              <a:noFill/>
              <a:prstDash val="sysDot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sz="3200" dirty="0">
                  <a:solidFill>
                    <a:srgbClr val="008000"/>
                  </a:solidFill>
                  <a:latin typeface="Comic Sans MS" pitchFamily="66" charset="0"/>
                </a:rPr>
                <a:t>1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063625" y="2181225"/>
              <a:ext cx="6915468" cy="1600201"/>
              <a:chOff x="1063625" y="2181225"/>
              <a:chExt cx="6915468" cy="1600201"/>
            </a:xfrm>
          </p:grpSpPr>
          <p:sp>
            <p:nvSpPr>
              <p:cNvPr id="32775" name="Text Box 22"/>
              <p:cNvSpPr txBox="1">
                <a:spLocks noChangeArrowheads="1"/>
              </p:cNvSpPr>
              <p:nvPr/>
            </p:nvSpPr>
            <p:spPr bwMode="auto">
              <a:xfrm>
                <a:off x="1063625" y="2181225"/>
                <a:ext cx="1235075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rgbClr val="008000"/>
                    </a:solidFill>
                    <a:latin typeface="Comic Sans MS" pitchFamily="66" charset="0"/>
                  </a:rPr>
                  <a:t>Fair</a:t>
                </a: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2659380" y="3201988"/>
                <a:ext cx="5319713" cy="579438"/>
                <a:chOff x="2659380" y="3201988"/>
                <a:chExt cx="5319713" cy="579438"/>
              </a:xfrm>
            </p:grpSpPr>
            <p:sp>
              <p:nvSpPr>
                <p:cNvPr id="42" name="Line 7"/>
                <p:cNvSpPr>
                  <a:spLocks noChangeShapeType="1"/>
                </p:cNvSpPr>
                <p:nvPr/>
              </p:nvSpPr>
              <p:spPr bwMode="auto">
                <a:xfrm>
                  <a:off x="3270568" y="3735388"/>
                  <a:ext cx="4265613" cy="0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9380" y="3735388"/>
                  <a:ext cx="623888" cy="23813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Line 9"/>
                <p:cNvSpPr>
                  <a:spLocks noChangeShapeType="1"/>
                </p:cNvSpPr>
                <p:nvPr/>
              </p:nvSpPr>
              <p:spPr bwMode="auto">
                <a:xfrm>
                  <a:off x="3308668" y="328930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10"/>
                <p:cNvSpPr>
                  <a:spLocks noChangeShapeType="1"/>
                </p:cNvSpPr>
                <p:nvPr/>
              </p:nvSpPr>
              <p:spPr bwMode="auto">
                <a:xfrm>
                  <a:off x="3988118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11"/>
                <p:cNvSpPr>
                  <a:spLocks noChangeShapeType="1"/>
                </p:cNvSpPr>
                <p:nvPr/>
              </p:nvSpPr>
              <p:spPr bwMode="auto">
                <a:xfrm>
                  <a:off x="538194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Line 12"/>
                <p:cNvSpPr>
                  <a:spLocks noChangeShapeType="1"/>
                </p:cNvSpPr>
                <p:nvPr/>
              </p:nvSpPr>
              <p:spPr bwMode="auto">
                <a:xfrm>
                  <a:off x="60994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Line 13"/>
                <p:cNvSpPr>
                  <a:spLocks noChangeShapeType="1"/>
                </p:cNvSpPr>
                <p:nvPr/>
              </p:nvSpPr>
              <p:spPr bwMode="auto">
                <a:xfrm>
                  <a:off x="6894830" y="3282950"/>
                  <a:ext cx="0" cy="422275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14"/>
                <p:cNvSpPr>
                  <a:spLocks noChangeShapeType="1"/>
                </p:cNvSpPr>
                <p:nvPr/>
              </p:nvSpPr>
              <p:spPr bwMode="auto">
                <a:xfrm>
                  <a:off x="4753293" y="3325813"/>
                  <a:ext cx="0" cy="420688"/>
                </a:xfrm>
                <a:prstGeom prst="line">
                  <a:avLst/>
                </a:prstGeom>
                <a:noFill/>
                <a:ln w="38100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7547293" y="3201988"/>
                  <a:ext cx="431800" cy="579438"/>
                </a:xfrm>
                <a:prstGeom prst="rect">
                  <a:avLst/>
                </a:prstGeom>
                <a:noFill/>
                <a:ln w="38100" algn="ctr">
                  <a:noFill/>
                  <a:prstDash val="sysDot"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342900" indent="-342900"/>
                  <a:r>
                    <a:rPr lang="en-US" sz="3200" dirty="0">
                      <a:solidFill>
                        <a:srgbClr val="008000"/>
                      </a:solidFill>
                      <a:latin typeface="Comic Sans MS" pitchFamily="66" charset="0"/>
                    </a:rPr>
                    <a:t>0</a:t>
                  </a:r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1275" algn="ctr">
          <a:solidFill>
            <a:srgbClr val="FF00FF"/>
          </a:solidFill>
          <a:prstDash val="sysDash"/>
          <a:miter lim="800000"/>
          <a:headEnd/>
          <a:tailEnd/>
        </a:ln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6000" dirty="0" smtClean="0">
            <a:latin typeface="Comic Sans MS"/>
            <a:cs typeface="Comic Sans MS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8891</TotalTime>
  <Words>2302</Words>
  <Application>Microsoft Macintosh PowerPoint</Application>
  <PresentationFormat>On-screen Show (4:3)</PresentationFormat>
  <Paragraphs>407</Paragraphs>
  <Slides>64</Slides>
  <Notes>60</Notes>
  <HiddenSlides>28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Design Template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Comic Sans MS</vt:lpstr>
      <vt:lpstr>cmsy10</vt:lpstr>
      <vt:lpstr>Euclid Symbol</vt:lpstr>
      <vt:lpstr>Euclid</vt:lpstr>
      <vt:lpstr>Arial Unicode MS</vt:lpstr>
      <vt:lpstr>6.042 Lecture Template</vt:lpstr>
      <vt:lpstr>Default Design</vt:lpstr>
      <vt:lpstr>Equation</vt:lpstr>
      <vt:lpstr>Slide 1</vt:lpstr>
      <vt:lpstr>Don’t expect the Expectation!</vt:lpstr>
      <vt:lpstr>Don’t expect the Expectation!</vt:lpstr>
      <vt:lpstr>Don’t expect the Expectation!</vt:lpstr>
      <vt:lpstr>Don’t expect the Expectation!</vt:lpstr>
      <vt:lpstr>Within a % of the mean?</vt:lpstr>
      <vt:lpstr>Giving Meaning to the Mean</vt:lpstr>
      <vt:lpstr>Two Dice with Same Mean</vt:lpstr>
      <vt:lpstr>Two Dice with Same Mean</vt:lpstr>
      <vt:lpstr>Dice have Different Deviations</vt:lpstr>
      <vt:lpstr>Giving Meaning to the Mean</vt:lpstr>
      <vt:lpstr>Two Distributions, Same Mean</vt:lpstr>
      <vt:lpstr>IQ</vt:lpstr>
      <vt:lpstr>IQ Higher than 200</vt:lpstr>
      <vt:lpstr>Example: IQ</vt:lpstr>
      <vt:lpstr>IQ Higher than 300?</vt:lpstr>
      <vt:lpstr>IQ Higher than 300?</vt:lpstr>
      <vt:lpstr>IQ Higher than x?</vt:lpstr>
      <vt:lpstr>IQ Higher than x?</vt:lpstr>
      <vt:lpstr>Markov Bound</vt:lpstr>
      <vt:lpstr>Markov Bound (Alternate Form)</vt:lpstr>
      <vt:lpstr>Markov Bound</vt:lpstr>
      <vt:lpstr>Lower bounds on IQ</vt:lpstr>
      <vt:lpstr>IQ ≥ 300, again</vt:lpstr>
      <vt:lpstr>IQ ≥ 300, again</vt:lpstr>
      <vt:lpstr>Improving the Markov Bound</vt:lpstr>
      <vt:lpstr>Chebyshev Bound</vt:lpstr>
      <vt:lpstr>Standard Deviation</vt:lpstr>
      <vt:lpstr>Standard Deviation</vt:lpstr>
      <vt:lpstr>Chebyshev Bound (alternate form)</vt:lpstr>
      <vt:lpstr>Standard Deviation</vt:lpstr>
      <vt:lpstr>Probably close to c·σ</vt:lpstr>
      <vt:lpstr>Variance of an Indicator</vt:lpstr>
      <vt:lpstr>Calculating Variance</vt:lpstr>
      <vt:lpstr>Variance Formula</vt:lpstr>
      <vt:lpstr>Space Station Mir</vt:lpstr>
      <vt:lpstr>Deriving the Variance</vt:lpstr>
      <vt:lpstr>Calculating Variance</vt:lpstr>
      <vt:lpstr>Calculating Variance</vt:lpstr>
      <vt:lpstr>Mean Time to Failure</vt:lpstr>
      <vt:lpstr>Calculating Variance</vt:lpstr>
      <vt:lpstr>Slide 42</vt:lpstr>
      <vt:lpstr>Slide 43</vt:lpstr>
      <vt:lpstr>Slide 44</vt:lpstr>
      <vt:lpstr>Repeated Trials</vt:lpstr>
      <vt:lpstr>Repeated Trials</vt:lpstr>
      <vt:lpstr>Repeated Trials</vt:lpstr>
      <vt:lpstr>Slide 48</vt:lpstr>
      <vt:lpstr>Repeated Trials</vt:lpstr>
      <vt:lpstr>Slide 50</vt:lpstr>
      <vt:lpstr>Slide 51</vt:lpstr>
      <vt:lpstr>Repeated Trials</vt:lpstr>
      <vt:lpstr>Slide 53</vt:lpstr>
      <vt:lpstr>Slide 54</vt:lpstr>
      <vt:lpstr>Slide 55</vt:lpstr>
      <vt:lpstr>Slide 56</vt:lpstr>
      <vt:lpstr>Repeated Trials</vt:lpstr>
      <vt:lpstr>Slide 58</vt:lpstr>
      <vt:lpstr>Repeated Trials</vt:lpstr>
      <vt:lpstr>Repeated Trials</vt:lpstr>
      <vt:lpstr>Analysis of the Proof</vt:lpstr>
      <vt:lpstr>Pairwise Independent Sampling</vt:lpstr>
      <vt:lpstr>Pairwise Independent Sampling</vt:lpstr>
      <vt:lpstr>Team Problems</vt:lpstr>
    </vt:vector>
  </TitlesOfParts>
  <Company>toc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1243</cp:revision>
  <cp:lastPrinted>2009-12-05T05:50:43Z</cp:lastPrinted>
  <dcterms:created xsi:type="dcterms:W3CDTF">2009-12-07T15:46:32Z</dcterms:created>
  <dcterms:modified xsi:type="dcterms:W3CDTF">2009-12-07T16:33:23Z</dcterms:modified>
</cp:coreProperties>
</file>