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notesSlides/notesSlide16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7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5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7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8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9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2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33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474" r:id="rId2"/>
    <p:sldId id="501" r:id="rId3"/>
    <p:sldId id="510" r:id="rId4"/>
    <p:sldId id="513" r:id="rId5"/>
    <p:sldId id="511" r:id="rId6"/>
    <p:sldId id="554" r:id="rId7"/>
    <p:sldId id="512" r:id="rId8"/>
    <p:sldId id="514" r:id="rId9"/>
    <p:sldId id="515" r:id="rId10"/>
    <p:sldId id="516" r:id="rId11"/>
    <p:sldId id="556" r:id="rId12"/>
    <p:sldId id="565" r:id="rId13"/>
    <p:sldId id="520" r:id="rId14"/>
    <p:sldId id="558" r:id="rId15"/>
    <p:sldId id="566" r:id="rId16"/>
    <p:sldId id="560" r:id="rId17"/>
    <p:sldId id="561" r:id="rId18"/>
    <p:sldId id="562" r:id="rId19"/>
    <p:sldId id="567" r:id="rId20"/>
    <p:sldId id="522" r:id="rId21"/>
    <p:sldId id="523" r:id="rId22"/>
    <p:sldId id="525" r:id="rId23"/>
    <p:sldId id="539" r:id="rId24"/>
    <p:sldId id="527" r:id="rId25"/>
    <p:sldId id="563" r:id="rId26"/>
    <p:sldId id="564" r:id="rId27"/>
    <p:sldId id="537" r:id="rId28"/>
    <p:sldId id="538" r:id="rId29"/>
    <p:sldId id="541" r:id="rId30"/>
    <p:sldId id="542" r:id="rId31"/>
    <p:sldId id="568" r:id="rId32"/>
    <p:sldId id="543" r:id="rId33"/>
    <p:sldId id="545" r:id="rId34"/>
    <p:sldId id="546" r:id="rId35"/>
    <p:sldId id="547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02" d="100"/>
          <a:sy n="102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18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329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40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40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510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510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61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613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71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7155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81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8179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92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9203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02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0227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12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12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3594" y="6553200"/>
            <a:ext cx="3314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Comic Sans MS" pitchFamily="66" charset="0"/>
              </a:rPr>
              <a:t>Binomial Theorem,</a:t>
            </a:r>
            <a:br>
              <a:rPr lang="en-US" sz="6000" b="1" dirty="0">
                <a:latin typeface="Comic Sans MS" pitchFamily="66" charset="0"/>
              </a:rPr>
            </a:br>
            <a:r>
              <a:rPr lang="en-US" sz="6000" b="1" dirty="0">
                <a:latin typeface="Comic Sans MS" pitchFamily="66" charset="0"/>
              </a:rPr>
              <a:t>Combinatorial Proof</a:t>
            </a:r>
            <a:endParaRPr lang="en-US" sz="12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2743200" y="4267200"/>
          <a:ext cx="3657600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4" imgW="838080" imgH="444240" progId="Equation.DSMT4">
                  <p:embed/>
                </p:oleObj>
              </mc:Choice>
              <mc:Fallback>
                <p:oleObj name="Equation" r:id="rId4" imgW="838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657600" cy="193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9725" y="1963738"/>
          <a:ext cx="8423275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904760" imgH="507960" progId="Equation.DSMT4">
                  <p:embed/>
                </p:oleObj>
              </mc:Choice>
              <mc:Fallback>
                <p:oleObj name="Equation" r:id="rId4" imgW="19047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39725" y="1963738"/>
                        <a:ext cx="8423275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(B + A + N)</a:t>
            </a:r>
            <a:r>
              <a:rPr lang="en-US" sz="44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multinomial coefficients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/>
        </p:nvGraphicFramePr>
        <p:xfrm>
          <a:off x="3297238" y="4419600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4" imgW="545760" imgH="457200" progId="Equation.DSMT4">
                  <p:embed/>
                </p:oleObj>
              </mc:Choice>
              <mc:Fallback>
                <p:oleObj name="Equation" r:id="rId4" imgW="545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419600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586038" y="1981200"/>
          <a:ext cx="4003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981200"/>
                        <a:ext cx="40036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2786063" y="4572000"/>
          <a:ext cx="35718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927000" imgH="482400" progId="Equation.DSMT4">
                  <p:embed/>
                </p:oleObj>
              </mc:Choice>
              <mc:Fallback>
                <p:oleObj name="Equation" r:id="rId6" imgW="92700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786063" y="4572000"/>
                        <a:ext cx="357187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96969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multinomial coefficients</a:t>
            </a:r>
            <a:endParaRPr lang="en-US" sz="3600" b="1" dirty="0">
              <a:solidFill>
                <a:srgbClr val="000000"/>
              </a:solidFill>
              <a:latin typeface="Comic Sans MS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12M.17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1574640" imgH="533160" progId="Equation.DSMT4">
                  <p:embed/>
                </p:oleObj>
              </mc:Choice>
              <mc:Fallback>
                <p:oleObj name="Equation" r:id="rId4" imgW="157464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42975" y="1905000"/>
                        <a:ext cx="7332663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1968500" imgH="254000" progId="Equation.DSMT4">
                  <p:embed/>
                </p:oleObj>
              </mc:Choice>
              <mc:Fallback>
                <p:oleObj name="Equation" r:id="rId6" imgW="19685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876800"/>
                        <a:ext cx="82867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latin typeface="+mj-lt"/>
                <a:ea typeface="+mj-ea"/>
                <a:cs typeface="+mj-cs"/>
              </a:rPr>
              <a:t>multinomial coefficients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1797050"/>
          <a:ext cx="911294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2730500" imgH="990600" progId="Equation.DSMT4">
                  <p:embed/>
                </p:oleObj>
              </mc:Choice>
              <mc:Fallback>
                <p:oleObj name="Equation" r:id="rId4" imgW="2730500" imgH="990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0" y="1797050"/>
                        <a:ext cx="9112940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828800" y="2438400"/>
          <a:ext cx="558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55880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73113" y="1143000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47800" y="304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multinomial coefficients</a:t>
            </a:r>
          </a:p>
        </p:txBody>
      </p:sp>
      <p:sp>
        <p:nvSpPr>
          <p:cNvPr id="5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12M.19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38200"/>
            <a:ext cx="8534400" cy="1219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Polynomials </a:t>
            </a:r>
            <a:r>
              <a:rPr lang="en-US" sz="3200" dirty="0" smtClean="0">
                <a:solidFill>
                  <a:schemeClr val="tx1"/>
                </a:solidFill>
              </a:rPr>
              <a:t>Express Choices </a:t>
            </a:r>
            <a:r>
              <a:rPr lang="en-US" sz="3200" dirty="0">
                <a:solidFill>
                  <a:schemeClr val="tx1"/>
                </a:solidFill>
              </a:rPr>
              <a:t>&amp; Outcomes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5875" y="1879600"/>
            <a:ext cx="8256588" cy="1235075"/>
            <a:chOff x="10" y="1885"/>
            <a:chExt cx="5201" cy="778"/>
          </a:xfrm>
        </p:grpSpPr>
        <p:sp>
          <p:nvSpPr>
            <p:cNvPr id="164930" name="Text Box 66"/>
            <p:cNvSpPr txBox="1">
              <a:spLocks noChangeArrowheads="1"/>
            </p:cNvSpPr>
            <p:nvPr/>
          </p:nvSpPr>
          <p:spPr bwMode="auto">
            <a:xfrm>
              <a:off x="10" y="1914"/>
              <a:ext cx="559" cy="74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8000" b="1">
                  <a:latin typeface="Arial" charset="0"/>
                </a:rPr>
                <a:t>(</a:t>
              </a:r>
            </a:p>
          </p:txBody>
        </p:sp>
        <p:grpSp>
          <p:nvGrpSpPr>
            <p:cNvPr id="164931" name="Group 67"/>
            <p:cNvGrpSpPr>
              <a:grpSpLocks/>
            </p:cNvGrpSpPr>
            <p:nvPr/>
          </p:nvGrpSpPr>
          <p:grpSpPr bwMode="auto">
            <a:xfrm>
              <a:off x="384" y="1885"/>
              <a:ext cx="4827" cy="778"/>
              <a:chOff x="384" y="1885"/>
              <a:chExt cx="4827" cy="778"/>
            </a:xfrm>
          </p:grpSpPr>
          <p:grpSp>
            <p:nvGrpSpPr>
              <p:cNvPr id="164932" name="Group 68"/>
              <p:cNvGrpSpPr>
                <a:grpSpLocks/>
              </p:cNvGrpSpPr>
              <p:nvPr/>
            </p:nvGrpSpPr>
            <p:grpSpPr bwMode="auto">
              <a:xfrm>
                <a:off x="1177" y="2125"/>
                <a:ext cx="465" cy="508"/>
                <a:chOff x="2686" y="656"/>
                <a:chExt cx="574" cy="729"/>
              </a:xfrm>
            </p:grpSpPr>
            <p:sp>
              <p:nvSpPr>
                <p:cNvPr id="164957" name="AutoShape 93"/>
                <p:cNvSpPr>
                  <a:spLocks/>
                </p:cNvSpPr>
                <p:nvPr/>
              </p:nvSpPr>
              <p:spPr bwMode="auto">
                <a:xfrm flipH="1">
                  <a:off x="2806" y="97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8" name="AutoShape 94"/>
                <p:cNvSpPr>
                  <a:spLocks/>
                </p:cNvSpPr>
                <p:nvPr/>
              </p:nvSpPr>
              <p:spPr bwMode="auto">
                <a:xfrm flipH="1">
                  <a:off x="2926" y="98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9" name="AutoShape 95"/>
                <p:cNvSpPr>
                  <a:spLocks/>
                </p:cNvSpPr>
                <p:nvPr/>
              </p:nvSpPr>
              <p:spPr bwMode="auto">
                <a:xfrm flipH="1">
                  <a:off x="2717" y="67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60" name="AutoShape 96"/>
                <p:cNvSpPr>
                  <a:spLocks/>
                </p:cNvSpPr>
                <p:nvPr/>
              </p:nvSpPr>
              <p:spPr bwMode="auto">
                <a:xfrm flipH="1">
                  <a:off x="2686" y="65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3" name="Group 69"/>
              <p:cNvGrpSpPr>
                <a:grpSpLocks/>
              </p:cNvGrpSpPr>
              <p:nvPr/>
            </p:nvGrpSpPr>
            <p:grpSpPr bwMode="auto">
              <a:xfrm>
                <a:off x="384" y="2143"/>
                <a:ext cx="465" cy="508"/>
                <a:chOff x="602" y="333"/>
                <a:chExt cx="574" cy="729"/>
              </a:xfrm>
            </p:grpSpPr>
            <p:sp>
              <p:nvSpPr>
                <p:cNvPr id="164953" name="AutoShape 89"/>
                <p:cNvSpPr>
                  <a:spLocks/>
                </p:cNvSpPr>
                <p:nvPr/>
              </p:nvSpPr>
              <p:spPr bwMode="auto">
                <a:xfrm flipH="1">
                  <a:off x="722" y="651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4" name="AutoShape 90"/>
                <p:cNvSpPr>
                  <a:spLocks/>
                </p:cNvSpPr>
                <p:nvPr/>
              </p:nvSpPr>
              <p:spPr bwMode="auto">
                <a:xfrm flipH="1">
                  <a:off x="842" y="660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5" name="AutoShape 91"/>
                <p:cNvSpPr>
                  <a:spLocks/>
                </p:cNvSpPr>
                <p:nvPr/>
              </p:nvSpPr>
              <p:spPr bwMode="auto">
                <a:xfrm flipH="1">
                  <a:off x="633" y="350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6" name="AutoShape 92"/>
                <p:cNvSpPr>
                  <a:spLocks/>
                </p:cNvSpPr>
                <p:nvPr/>
              </p:nvSpPr>
              <p:spPr bwMode="auto">
                <a:xfrm flipH="1">
                  <a:off x="602" y="333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34" name="Group 70"/>
              <p:cNvGrpSpPr>
                <a:grpSpLocks/>
              </p:cNvGrpSpPr>
              <p:nvPr/>
            </p:nvGrpSpPr>
            <p:grpSpPr bwMode="auto">
              <a:xfrm>
                <a:off x="2017" y="2093"/>
                <a:ext cx="465" cy="508"/>
                <a:chOff x="4274" y="576"/>
                <a:chExt cx="574" cy="729"/>
              </a:xfrm>
            </p:grpSpPr>
            <p:sp>
              <p:nvSpPr>
                <p:cNvPr id="164949" name="AutoShape 85"/>
                <p:cNvSpPr>
                  <a:spLocks/>
                </p:cNvSpPr>
                <p:nvPr/>
              </p:nvSpPr>
              <p:spPr bwMode="auto">
                <a:xfrm flipH="1">
                  <a:off x="4394" y="894"/>
                  <a:ext cx="430" cy="385"/>
                </a:xfrm>
                <a:custGeom>
                  <a:avLst/>
                  <a:gdLst>
                    <a:gd name="T0" fmla="*/ 0 w 597"/>
                    <a:gd name="T1" fmla="*/ 241 h 498"/>
                    <a:gd name="T2" fmla="*/ 0 w 597"/>
                    <a:gd name="T3" fmla="*/ 187 h 498"/>
                    <a:gd name="T4" fmla="*/ 24 w 597"/>
                    <a:gd name="T5" fmla="*/ 107 h 498"/>
                    <a:gd name="T6" fmla="*/ 75 w 597"/>
                    <a:gd name="T7" fmla="*/ 54 h 498"/>
                    <a:gd name="T8" fmla="*/ 148 w 597"/>
                    <a:gd name="T9" fmla="*/ 0 h 498"/>
                    <a:gd name="T10" fmla="*/ 215 w 597"/>
                    <a:gd name="T11" fmla="*/ 0 h 498"/>
                    <a:gd name="T12" fmla="*/ 264 w 597"/>
                    <a:gd name="T13" fmla="*/ 0 h 498"/>
                    <a:gd name="T14" fmla="*/ 323 w 597"/>
                    <a:gd name="T15" fmla="*/ 26 h 498"/>
                    <a:gd name="T16" fmla="*/ 382 w 597"/>
                    <a:gd name="T17" fmla="*/ 107 h 498"/>
                    <a:gd name="T18" fmla="*/ 430 w 597"/>
                    <a:gd name="T19" fmla="*/ 197 h 498"/>
                    <a:gd name="T20" fmla="*/ 430 w 597"/>
                    <a:gd name="T21" fmla="*/ 305 h 498"/>
                    <a:gd name="T22" fmla="*/ 406 w 597"/>
                    <a:gd name="T23" fmla="*/ 385 h 498"/>
                    <a:gd name="T24" fmla="*/ 264 w 597"/>
                    <a:gd name="T25" fmla="*/ 359 h 498"/>
                    <a:gd name="T26" fmla="*/ 191 w 597"/>
                    <a:gd name="T27" fmla="*/ 349 h 498"/>
                    <a:gd name="T28" fmla="*/ 99 w 597"/>
                    <a:gd name="T29" fmla="*/ 305 h 498"/>
                    <a:gd name="T30" fmla="*/ 0 w 597"/>
                    <a:gd name="T31" fmla="*/ 241 h 49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97"/>
                    <a:gd name="T49" fmla="*/ 0 h 498"/>
                    <a:gd name="T50" fmla="*/ 597 w 597"/>
                    <a:gd name="T51" fmla="*/ 498 h 49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0" name="AutoShape 86"/>
                <p:cNvSpPr>
                  <a:spLocks/>
                </p:cNvSpPr>
                <p:nvPr/>
              </p:nvSpPr>
              <p:spPr bwMode="auto">
                <a:xfrm flipH="1">
                  <a:off x="4514" y="903"/>
                  <a:ext cx="173" cy="349"/>
                </a:xfrm>
                <a:custGeom>
                  <a:avLst/>
                  <a:gdLst>
                    <a:gd name="T0" fmla="*/ 0 w 240"/>
                    <a:gd name="T1" fmla="*/ 295 h 453"/>
                    <a:gd name="T2" fmla="*/ 34 w 240"/>
                    <a:gd name="T3" fmla="*/ 180 h 453"/>
                    <a:gd name="T4" fmla="*/ 120 w 240"/>
                    <a:gd name="T5" fmla="*/ 36 h 453"/>
                    <a:gd name="T6" fmla="*/ 147 w 240"/>
                    <a:gd name="T7" fmla="*/ 0 h 453"/>
                    <a:gd name="T8" fmla="*/ 173 w 240"/>
                    <a:gd name="T9" fmla="*/ 143 h 453"/>
                    <a:gd name="T10" fmla="*/ 138 w 240"/>
                    <a:gd name="T11" fmla="*/ 277 h 453"/>
                    <a:gd name="T12" fmla="*/ 130 w 240"/>
                    <a:gd name="T13" fmla="*/ 349 h 453"/>
                    <a:gd name="T14" fmla="*/ 44 w 240"/>
                    <a:gd name="T15" fmla="*/ 349 h 453"/>
                    <a:gd name="T16" fmla="*/ 0 w 240"/>
                    <a:gd name="T17" fmla="*/ 295 h 4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0"/>
                    <a:gd name="T28" fmla="*/ 0 h 453"/>
                    <a:gd name="T29" fmla="*/ 240 w 240"/>
                    <a:gd name="T30" fmla="*/ 453 h 4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1" name="AutoShape 87"/>
                <p:cNvSpPr>
                  <a:spLocks/>
                </p:cNvSpPr>
                <p:nvPr/>
              </p:nvSpPr>
              <p:spPr bwMode="auto">
                <a:xfrm flipH="1">
                  <a:off x="4305" y="593"/>
                  <a:ext cx="447" cy="315"/>
                </a:xfrm>
                <a:custGeom>
                  <a:avLst/>
                  <a:gdLst>
                    <a:gd name="T0" fmla="*/ 232 w 621"/>
                    <a:gd name="T1" fmla="*/ 163 h 408"/>
                    <a:gd name="T2" fmla="*/ 116 w 621"/>
                    <a:gd name="T3" fmla="*/ 152 h 408"/>
                    <a:gd name="T4" fmla="*/ 33 w 621"/>
                    <a:gd name="T5" fmla="*/ 109 h 408"/>
                    <a:gd name="T6" fmla="*/ 0 w 621"/>
                    <a:gd name="T7" fmla="*/ 72 h 408"/>
                    <a:gd name="T8" fmla="*/ 33 w 621"/>
                    <a:gd name="T9" fmla="*/ 8 h 408"/>
                    <a:gd name="T10" fmla="*/ 91 w 621"/>
                    <a:gd name="T11" fmla="*/ 0 h 408"/>
                    <a:gd name="T12" fmla="*/ 157 w 621"/>
                    <a:gd name="T13" fmla="*/ 0 h 408"/>
                    <a:gd name="T14" fmla="*/ 207 w 621"/>
                    <a:gd name="T15" fmla="*/ 80 h 408"/>
                    <a:gd name="T16" fmla="*/ 290 w 621"/>
                    <a:gd name="T17" fmla="*/ 152 h 408"/>
                    <a:gd name="T18" fmla="*/ 364 w 621"/>
                    <a:gd name="T19" fmla="*/ 163 h 408"/>
                    <a:gd name="T20" fmla="*/ 438 w 621"/>
                    <a:gd name="T21" fmla="*/ 206 h 408"/>
                    <a:gd name="T22" fmla="*/ 447 w 621"/>
                    <a:gd name="T23" fmla="*/ 306 h 408"/>
                    <a:gd name="T24" fmla="*/ 398 w 621"/>
                    <a:gd name="T25" fmla="*/ 315 h 408"/>
                    <a:gd name="T26" fmla="*/ 299 w 621"/>
                    <a:gd name="T27" fmla="*/ 278 h 408"/>
                    <a:gd name="T28" fmla="*/ 232 w 621"/>
                    <a:gd name="T29" fmla="*/ 163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1"/>
                    <a:gd name="T46" fmla="*/ 0 h 408"/>
                    <a:gd name="T47" fmla="*/ 621 w 621"/>
                    <a:gd name="T48" fmla="*/ 408 h 40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  <p:sp>
              <p:nvSpPr>
                <p:cNvPr id="164952" name="AutoShape 88"/>
                <p:cNvSpPr>
                  <a:spLocks/>
                </p:cNvSpPr>
                <p:nvPr/>
              </p:nvSpPr>
              <p:spPr bwMode="auto">
                <a:xfrm flipH="1">
                  <a:off x="4274" y="576"/>
                  <a:ext cx="574" cy="729"/>
                </a:xfrm>
                <a:custGeom>
                  <a:avLst/>
                  <a:gdLst>
                    <a:gd name="T0" fmla="*/ 0 w 797"/>
                    <a:gd name="T1" fmla="*/ 491 h 944"/>
                    <a:gd name="T2" fmla="*/ 189 w 797"/>
                    <a:gd name="T3" fmla="*/ 290 h 944"/>
                    <a:gd name="T4" fmla="*/ 311 w 797"/>
                    <a:gd name="T5" fmla="*/ 229 h 944"/>
                    <a:gd name="T6" fmla="*/ 164 w 797"/>
                    <a:gd name="T7" fmla="*/ 175 h 944"/>
                    <a:gd name="T8" fmla="*/ 73 w 797"/>
                    <a:gd name="T9" fmla="*/ 61 h 944"/>
                    <a:gd name="T10" fmla="*/ 222 w 797"/>
                    <a:gd name="T11" fmla="*/ 0 h 944"/>
                    <a:gd name="T12" fmla="*/ 181 w 797"/>
                    <a:gd name="T13" fmla="*/ 35 h 944"/>
                    <a:gd name="T14" fmla="*/ 130 w 797"/>
                    <a:gd name="T15" fmla="*/ 96 h 944"/>
                    <a:gd name="T16" fmla="*/ 271 w 797"/>
                    <a:gd name="T17" fmla="*/ 157 h 944"/>
                    <a:gd name="T18" fmla="*/ 295 w 797"/>
                    <a:gd name="T19" fmla="*/ 104 h 944"/>
                    <a:gd name="T20" fmla="*/ 320 w 797"/>
                    <a:gd name="T21" fmla="*/ 87 h 944"/>
                    <a:gd name="T22" fmla="*/ 452 w 797"/>
                    <a:gd name="T23" fmla="*/ 148 h 944"/>
                    <a:gd name="T24" fmla="*/ 557 w 797"/>
                    <a:gd name="T25" fmla="*/ 246 h 944"/>
                    <a:gd name="T26" fmla="*/ 517 w 797"/>
                    <a:gd name="T27" fmla="*/ 342 h 944"/>
                    <a:gd name="T28" fmla="*/ 517 w 797"/>
                    <a:gd name="T29" fmla="*/ 290 h 944"/>
                    <a:gd name="T30" fmla="*/ 468 w 797"/>
                    <a:gd name="T31" fmla="*/ 202 h 944"/>
                    <a:gd name="T32" fmla="*/ 368 w 797"/>
                    <a:gd name="T33" fmla="*/ 194 h 944"/>
                    <a:gd name="T34" fmla="*/ 459 w 797"/>
                    <a:gd name="T35" fmla="*/ 290 h 944"/>
                    <a:gd name="T36" fmla="*/ 426 w 797"/>
                    <a:gd name="T37" fmla="*/ 307 h 944"/>
                    <a:gd name="T38" fmla="*/ 328 w 797"/>
                    <a:gd name="T39" fmla="*/ 281 h 944"/>
                    <a:gd name="T40" fmla="*/ 368 w 797"/>
                    <a:gd name="T41" fmla="*/ 351 h 944"/>
                    <a:gd name="T42" fmla="*/ 468 w 797"/>
                    <a:gd name="T43" fmla="*/ 482 h 944"/>
                    <a:gd name="T44" fmla="*/ 459 w 797"/>
                    <a:gd name="T45" fmla="*/ 685 h 944"/>
                    <a:gd name="T46" fmla="*/ 189 w 797"/>
                    <a:gd name="T47" fmla="*/ 676 h 944"/>
                    <a:gd name="T48" fmla="*/ 130 w 797"/>
                    <a:gd name="T49" fmla="*/ 589 h 944"/>
                    <a:gd name="T50" fmla="*/ 401 w 797"/>
                    <a:gd name="T51" fmla="*/ 659 h 944"/>
                    <a:gd name="T52" fmla="*/ 435 w 797"/>
                    <a:gd name="T53" fmla="*/ 598 h 944"/>
                    <a:gd name="T54" fmla="*/ 385 w 797"/>
                    <a:gd name="T55" fmla="*/ 439 h 944"/>
                    <a:gd name="T56" fmla="*/ 352 w 797"/>
                    <a:gd name="T57" fmla="*/ 482 h 944"/>
                    <a:gd name="T58" fmla="*/ 303 w 797"/>
                    <a:gd name="T59" fmla="*/ 500 h 944"/>
                    <a:gd name="T60" fmla="*/ 238 w 797"/>
                    <a:gd name="T61" fmla="*/ 473 h 944"/>
                    <a:gd name="T62" fmla="*/ 189 w 797"/>
                    <a:gd name="T63" fmla="*/ 447 h 944"/>
                    <a:gd name="T64" fmla="*/ 213 w 797"/>
                    <a:gd name="T65" fmla="*/ 342 h 944"/>
                    <a:gd name="T66" fmla="*/ 89 w 797"/>
                    <a:gd name="T67" fmla="*/ 412 h 944"/>
                    <a:gd name="T68" fmla="*/ 49 w 797"/>
                    <a:gd name="T69" fmla="*/ 534 h 944"/>
                    <a:gd name="T70" fmla="*/ 8 w 797"/>
                    <a:gd name="T71" fmla="*/ 598 h 94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97"/>
                    <a:gd name="T109" fmla="*/ 0 h 944"/>
                    <a:gd name="T110" fmla="*/ 797 w 797"/>
                    <a:gd name="T111" fmla="*/ 944 h 94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64935" name="Text Box 71"/>
              <p:cNvSpPr txBox="1">
                <a:spLocks noChangeArrowheads="1"/>
              </p:cNvSpPr>
              <p:nvPr/>
            </p:nvSpPr>
            <p:spPr bwMode="auto">
              <a:xfrm>
                <a:off x="737" y="2246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6" name="Text Box 72"/>
              <p:cNvSpPr txBox="1">
                <a:spLocks noChangeArrowheads="1"/>
              </p:cNvSpPr>
              <p:nvPr/>
            </p:nvSpPr>
            <p:spPr bwMode="auto">
              <a:xfrm>
                <a:off x="1588" y="2211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7" name="Text Box 73"/>
              <p:cNvSpPr txBox="1">
                <a:spLocks noChangeArrowheads="1"/>
              </p:cNvSpPr>
              <p:nvPr/>
            </p:nvSpPr>
            <p:spPr bwMode="auto">
              <a:xfrm>
                <a:off x="2362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</a:t>
                </a:r>
              </a:p>
            </p:txBody>
          </p:sp>
          <p:sp>
            <p:nvSpPr>
              <p:cNvPr id="164938" name="Text Box 74"/>
              <p:cNvSpPr txBox="1">
                <a:spLocks noChangeArrowheads="1"/>
              </p:cNvSpPr>
              <p:nvPr/>
            </p:nvSpPr>
            <p:spPr bwMode="auto">
              <a:xfrm>
                <a:off x="3421" y="2198"/>
                <a:ext cx="53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4000" b="1">
                    <a:latin typeface="Arial" charset="0"/>
                  </a:rPr>
                  <a:t>+</a:t>
                </a:r>
              </a:p>
            </p:txBody>
          </p:sp>
          <p:sp>
            <p:nvSpPr>
              <p:cNvPr id="164939" name="Text Box 75"/>
              <p:cNvSpPr txBox="1">
                <a:spLocks noChangeArrowheads="1"/>
              </p:cNvSpPr>
              <p:nvPr/>
            </p:nvSpPr>
            <p:spPr bwMode="auto">
              <a:xfrm>
                <a:off x="2694" y="1914"/>
                <a:ext cx="559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 dirty="0">
                    <a:latin typeface="Arial" charset="0"/>
                  </a:rPr>
                  <a:t>(</a:t>
                </a:r>
              </a:p>
            </p:txBody>
          </p:sp>
          <p:sp>
            <p:nvSpPr>
              <p:cNvPr id="164940" name="Text Box 76"/>
              <p:cNvSpPr txBox="1">
                <a:spLocks noChangeArrowheads="1"/>
              </p:cNvSpPr>
              <p:nvPr/>
            </p:nvSpPr>
            <p:spPr bwMode="auto">
              <a:xfrm>
                <a:off x="4100" y="1885"/>
                <a:ext cx="1111" cy="74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lIns="274320" rIns="27432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tabLst>
                    <a:tab pos="858838" algn="l"/>
                  </a:tabLst>
                </a:pPr>
                <a:r>
                  <a:rPr lang="en-US" sz="8000" b="1">
                    <a:latin typeface="Arial" charset="0"/>
                  </a:rPr>
                  <a:t>) =</a:t>
                </a:r>
              </a:p>
            </p:txBody>
          </p:sp>
          <p:grpSp>
            <p:nvGrpSpPr>
              <p:cNvPr id="164941" name="Group 77"/>
              <p:cNvGrpSpPr>
                <a:grpSpLocks/>
              </p:cNvGrpSpPr>
              <p:nvPr/>
            </p:nvGrpSpPr>
            <p:grpSpPr bwMode="auto">
              <a:xfrm rot="19892288" flipH="1">
                <a:off x="3133" y="1976"/>
                <a:ext cx="460" cy="645"/>
                <a:chOff x="1252" y="1766"/>
                <a:chExt cx="788" cy="1198"/>
              </a:xfrm>
            </p:grpSpPr>
            <p:sp>
              <p:nvSpPr>
                <p:cNvPr id="515115" name="AutoShape 82"/>
                <p:cNvSpPr>
                  <a:spLocks/>
                </p:cNvSpPr>
                <p:nvPr/>
              </p:nvSpPr>
              <p:spPr bwMode="auto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6" name="AutoShape 83"/>
                <p:cNvSpPr>
                  <a:spLocks/>
                </p:cNvSpPr>
                <p:nvPr/>
              </p:nvSpPr>
              <p:spPr bwMode="auto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17" name="AutoShape 84"/>
                <p:cNvSpPr>
                  <a:spLocks/>
                </p:cNvSpPr>
                <p:nvPr/>
              </p:nvSpPr>
              <p:spPr bwMode="auto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64942" name="Group 78"/>
              <p:cNvGrpSpPr>
                <a:grpSpLocks/>
              </p:cNvGrpSpPr>
              <p:nvPr/>
            </p:nvGrpSpPr>
            <p:grpSpPr bwMode="auto">
              <a:xfrm rot="1369597">
                <a:off x="3765" y="1976"/>
                <a:ext cx="459" cy="645"/>
                <a:chOff x="1252" y="1766"/>
                <a:chExt cx="788" cy="1198"/>
              </a:xfrm>
            </p:grpSpPr>
            <p:sp>
              <p:nvSpPr>
                <p:cNvPr id="515119" name="AutoShape 79"/>
                <p:cNvSpPr>
                  <a:spLocks/>
                </p:cNvSpPr>
                <p:nvPr/>
              </p:nvSpPr>
              <p:spPr bwMode="grayWhite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1198"/>
                    <a:gd name="T44" fmla="*/ 788 w 788"/>
                    <a:gd name="T45" fmla="*/ 1198 h 119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0" name="AutoShape 80"/>
                <p:cNvSpPr>
                  <a:spLocks/>
                </p:cNvSpPr>
                <p:nvPr/>
              </p:nvSpPr>
              <p:spPr bwMode="grayWhite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7"/>
                    <a:gd name="T19" fmla="*/ 0 h 237"/>
                    <a:gd name="T20" fmla="*/ 267 w 267"/>
                    <a:gd name="T21" fmla="*/ 237 h 23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  <p:sp>
              <p:nvSpPr>
                <p:cNvPr id="515121" name="AutoShape 81"/>
                <p:cNvSpPr>
                  <a:spLocks/>
                </p:cNvSpPr>
                <p:nvPr/>
              </p:nvSpPr>
              <p:spPr bwMode="grayWhite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3"/>
                    <a:gd name="T25" fmla="*/ 0 h 888"/>
                    <a:gd name="T26" fmla="*/ 503 w 503"/>
                    <a:gd name="T27" fmla="*/ 888 h 8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latin typeface="Comic Sans MS" pitchFamily="66" charset="0"/>
                  </a:endParaRPr>
                </a:p>
              </p:txBody>
            </p:sp>
          </p:grpSp>
        </p:grp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3831" y="3048000"/>
            <a:ext cx="8796338" cy="1376363"/>
            <a:chOff x="140" y="3154"/>
            <a:chExt cx="5541" cy="867"/>
          </a:xfrm>
        </p:grpSpPr>
        <p:grpSp>
          <p:nvGrpSpPr>
            <p:cNvPr id="164871" name="Group 7"/>
            <p:cNvGrpSpPr>
              <a:grpSpLocks/>
            </p:cNvGrpSpPr>
            <p:nvPr/>
          </p:nvGrpSpPr>
          <p:grpSpPr bwMode="auto">
            <a:xfrm>
              <a:off x="1158" y="3322"/>
              <a:ext cx="465" cy="508"/>
              <a:chOff x="602" y="333"/>
              <a:chExt cx="574" cy="729"/>
            </a:xfrm>
          </p:grpSpPr>
          <p:sp>
            <p:nvSpPr>
              <p:cNvPr id="164926" name="AutoShape 62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7" name="AutoShape 63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8" name="AutoShape 64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9" name="AutoShape 65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2" name="Group 8"/>
            <p:cNvGrpSpPr>
              <a:grpSpLocks/>
            </p:cNvGrpSpPr>
            <p:nvPr/>
          </p:nvGrpSpPr>
          <p:grpSpPr bwMode="auto">
            <a:xfrm>
              <a:off x="140" y="3345"/>
              <a:ext cx="465" cy="508"/>
              <a:chOff x="602" y="333"/>
              <a:chExt cx="574" cy="729"/>
            </a:xfrm>
          </p:grpSpPr>
          <p:sp>
            <p:nvSpPr>
              <p:cNvPr id="164922" name="AutoShape 58"/>
              <p:cNvSpPr>
                <a:spLocks/>
              </p:cNvSpPr>
              <p:nvPr/>
            </p:nvSpPr>
            <p:spPr bwMode="auto">
              <a:xfrm flipH="1">
                <a:off x="722" y="651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3" name="AutoShape 59"/>
              <p:cNvSpPr>
                <a:spLocks/>
              </p:cNvSpPr>
              <p:nvPr/>
            </p:nvSpPr>
            <p:spPr bwMode="auto">
              <a:xfrm flipH="1">
                <a:off x="842" y="660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4" name="AutoShape 60"/>
              <p:cNvSpPr>
                <a:spLocks/>
              </p:cNvSpPr>
              <p:nvPr/>
            </p:nvSpPr>
            <p:spPr bwMode="auto">
              <a:xfrm flipH="1">
                <a:off x="633" y="350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5" name="AutoShape 61"/>
              <p:cNvSpPr>
                <a:spLocks/>
              </p:cNvSpPr>
              <p:nvPr/>
            </p:nvSpPr>
            <p:spPr bwMode="auto">
              <a:xfrm flipH="1">
                <a:off x="602" y="333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3" name="Group 9"/>
            <p:cNvGrpSpPr>
              <a:grpSpLocks/>
            </p:cNvGrpSpPr>
            <p:nvPr/>
          </p:nvGrpSpPr>
          <p:grpSpPr bwMode="auto">
            <a:xfrm>
              <a:off x="2969" y="3264"/>
              <a:ext cx="465" cy="508"/>
              <a:chOff x="2686" y="656"/>
              <a:chExt cx="574" cy="729"/>
            </a:xfrm>
          </p:grpSpPr>
          <p:sp>
            <p:nvSpPr>
              <p:cNvPr id="164918" name="AutoShape 54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9" name="AutoShape 55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0" name="AutoShape 56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21" name="AutoShape 57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4" name="Group 10"/>
            <p:cNvGrpSpPr>
              <a:grpSpLocks/>
            </p:cNvGrpSpPr>
            <p:nvPr/>
          </p:nvGrpSpPr>
          <p:grpSpPr bwMode="auto">
            <a:xfrm>
              <a:off x="2196" y="3296"/>
              <a:ext cx="465" cy="508"/>
              <a:chOff x="2686" y="656"/>
              <a:chExt cx="574" cy="729"/>
            </a:xfrm>
          </p:grpSpPr>
          <p:sp>
            <p:nvSpPr>
              <p:cNvPr id="164914" name="AutoShape 50"/>
              <p:cNvSpPr>
                <a:spLocks/>
              </p:cNvSpPr>
              <p:nvPr/>
            </p:nvSpPr>
            <p:spPr bwMode="auto">
              <a:xfrm flipH="1">
                <a:off x="2806" y="97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5" name="AutoShape 51"/>
              <p:cNvSpPr>
                <a:spLocks/>
              </p:cNvSpPr>
              <p:nvPr/>
            </p:nvSpPr>
            <p:spPr bwMode="auto">
              <a:xfrm flipH="1">
                <a:off x="2926" y="98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6" name="AutoShape 52"/>
              <p:cNvSpPr>
                <a:spLocks/>
              </p:cNvSpPr>
              <p:nvPr/>
            </p:nvSpPr>
            <p:spPr bwMode="auto">
              <a:xfrm flipH="1">
                <a:off x="2717" y="67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7" name="AutoShape 53"/>
              <p:cNvSpPr>
                <a:spLocks/>
              </p:cNvSpPr>
              <p:nvPr/>
            </p:nvSpPr>
            <p:spPr bwMode="auto">
              <a:xfrm flipH="1">
                <a:off x="2686" y="65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5" name="Group 11"/>
            <p:cNvGrpSpPr>
              <a:grpSpLocks/>
            </p:cNvGrpSpPr>
            <p:nvPr/>
          </p:nvGrpSpPr>
          <p:grpSpPr bwMode="auto">
            <a:xfrm>
              <a:off x="3889" y="3259"/>
              <a:ext cx="465" cy="508"/>
              <a:chOff x="4274" y="576"/>
              <a:chExt cx="574" cy="729"/>
            </a:xfrm>
          </p:grpSpPr>
          <p:sp>
            <p:nvSpPr>
              <p:cNvPr id="164910" name="AutoShape 46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1" name="AutoShape 47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2" name="AutoShape 48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13" name="AutoShape 49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6" name="Group 12"/>
            <p:cNvGrpSpPr>
              <a:grpSpLocks/>
            </p:cNvGrpSpPr>
            <p:nvPr/>
          </p:nvGrpSpPr>
          <p:grpSpPr bwMode="auto">
            <a:xfrm>
              <a:off x="4887" y="3154"/>
              <a:ext cx="465" cy="508"/>
              <a:chOff x="4274" y="576"/>
              <a:chExt cx="574" cy="729"/>
            </a:xfrm>
          </p:grpSpPr>
          <p:sp>
            <p:nvSpPr>
              <p:cNvPr id="164906" name="AutoShape 42"/>
              <p:cNvSpPr>
                <a:spLocks/>
              </p:cNvSpPr>
              <p:nvPr/>
            </p:nvSpPr>
            <p:spPr bwMode="auto">
              <a:xfrm flipH="1">
                <a:off x="4394" y="894"/>
                <a:ext cx="430" cy="385"/>
              </a:xfrm>
              <a:custGeom>
                <a:avLst/>
                <a:gdLst>
                  <a:gd name="T0" fmla="*/ 0 w 597"/>
                  <a:gd name="T1" fmla="*/ 241 h 498"/>
                  <a:gd name="T2" fmla="*/ 0 w 597"/>
                  <a:gd name="T3" fmla="*/ 187 h 498"/>
                  <a:gd name="T4" fmla="*/ 24 w 597"/>
                  <a:gd name="T5" fmla="*/ 107 h 498"/>
                  <a:gd name="T6" fmla="*/ 75 w 597"/>
                  <a:gd name="T7" fmla="*/ 54 h 498"/>
                  <a:gd name="T8" fmla="*/ 148 w 597"/>
                  <a:gd name="T9" fmla="*/ 0 h 498"/>
                  <a:gd name="T10" fmla="*/ 215 w 597"/>
                  <a:gd name="T11" fmla="*/ 0 h 498"/>
                  <a:gd name="T12" fmla="*/ 264 w 597"/>
                  <a:gd name="T13" fmla="*/ 0 h 498"/>
                  <a:gd name="T14" fmla="*/ 323 w 597"/>
                  <a:gd name="T15" fmla="*/ 26 h 498"/>
                  <a:gd name="T16" fmla="*/ 382 w 597"/>
                  <a:gd name="T17" fmla="*/ 107 h 498"/>
                  <a:gd name="T18" fmla="*/ 430 w 597"/>
                  <a:gd name="T19" fmla="*/ 197 h 498"/>
                  <a:gd name="T20" fmla="*/ 430 w 597"/>
                  <a:gd name="T21" fmla="*/ 305 h 498"/>
                  <a:gd name="T22" fmla="*/ 406 w 597"/>
                  <a:gd name="T23" fmla="*/ 385 h 498"/>
                  <a:gd name="T24" fmla="*/ 264 w 597"/>
                  <a:gd name="T25" fmla="*/ 359 h 498"/>
                  <a:gd name="T26" fmla="*/ 191 w 597"/>
                  <a:gd name="T27" fmla="*/ 349 h 498"/>
                  <a:gd name="T28" fmla="*/ 99 w 597"/>
                  <a:gd name="T29" fmla="*/ 305 h 498"/>
                  <a:gd name="T30" fmla="*/ 0 w 597"/>
                  <a:gd name="T31" fmla="*/ 241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7" name="AutoShape 43"/>
              <p:cNvSpPr>
                <a:spLocks/>
              </p:cNvSpPr>
              <p:nvPr/>
            </p:nvSpPr>
            <p:spPr bwMode="auto">
              <a:xfrm flipH="1">
                <a:off x="4514" y="903"/>
                <a:ext cx="173" cy="349"/>
              </a:xfrm>
              <a:custGeom>
                <a:avLst/>
                <a:gdLst>
                  <a:gd name="T0" fmla="*/ 0 w 240"/>
                  <a:gd name="T1" fmla="*/ 295 h 453"/>
                  <a:gd name="T2" fmla="*/ 34 w 240"/>
                  <a:gd name="T3" fmla="*/ 180 h 453"/>
                  <a:gd name="T4" fmla="*/ 120 w 240"/>
                  <a:gd name="T5" fmla="*/ 36 h 453"/>
                  <a:gd name="T6" fmla="*/ 147 w 240"/>
                  <a:gd name="T7" fmla="*/ 0 h 453"/>
                  <a:gd name="T8" fmla="*/ 173 w 240"/>
                  <a:gd name="T9" fmla="*/ 143 h 453"/>
                  <a:gd name="T10" fmla="*/ 138 w 240"/>
                  <a:gd name="T11" fmla="*/ 277 h 453"/>
                  <a:gd name="T12" fmla="*/ 130 w 240"/>
                  <a:gd name="T13" fmla="*/ 349 h 453"/>
                  <a:gd name="T14" fmla="*/ 44 w 240"/>
                  <a:gd name="T15" fmla="*/ 349 h 453"/>
                  <a:gd name="T16" fmla="*/ 0 w 240"/>
                  <a:gd name="T17" fmla="*/ 295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8" name="AutoShape 44"/>
              <p:cNvSpPr>
                <a:spLocks/>
              </p:cNvSpPr>
              <p:nvPr/>
            </p:nvSpPr>
            <p:spPr bwMode="auto">
              <a:xfrm flipH="1">
                <a:off x="4305" y="593"/>
                <a:ext cx="447" cy="315"/>
              </a:xfrm>
              <a:custGeom>
                <a:avLst/>
                <a:gdLst>
                  <a:gd name="T0" fmla="*/ 232 w 621"/>
                  <a:gd name="T1" fmla="*/ 163 h 408"/>
                  <a:gd name="T2" fmla="*/ 116 w 621"/>
                  <a:gd name="T3" fmla="*/ 152 h 408"/>
                  <a:gd name="T4" fmla="*/ 33 w 621"/>
                  <a:gd name="T5" fmla="*/ 109 h 408"/>
                  <a:gd name="T6" fmla="*/ 0 w 621"/>
                  <a:gd name="T7" fmla="*/ 72 h 408"/>
                  <a:gd name="T8" fmla="*/ 33 w 621"/>
                  <a:gd name="T9" fmla="*/ 8 h 408"/>
                  <a:gd name="T10" fmla="*/ 91 w 621"/>
                  <a:gd name="T11" fmla="*/ 0 h 408"/>
                  <a:gd name="T12" fmla="*/ 157 w 621"/>
                  <a:gd name="T13" fmla="*/ 0 h 408"/>
                  <a:gd name="T14" fmla="*/ 207 w 621"/>
                  <a:gd name="T15" fmla="*/ 80 h 408"/>
                  <a:gd name="T16" fmla="*/ 290 w 621"/>
                  <a:gd name="T17" fmla="*/ 152 h 408"/>
                  <a:gd name="T18" fmla="*/ 364 w 621"/>
                  <a:gd name="T19" fmla="*/ 163 h 408"/>
                  <a:gd name="T20" fmla="*/ 438 w 621"/>
                  <a:gd name="T21" fmla="*/ 206 h 408"/>
                  <a:gd name="T22" fmla="*/ 447 w 621"/>
                  <a:gd name="T23" fmla="*/ 306 h 408"/>
                  <a:gd name="T24" fmla="*/ 398 w 621"/>
                  <a:gd name="T25" fmla="*/ 315 h 408"/>
                  <a:gd name="T26" fmla="*/ 299 w 621"/>
                  <a:gd name="T27" fmla="*/ 278 h 408"/>
                  <a:gd name="T28" fmla="*/ 232 w 621"/>
                  <a:gd name="T29" fmla="*/ 163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4909" name="AutoShape 45"/>
              <p:cNvSpPr>
                <a:spLocks/>
              </p:cNvSpPr>
              <p:nvPr/>
            </p:nvSpPr>
            <p:spPr bwMode="auto">
              <a:xfrm flipH="1">
                <a:off x="4274" y="576"/>
                <a:ext cx="574" cy="729"/>
              </a:xfrm>
              <a:custGeom>
                <a:avLst/>
                <a:gdLst>
                  <a:gd name="T0" fmla="*/ 0 w 797"/>
                  <a:gd name="T1" fmla="*/ 491 h 944"/>
                  <a:gd name="T2" fmla="*/ 189 w 797"/>
                  <a:gd name="T3" fmla="*/ 290 h 944"/>
                  <a:gd name="T4" fmla="*/ 311 w 797"/>
                  <a:gd name="T5" fmla="*/ 229 h 944"/>
                  <a:gd name="T6" fmla="*/ 164 w 797"/>
                  <a:gd name="T7" fmla="*/ 175 h 944"/>
                  <a:gd name="T8" fmla="*/ 73 w 797"/>
                  <a:gd name="T9" fmla="*/ 61 h 944"/>
                  <a:gd name="T10" fmla="*/ 222 w 797"/>
                  <a:gd name="T11" fmla="*/ 0 h 944"/>
                  <a:gd name="T12" fmla="*/ 181 w 797"/>
                  <a:gd name="T13" fmla="*/ 35 h 944"/>
                  <a:gd name="T14" fmla="*/ 130 w 797"/>
                  <a:gd name="T15" fmla="*/ 96 h 944"/>
                  <a:gd name="T16" fmla="*/ 271 w 797"/>
                  <a:gd name="T17" fmla="*/ 157 h 944"/>
                  <a:gd name="T18" fmla="*/ 295 w 797"/>
                  <a:gd name="T19" fmla="*/ 104 h 944"/>
                  <a:gd name="T20" fmla="*/ 320 w 797"/>
                  <a:gd name="T21" fmla="*/ 87 h 944"/>
                  <a:gd name="T22" fmla="*/ 452 w 797"/>
                  <a:gd name="T23" fmla="*/ 148 h 944"/>
                  <a:gd name="T24" fmla="*/ 557 w 797"/>
                  <a:gd name="T25" fmla="*/ 246 h 944"/>
                  <a:gd name="T26" fmla="*/ 517 w 797"/>
                  <a:gd name="T27" fmla="*/ 342 h 944"/>
                  <a:gd name="T28" fmla="*/ 517 w 797"/>
                  <a:gd name="T29" fmla="*/ 290 h 944"/>
                  <a:gd name="T30" fmla="*/ 468 w 797"/>
                  <a:gd name="T31" fmla="*/ 202 h 944"/>
                  <a:gd name="T32" fmla="*/ 368 w 797"/>
                  <a:gd name="T33" fmla="*/ 194 h 944"/>
                  <a:gd name="T34" fmla="*/ 459 w 797"/>
                  <a:gd name="T35" fmla="*/ 290 h 944"/>
                  <a:gd name="T36" fmla="*/ 426 w 797"/>
                  <a:gd name="T37" fmla="*/ 307 h 944"/>
                  <a:gd name="T38" fmla="*/ 328 w 797"/>
                  <a:gd name="T39" fmla="*/ 281 h 944"/>
                  <a:gd name="T40" fmla="*/ 368 w 797"/>
                  <a:gd name="T41" fmla="*/ 351 h 944"/>
                  <a:gd name="T42" fmla="*/ 468 w 797"/>
                  <a:gd name="T43" fmla="*/ 482 h 944"/>
                  <a:gd name="T44" fmla="*/ 459 w 797"/>
                  <a:gd name="T45" fmla="*/ 685 h 944"/>
                  <a:gd name="T46" fmla="*/ 189 w 797"/>
                  <a:gd name="T47" fmla="*/ 676 h 944"/>
                  <a:gd name="T48" fmla="*/ 130 w 797"/>
                  <a:gd name="T49" fmla="*/ 589 h 944"/>
                  <a:gd name="T50" fmla="*/ 401 w 797"/>
                  <a:gd name="T51" fmla="*/ 659 h 944"/>
                  <a:gd name="T52" fmla="*/ 435 w 797"/>
                  <a:gd name="T53" fmla="*/ 598 h 944"/>
                  <a:gd name="T54" fmla="*/ 385 w 797"/>
                  <a:gd name="T55" fmla="*/ 439 h 944"/>
                  <a:gd name="T56" fmla="*/ 352 w 797"/>
                  <a:gd name="T57" fmla="*/ 482 h 944"/>
                  <a:gd name="T58" fmla="*/ 303 w 797"/>
                  <a:gd name="T59" fmla="*/ 500 h 944"/>
                  <a:gd name="T60" fmla="*/ 238 w 797"/>
                  <a:gd name="T61" fmla="*/ 473 h 944"/>
                  <a:gd name="T62" fmla="*/ 189 w 797"/>
                  <a:gd name="T63" fmla="*/ 447 h 944"/>
                  <a:gd name="T64" fmla="*/ 213 w 797"/>
                  <a:gd name="T65" fmla="*/ 342 h 944"/>
                  <a:gd name="T66" fmla="*/ 89 w 797"/>
                  <a:gd name="T67" fmla="*/ 412 h 944"/>
                  <a:gd name="T68" fmla="*/ 49 w 797"/>
                  <a:gd name="T69" fmla="*/ 534 h 944"/>
                  <a:gd name="T70" fmla="*/ 8 w 797"/>
                  <a:gd name="T71" fmla="*/ 598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4877" name="Group 13"/>
            <p:cNvGrpSpPr>
              <a:grpSpLocks/>
            </p:cNvGrpSpPr>
            <p:nvPr/>
          </p:nvGrpSpPr>
          <p:grpSpPr bwMode="auto">
            <a:xfrm rot="19892288" flipH="1">
              <a:off x="4224" y="3357"/>
              <a:ext cx="460" cy="645"/>
              <a:chOff x="1252" y="1766"/>
              <a:chExt cx="788" cy="1198"/>
            </a:xfrm>
          </p:grpSpPr>
          <p:sp>
            <p:nvSpPr>
              <p:cNvPr id="515153" name="AutoShape 39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4" name="AutoShape 40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5" name="AutoShape 41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8" name="Group 14"/>
            <p:cNvGrpSpPr>
              <a:grpSpLocks/>
            </p:cNvGrpSpPr>
            <p:nvPr/>
          </p:nvGrpSpPr>
          <p:grpSpPr bwMode="auto">
            <a:xfrm rot="19892288" flipH="1">
              <a:off x="2509" y="3376"/>
              <a:ext cx="460" cy="645"/>
              <a:chOff x="1252" y="1766"/>
              <a:chExt cx="788" cy="1198"/>
            </a:xfrm>
          </p:grpSpPr>
          <p:sp>
            <p:nvSpPr>
              <p:cNvPr id="515157" name="AutoShape 36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8" name="AutoShape 37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59" name="AutoShape 38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79" name="Group 15"/>
            <p:cNvGrpSpPr>
              <a:grpSpLocks/>
            </p:cNvGrpSpPr>
            <p:nvPr/>
          </p:nvGrpSpPr>
          <p:grpSpPr bwMode="auto">
            <a:xfrm rot="19892288" flipH="1">
              <a:off x="475" y="3308"/>
              <a:ext cx="460" cy="645"/>
              <a:chOff x="1252" y="1766"/>
              <a:chExt cx="788" cy="1198"/>
            </a:xfrm>
          </p:grpSpPr>
          <p:sp>
            <p:nvSpPr>
              <p:cNvPr id="515161" name="AutoShape 33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2" name="AutoShape 34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3" name="AutoShape 35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0" name="Group 16"/>
            <p:cNvGrpSpPr>
              <a:grpSpLocks/>
            </p:cNvGrpSpPr>
            <p:nvPr/>
          </p:nvGrpSpPr>
          <p:grpSpPr bwMode="auto">
            <a:xfrm rot="1369597">
              <a:off x="1493" y="3357"/>
              <a:ext cx="459" cy="645"/>
              <a:chOff x="1252" y="1766"/>
              <a:chExt cx="788" cy="1198"/>
            </a:xfrm>
          </p:grpSpPr>
          <p:sp>
            <p:nvSpPr>
              <p:cNvPr id="515165" name="AutoShape 30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6" name="AutoShape 31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67" name="AutoShape 32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1" name="Group 17"/>
            <p:cNvGrpSpPr>
              <a:grpSpLocks/>
            </p:cNvGrpSpPr>
            <p:nvPr/>
          </p:nvGrpSpPr>
          <p:grpSpPr bwMode="auto">
            <a:xfrm rot="1369597">
              <a:off x="3276" y="3357"/>
              <a:ext cx="459" cy="645"/>
              <a:chOff x="1252" y="1766"/>
              <a:chExt cx="788" cy="1198"/>
            </a:xfrm>
          </p:grpSpPr>
          <p:sp>
            <p:nvSpPr>
              <p:cNvPr id="515169" name="AutoShape 27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0" name="AutoShape 28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1" name="AutoShape 29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164882" name="Group 18"/>
            <p:cNvGrpSpPr>
              <a:grpSpLocks/>
            </p:cNvGrpSpPr>
            <p:nvPr/>
          </p:nvGrpSpPr>
          <p:grpSpPr bwMode="auto">
            <a:xfrm rot="1369597">
              <a:off x="5222" y="3296"/>
              <a:ext cx="459" cy="645"/>
              <a:chOff x="1252" y="1766"/>
              <a:chExt cx="788" cy="1198"/>
            </a:xfrm>
          </p:grpSpPr>
          <p:sp>
            <p:nvSpPr>
              <p:cNvPr id="515173" name="AutoShape 24"/>
              <p:cNvSpPr>
                <a:spLocks/>
              </p:cNvSpPr>
              <p:nvPr/>
            </p:nvSpPr>
            <p:spPr bwMode="grayWhite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4" name="AutoShape 25"/>
              <p:cNvSpPr>
                <a:spLocks/>
              </p:cNvSpPr>
              <p:nvPr/>
            </p:nvSpPr>
            <p:spPr bwMode="grayWhite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515175" name="AutoShape 26"/>
              <p:cNvSpPr>
                <a:spLocks/>
              </p:cNvSpPr>
              <p:nvPr/>
            </p:nvSpPr>
            <p:spPr bwMode="grayWhite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latin typeface="Comic Sans MS" pitchFamily="66" charset="0"/>
                </a:endParaRPr>
              </a:p>
            </p:txBody>
          </p:sp>
        </p:grpSp>
        <p:sp>
          <p:nvSpPr>
            <p:cNvPr id="164883" name="Text Box 19"/>
            <p:cNvSpPr txBox="1">
              <a:spLocks noChangeArrowheads="1"/>
            </p:cNvSpPr>
            <p:nvPr/>
          </p:nvSpPr>
          <p:spPr bwMode="auto">
            <a:xfrm>
              <a:off x="1780" y="3375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4" name="Text Box 20"/>
            <p:cNvSpPr txBox="1">
              <a:spLocks noChangeArrowheads="1"/>
            </p:cNvSpPr>
            <p:nvPr/>
          </p:nvSpPr>
          <p:spPr bwMode="auto">
            <a:xfrm>
              <a:off x="775" y="3356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5" name="Text Box 21"/>
            <p:cNvSpPr txBox="1">
              <a:spLocks noChangeArrowheads="1"/>
            </p:cNvSpPr>
            <p:nvPr/>
          </p:nvSpPr>
          <p:spPr bwMode="auto">
            <a:xfrm>
              <a:off x="2631" y="333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6" name="Text Box 22"/>
            <p:cNvSpPr txBox="1">
              <a:spLocks noChangeArrowheads="1"/>
            </p:cNvSpPr>
            <p:nvPr/>
          </p:nvSpPr>
          <p:spPr bwMode="auto">
            <a:xfrm>
              <a:off x="3468" y="3209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4447" y="3254"/>
              <a:ext cx="533" cy="40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tabLst>
                  <a:tab pos="858838" algn="l"/>
                </a:tabLst>
              </a:pPr>
              <a:r>
                <a:rPr lang="en-US" sz="4000" b="1">
                  <a:latin typeface="Arial" charset="0"/>
                </a:rPr>
                <a:t>+</a:t>
              </a:r>
            </a:p>
          </p:txBody>
        </p:sp>
      </p:grpSp>
      <p:sp>
        <p:nvSpPr>
          <p:cNvPr id="515181" name="Text Box 6"/>
          <p:cNvSpPr txBox="1">
            <a:spLocks noChangeArrowheads="1"/>
          </p:cNvSpPr>
          <p:nvPr/>
        </p:nvSpPr>
        <p:spPr bwMode="auto">
          <a:xfrm>
            <a:off x="228600" y="4797425"/>
            <a:ext cx="8709025" cy="646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atin typeface="+mj-lt"/>
              </a:rPr>
              <a:t>Products of Sums = Sums of Products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12M.20</a:t>
            </a:r>
            <a:endParaRPr lang="en-US" sz="1000" dirty="0">
              <a:latin typeface="Comic Sans MS" pitchFamily="66" charset="0"/>
            </a:endParaRP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438400" y="762000"/>
            <a:ext cx="6553200" cy="25146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127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More</a:t>
            </a:r>
            <a:r>
              <a:rPr lang="en-US" sz="4400" dirty="0" smtClean="0">
                <a:latin typeface="Comic Sans MS" pitchFamily="66" charset="0"/>
              </a:rPr>
              <a:t> next lecture about counting with polynomials and series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447800"/>
                        <a:ext cx="576738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6" imgW="2705040" imgH="457200" progId="Equation.DSMT4">
                  <p:embed/>
                </p:oleObj>
              </mc:Choice>
              <mc:Fallback>
                <p:oleObj name="Equation" r:id="rId6" imgW="27050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343400"/>
                        <a:ext cx="761682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6" imgW="1473200" imgH="736600" progId="Equation.DSMT4">
                  <p:embed/>
                </p:oleObj>
              </mc:Choice>
              <mc:Fallback>
                <p:oleObj name="Equation" r:id="rId6" imgW="1473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0800"/>
                        <a:ext cx="6556375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631950"/>
                        <a:ext cx="6091237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6" imgW="876300" imgH="812800" progId="Equation.DSMT4">
                  <p:embed/>
                </p:oleObj>
              </mc:Choice>
              <mc:Fallback>
                <p:oleObj name="Equation" r:id="rId6" imgW="8763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135188"/>
                        <a:ext cx="4033837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6" imgW="952500" imgH="571500" progId="Equation.DSMT4">
                  <p:embed/>
                </p:oleObj>
              </mc:Choice>
              <mc:Fallback>
                <p:oleObj name="Equation" r:id="rId6" imgW="9525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914400"/>
                        <a:ext cx="4643437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8" imgW="977900" imgH="533400" progId="Equation.DSMT4">
                  <p:embed/>
                </p:oleObj>
              </mc:Choice>
              <mc:Fallback>
                <p:oleObj name="Equation" r:id="rId8" imgW="9779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51689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58674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expression for </a:t>
            </a:r>
            <a:r>
              <a:rPr lang="en-US" sz="4400" dirty="0">
                <a:solidFill>
                  <a:srgbClr val="0000FF"/>
                </a:solidFill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2438" y="2209800"/>
          <a:ext cx="8234362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866600" imgH="482400" progId="Equation.DSMT4">
                  <p:embed/>
                </p:oleObj>
              </mc:Choice>
              <mc:Fallback>
                <p:oleObj name="Equation" r:id="rId4" imgW="18666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209800"/>
                        <a:ext cx="8234362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</a:t>
            </a:r>
            <a:endParaRPr lang="en-US" sz="1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86594"/>
              </p:ext>
            </p:extLst>
          </p:nvPr>
        </p:nvGraphicFramePr>
        <p:xfrm>
          <a:off x="2286000" y="1728787"/>
          <a:ext cx="43942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6" imgW="901700" imgH="698500" progId="Equation.DSMT4">
                  <p:embed/>
                </p:oleObj>
              </mc:Choice>
              <mc:Fallback>
                <p:oleObj name="Equation" r:id="rId6" imgW="9017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28787"/>
                        <a:ext cx="439420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89558"/>
              </p:ext>
            </p:extLst>
          </p:nvPr>
        </p:nvGraphicFramePr>
        <p:xfrm>
          <a:off x="1447800" y="1333500"/>
          <a:ext cx="569436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1" name="Equation" r:id="rId6" imgW="1168400" imgH="990600" progId="Equation.DSMT4">
                  <p:embed/>
                </p:oleObj>
              </mc:Choice>
              <mc:Fallback>
                <p:oleObj name="Equation" r:id="rId6" imgW="11684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33500"/>
                        <a:ext cx="5694362" cy="482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6" imgW="1270000" imgH="1003300" progId="Equation.DSMT4">
                  <p:embed/>
                </p:oleObj>
              </mc:Choice>
              <mc:Fallback>
                <p:oleObj name="Equation" r:id="rId6" imgW="12700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17625"/>
                        <a:ext cx="6188075" cy="488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6" imgW="1270000" imgH="825500" progId="Equation.DSMT4">
                  <p:embed/>
                </p:oleObj>
              </mc:Choice>
              <mc:Fallback>
                <p:oleObj name="Equation" r:id="rId6" imgW="12700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065213"/>
                        <a:ext cx="4581525" cy="297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897188"/>
                        <a:ext cx="5051425" cy="304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084" y="1905000"/>
            <a:ext cx="7627321" cy="356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8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3800" dirty="0" smtClean="0"/>
              <a:t>1</a:t>
            </a:r>
            <a:r>
              <a:rPr lang="en-US" sz="138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3800" dirty="0" smtClean="0"/>
              <a:t>3</a:t>
            </a:r>
            <a:endParaRPr lang="en-US" sz="13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binomial expressions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360488" y="2620963"/>
            <a:ext cx="2030412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1 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362075" y="1798638"/>
            <a:ext cx="1992313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 dirty="0">
                <a:solidFill>
                  <a:srgbClr val="0000FF"/>
                </a:solidFill>
                <a:latin typeface="Comic Sans MS" pitchFamily="66" charset="0"/>
              </a:rPr>
              <a:t>0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354138" y="3443288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354138" y="4265613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5705475" y="1787525"/>
            <a:ext cx="73183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5341938" y="2608263"/>
            <a:ext cx="1647825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+ 1X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889500" y="3430588"/>
            <a:ext cx="2820988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+ 2X 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386263" y="4252913"/>
            <a:ext cx="3937000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+ 3X + 3X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1354138" y="5089525"/>
            <a:ext cx="2033587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(1+X)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 =</a:t>
            </a: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3883025" y="5075238"/>
            <a:ext cx="5051425" cy="584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1 + 4X + 6X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+ 4X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3 </a:t>
            </a: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+ 1X</a:t>
            </a:r>
            <a:r>
              <a:rPr lang="en-US" sz="3200" baseline="30000">
                <a:solidFill>
                  <a:srgbClr val="0000FF"/>
                </a:solidFill>
                <a:latin typeface="Comic Sans MS" pitchFamily="66" charset="0"/>
              </a:rPr>
              <a:t>4</a:t>
            </a:r>
            <a:endParaRPr lang="en-US" sz="320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65901" name="Text Box 13"/>
          <p:cNvSpPr txBox="1">
            <a:spLocks noGrp="1"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FF"/>
                </a:solidFill>
                <a:latin typeface="Comic Sans MS" pitchFamily="66" charset="0"/>
              </a:rPr>
              <a:t>lec</a:t>
            </a:r>
            <a:r>
              <a:rPr lang="en-US" sz="1000" dirty="0" smtClean="0">
                <a:solidFill>
                  <a:srgbClr val="0000FF"/>
                </a:solidFill>
                <a:latin typeface="Comic Sans MS" pitchFamily="66" charset="0"/>
              </a:rPr>
              <a:t> 12M.4</a:t>
            </a:r>
            <a:endParaRPr lang="en-US" sz="1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0" y="3352800"/>
            <a:ext cx="9144000" cy="2287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Comic Sans MS" pitchFamily="66" charset="0"/>
              </a:rPr>
              <a:t>multiplying gives 2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 product terms: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 + X11X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X1 + 1XX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1X1 +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+ XX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a term corresponds to selecting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3600" dirty="0">
                <a:latin typeface="Comic Sans MS" pitchFamily="66" charset="0"/>
              </a:rPr>
              <a:t> or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from each of the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3600" dirty="0">
                <a:latin typeface="Comic Sans MS" pitchFamily="66" charset="0"/>
              </a:rPr>
              <a:t> factors</a:t>
            </a: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489200" y="34417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4170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6" imgW="2374560" imgH="469800" progId="Equation.DSMT4">
                  <p:embed/>
                </p:oleObj>
              </mc:Choice>
              <mc:Fallback>
                <p:oleObj name="Equation" r:id="rId6" imgW="2374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66800" y="1589088"/>
            <a:ext cx="7391400" cy="793750"/>
            <a:chOff x="1066800" y="1589088"/>
            <a:chExt cx="7391400" cy="793750"/>
          </a:xfrm>
        </p:grpSpPr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733800" y="1589088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427162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5938" y="3048000"/>
            <a:ext cx="8170862" cy="1493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baseline="30000" dirty="0" err="1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 err="1">
                <a:latin typeface="Comic Sans MS" pitchFamily="66" charset="0"/>
              </a:rPr>
              <a:t>coeff</a:t>
            </a:r>
            <a:r>
              <a:rPr lang="en-US" sz="4400" dirty="0">
                <a:latin typeface="Comic Sans MS" pitchFamily="66" charset="0"/>
              </a:rPr>
              <a:t>,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,  is # terms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with exactly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k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’s selected</a:t>
            </a:r>
          </a:p>
        </p:txBody>
      </p:sp>
      <p:graphicFrame>
        <p:nvGraphicFramePr>
          <p:cNvPr id="581644" name="Object 12"/>
          <p:cNvGraphicFramePr>
            <a:graphicFrameLocks noChangeAspect="1"/>
          </p:cNvGraphicFramePr>
          <p:nvPr/>
        </p:nvGraphicFramePr>
        <p:xfrm>
          <a:off x="3314700" y="4343400"/>
          <a:ext cx="24003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533160" imgH="457200" progId="Equation.DSMT4">
                  <p:embed/>
                </p:oleObj>
              </mc:Choice>
              <mc:Fallback>
                <p:oleObj name="Equation" r:id="rId4" imgW="5331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343400"/>
                        <a:ext cx="24003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639763" y="1503363"/>
          <a:ext cx="78819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6" imgW="2374560" imgH="469800" progId="Equation.DSMT4">
                  <p:embed/>
                </p:oleObj>
              </mc:Choice>
              <mc:Fallback>
                <p:oleObj name="Equation" r:id="rId6" imgW="2374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39763" y="1503363"/>
                        <a:ext cx="7881937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1066800" y="1589088"/>
            <a:ext cx="7391400" cy="793750"/>
            <a:chOff x="1066800" y="1797050"/>
            <a:chExt cx="7391400" cy="79375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733800" y="1797050"/>
              <a:ext cx="2098675" cy="6413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008000"/>
                  </a:solidFill>
                  <a:latin typeface="Comic Sans MS" pitchFamily="66" charset="0"/>
                </a:rPr>
                <a:t>n</a:t>
              </a:r>
              <a:r>
                <a:rPr lang="en-US" sz="3600" dirty="0">
                  <a:solidFill>
                    <a:srgbClr val="FF5050"/>
                  </a:solidFill>
                  <a:latin typeface="Comic Sans MS" pitchFamily="66" charset="0"/>
                </a:rPr>
                <a:t> </a:t>
              </a:r>
              <a:r>
                <a:rPr lang="en-US" sz="3600" dirty="0">
                  <a:latin typeface="Comic Sans MS" pitchFamily="66" charset="0"/>
                </a:rPr>
                <a:t>times</a:t>
              </a:r>
            </a:p>
          </p:txBody>
        </p:sp>
        <p:sp>
          <p:nvSpPr>
            <p:cNvPr id="14" name="AutoShape 10"/>
            <p:cNvSpPr/>
            <p:nvPr/>
          </p:nvSpPr>
          <p:spPr bwMode="auto">
            <a:xfrm rot="16200000">
              <a:off x="4648200" y="-1219200"/>
              <a:ext cx="228600" cy="7391400"/>
            </a:xfrm>
            <a:prstGeom prst="rightBrace">
              <a:avLst/>
            </a:prstGeom>
            <a:noFill/>
            <a:ln w="38100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048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expression for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2438" y="2744788"/>
          <a:ext cx="83137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2920680" imgH="507960" progId="Equation.DSMT4">
                  <p:embed/>
                </p:oleObj>
              </mc:Choice>
              <mc:Fallback>
                <p:oleObj name="Equation" r:id="rId4" imgW="29206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452438" y="2744788"/>
                        <a:ext cx="8313737" cy="144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114800"/>
            <a:ext cx="6858000" cy="1946275"/>
            <a:chOff x="624" y="2592"/>
            <a:chExt cx="4320" cy="1226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856" y="3372"/>
              <a:ext cx="3510" cy="446"/>
            </a:xfrm>
            <a:prstGeom prst="rect">
              <a:avLst/>
            </a:prstGeom>
            <a:noFill/>
            <a:ln w="38100" cap="sq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lIns="274320" rIns="27432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7030A0"/>
                  </a:solidFill>
                  <a:latin typeface="Comic Sans MS" pitchFamily="66" charset="0"/>
                </a:rPr>
                <a:t>binomial coefficients</a:t>
              </a: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 flipH="1" flipV="1">
              <a:off x="624" y="2592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H="1" flipV="1">
              <a:off x="1175" y="2592"/>
              <a:ext cx="825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 flipV="1">
              <a:off x="2000" y="2616"/>
              <a:ext cx="826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 flipV="1">
              <a:off x="3552" y="2592"/>
              <a:ext cx="541" cy="753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V="1">
              <a:off x="4089" y="2592"/>
              <a:ext cx="855" cy="787"/>
            </a:xfrm>
            <a:prstGeom prst="line">
              <a:avLst/>
            </a:prstGeom>
            <a:noFill/>
            <a:ln w="38100" cap="sq">
              <a:solidFill>
                <a:srgbClr val="7030A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26353" name="AutoShape 8"/>
          <p:cNvSpPr>
            <a:spLocks/>
          </p:cNvSpPr>
          <p:nvPr/>
        </p:nvSpPr>
        <p:spPr bwMode="auto">
          <a:xfrm>
            <a:off x="4876800" y="1143000"/>
            <a:ext cx="3429000" cy="1219200"/>
          </a:xfrm>
          <a:prstGeom prst="borderCallout1">
            <a:avLst>
              <a:gd name="adj1" fmla="val 9375"/>
              <a:gd name="adj2" fmla="val -2222"/>
              <a:gd name="adj3" fmla="val 69139"/>
              <a:gd name="adj4" fmla="val -99861"/>
            </a:avLst>
          </a:prstGeom>
          <a:noFill/>
          <a:ln w="38100" cap="sq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7030A0"/>
                </a:solidFill>
                <a:latin typeface="Comic Sans MS" pitchFamily="66" charset="0"/>
              </a:rPr>
              <a:t>binomial expression</a:t>
            </a:r>
          </a:p>
        </p:txBody>
      </p:sp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57200" y="1803400"/>
          <a:ext cx="26812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660240" imgH="241200" progId="Equation.DSMT4">
                  <p:embed/>
                </p:oleObj>
              </mc:Choice>
              <mc:Fallback>
                <p:oleObj name="Equation" r:id="rId6" imgW="66024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03400"/>
                        <a:ext cx="26812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12M.8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Binomial Formula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63563" y="2498725"/>
          <a:ext cx="8131175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2273040" imgH="990360" progId="Equation.DSMT4">
                  <p:embed/>
                </p:oleObj>
              </mc:Choice>
              <mc:Fallback>
                <p:oleObj name="Equation" r:id="rId4" imgW="227304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63563" y="2498725"/>
                        <a:ext cx="8131175" cy="353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381000" y="1371600"/>
          <a:ext cx="27860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685800" imgH="241200" progId="Equation.DSMT4">
                  <p:embed/>
                </p:oleObj>
              </mc:Choice>
              <mc:Fallback>
                <p:oleObj name="Equation" r:id="rId6" imgW="685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278606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12M.9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500063" y="2214563"/>
          <a:ext cx="8113712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523880" imgH="457200" progId="Equation.DSMT4">
                  <p:embed/>
                </p:oleObj>
              </mc:Choice>
              <mc:Fallback>
                <p:oleObj name="Equation" r:id="rId4" imgW="15238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00063" y="2214563"/>
                        <a:ext cx="8113712" cy="24336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latin typeface="Comic Sans MS" pitchFamily="66" charset="0"/>
              </a:rPr>
              <a:t>The Binomial Formula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9688</TotalTime>
  <Words>936</Words>
  <Application>Microsoft Macintosh PowerPoint</Application>
  <PresentationFormat>On-screen Show (4:3)</PresentationFormat>
  <Paragraphs>251</Paragraphs>
  <Slides>35</Slides>
  <Notes>34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6.042 Lecture Template</vt:lpstr>
      <vt:lpstr>Equation</vt:lpstr>
      <vt:lpstr>MathType 6.0 Equation</vt:lpstr>
      <vt:lpstr>PowerPoint Presentation</vt:lpstr>
      <vt:lpstr>Polynomials Express Choices &amp; Outcomes</vt:lpstr>
      <vt:lpstr>expression for ck?</vt:lpstr>
      <vt:lpstr>binomial expressions</vt:lpstr>
      <vt:lpstr>PowerPoint Presentation</vt:lpstr>
      <vt:lpstr>PowerPoint Presentation</vt:lpstr>
      <vt:lpstr>The Binomial Formula</vt:lpstr>
      <vt:lpstr>The Binomial Formula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  <vt:lpstr>PowerPoint Presentation</vt:lpstr>
      <vt:lpstr>Pascal’s Identity</vt:lpstr>
      <vt:lpstr>PowerPoint Presentation</vt:lpstr>
      <vt:lpstr>PowerPoint Presentation</vt:lpstr>
      <vt:lpstr>PowerPoint Presentation</vt:lpstr>
      <vt:lpstr>PowerPoint Presentation</vt:lpstr>
      <vt:lpstr>Combinatorial Proof,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Problems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1662</cp:revision>
  <cp:lastPrinted>2011-11-21T04:17:30Z</cp:lastPrinted>
  <dcterms:created xsi:type="dcterms:W3CDTF">2011-04-15T20:32:31Z</dcterms:created>
  <dcterms:modified xsi:type="dcterms:W3CDTF">2011-11-21T04:17:55Z</dcterms:modified>
  <cp:category>6.042</cp:category>
</cp:coreProperties>
</file>