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19.bin" ContentType="application/vnd.openxmlformats-officedocument.oleObject"/>
  <Override PartName="/ppt/notesSlides/notesSlide2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8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25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26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50.xml" ContentType="application/vnd.openxmlformats-officedocument.presentationml.notesSlide+xml"/>
  <Override PartName="/ppt/embeddings/oleObject32.bin" ContentType="application/vnd.openxmlformats-officedocument.oleObject"/>
  <Override PartName="/ppt/notesSlides/notesSlide51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306" r:id="rId2"/>
    <p:sldId id="296" r:id="rId3"/>
    <p:sldId id="324" r:id="rId4"/>
    <p:sldId id="369" r:id="rId5"/>
    <p:sldId id="384" r:id="rId6"/>
    <p:sldId id="314" r:id="rId7"/>
    <p:sldId id="374" r:id="rId8"/>
    <p:sldId id="391" r:id="rId9"/>
    <p:sldId id="302" r:id="rId10"/>
    <p:sldId id="400" r:id="rId11"/>
    <p:sldId id="394" r:id="rId12"/>
    <p:sldId id="392" r:id="rId13"/>
    <p:sldId id="386" r:id="rId14"/>
    <p:sldId id="388" r:id="rId15"/>
    <p:sldId id="365" r:id="rId16"/>
    <p:sldId id="327" r:id="rId17"/>
    <p:sldId id="300" r:id="rId18"/>
    <p:sldId id="393" r:id="rId19"/>
    <p:sldId id="367" r:id="rId20"/>
    <p:sldId id="334" r:id="rId21"/>
    <p:sldId id="335" r:id="rId22"/>
    <p:sldId id="336" r:id="rId23"/>
    <p:sldId id="375" r:id="rId24"/>
    <p:sldId id="376" r:id="rId25"/>
    <p:sldId id="377" r:id="rId26"/>
    <p:sldId id="378" r:id="rId27"/>
    <p:sldId id="379" r:id="rId28"/>
    <p:sldId id="381" r:id="rId29"/>
    <p:sldId id="257" r:id="rId30"/>
    <p:sldId id="263" r:id="rId31"/>
    <p:sldId id="380" r:id="rId32"/>
    <p:sldId id="266" r:id="rId33"/>
    <p:sldId id="265" r:id="rId34"/>
    <p:sldId id="258" r:id="rId35"/>
    <p:sldId id="273" r:id="rId36"/>
    <p:sldId id="274" r:id="rId37"/>
    <p:sldId id="361" r:id="rId38"/>
    <p:sldId id="362" r:id="rId39"/>
    <p:sldId id="322" r:id="rId40"/>
    <p:sldId id="276" r:id="rId41"/>
    <p:sldId id="403" r:id="rId42"/>
    <p:sldId id="402" r:id="rId43"/>
    <p:sldId id="398" r:id="rId44"/>
    <p:sldId id="404" r:id="rId45"/>
    <p:sldId id="383" r:id="rId46"/>
    <p:sldId id="405" r:id="rId47"/>
    <p:sldId id="382" r:id="rId48"/>
    <p:sldId id="399" r:id="rId49"/>
    <p:sldId id="395" r:id="rId50"/>
    <p:sldId id="401" r:id="rId51"/>
    <p:sldId id="396" r:id="rId52"/>
    <p:sldId id="397" r:id="rId53"/>
    <p:sldId id="332" r:id="rId54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99832" autoAdjust="0"/>
  </p:normalViewPr>
  <p:slideViewPr>
    <p:cSldViewPr snapToGrid="0" showGuides="1">
      <p:cViewPr varScale="1">
        <p:scale>
          <a:sx n="107" d="100"/>
          <a:sy n="107" d="100"/>
        </p:scale>
        <p:origin x="-1120" y="-112"/>
      </p:cViewPr>
      <p:guideLst>
        <p:guide orient="horz" pos="2176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5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24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9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37838"/>
              </p:ext>
            </p:extLst>
          </p:nvPr>
        </p:nvGraphicFramePr>
        <p:xfrm>
          <a:off x="201613" y="1631950"/>
          <a:ext cx="8443586" cy="370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1" name="Equation" r:id="rId4" imgW="1562100" imgH="685800" progId="Equation.DSMT4">
                  <p:embed/>
                </p:oleObj>
              </mc:Choice>
              <mc:Fallback>
                <p:oleObj name="Equation" r:id="rId4" imgW="15621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631950"/>
                        <a:ext cx="8443586" cy="37042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243465B-1FAC-4BC8-AF6F-DE32C2D781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3719" y="4748394"/>
            <a:ext cx="27271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event: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1]</a:t>
            </a:r>
          </a:p>
        </p:txBody>
      </p:sp>
    </p:spTree>
    <p:extLst>
      <p:ext uri="{BB962C8B-B14F-4D97-AF65-F5344CB8AC3E}">
        <p14:creationId xmlns:p14="http://schemas.microsoft.com/office/powerpoint/2010/main" val="27838636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7914" y="474839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2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64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01670"/>
              </p:ext>
            </p:extLst>
          </p:nvPr>
        </p:nvGraphicFramePr>
        <p:xfrm>
          <a:off x="1285872" y="3889375"/>
          <a:ext cx="6829425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6" name="Equation" r:id="rId4" imgW="1168400" imgH="381000" progId="Equation.DSMT4">
                  <p:embed/>
                </p:oleObj>
              </mc:Choice>
              <mc:Fallback>
                <p:oleObj name="Equation" r:id="rId4" imgW="11684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2" y="3889375"/>
                        <a:ext cx="6829425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7" name="Equation" r:id="rId6" imgW="292100" imgH="469900" progId="Equation.DSMT4">
                  <p:embed/>
                </p:oleObj>
              </mc:Choice>
              <mc:Fallback>
                <p:oleObj name="Equation" r:id="rId6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9668625-B7B6-4F60-B5FE-C351530365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FCF15E04-3298-48B5-AD07-D0187196EF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44A5F1B-240B-4E55-8EA4-F0567455291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6137914" y="478400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11878" y="4831484"/>
            <a:ext cx="2650811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0859681"/>
              </p:ext>
            </p:extLst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159125"/>
                        <a:ext cx="3425825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5016500"/>
                        <a:ext cx="3536950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7721" y="2089152"/>
            <a:ext cx="1071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+mj-lt"/>
              </a:rPr>
              <a:t>1/3</a:t>
            </a:r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1C897DF4-28BD-4138-81C1-642429381A6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0A3EF45-8ED1-4608-B264-D60A304B6B9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14" y="3035430"/>
                        <a:ext cx="2747980" cy="1699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A7C709AE-DFC1-4AD3-8B5A-939424C9D7C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9A5E57D-2001-41D4-AD76-19AF9DD79E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2D994F43-519D-419E-A160-538A20EAE50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091242E-EDE0-4F6A-BA69-15FFB65BD5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A5FE2AD-97E1-47DD-ADC5-9D051A45537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F75E0E2-268E-411C-B4A3-35B053FA543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1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F75E0E2-268E-411C-B4A3-35B053FA543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8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32" y="134416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9" name="Equation" r:id="rId8" imgW="126720" imgH="215640" progId="Equation.DSMT4">
                  <p:embed/>
                </p:oleObj>
              </mc:Choice>
              <mc:Fallback>
                <p:oleObj name="Equation" r:id="rId8" imgW="126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347" y="527324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35FC781-3E65-46D6-8429-1B5F2841414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E4C6C7A-C13C-402F-A962-0DA50AE125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|A}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39381"/>
              </p:ext>
            </p:extLst>
          </p:nvPr>
        </p:nvGraphicFramePr>
        <p:xfrm>
          <a:off x="595313" y="3717925"/>
          <a:ext cx="78708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1612900" imgH="495300" progId="Equation.DSMT4">
                  <p:embed/>
                </p:oleObj>
              </mc:Choice>
              <mc:Fallback>
                <p:oleObj name="Equation" r:id="rId4" imgW="16129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717925"/>
                        <a:ext cx="7870825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F49FDF3-DC55-4DA0-AF17-8F95A8D045A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F49FDF3-DC55-4DA0-AF17-8F95A8D045A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F85DF8E6-2D4E-424C-8A64-596317D67FC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6D15FD8-A799-4B10-A950-01D0435A94E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26F81EE-CDCA-4EE9-BD35-0F63BF2B1A8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0BB89C5A-C403-4815-A3F6-EDBD9149D63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77826E3-95E6-4F27-8871-3C2BB5E9DC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5BE0A17-CC8A-4359-9FA2-C5A7897B199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A2D81367-6BCD-497D-A5EA-C966CF7160B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 of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70BFCCC0-ED85-44D1-8BC0-19E6FB2DE4B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A566AFE-CD65-40D2-BA2E-07E1403AEF0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65" y="1198484"/>
            <a:ext cx="8262811" cy="4522950"/>
          </a:xfrm>
        </p:spPr>
        <p:txBody>
          <a:bodyPr/>
          <a:lstStyle/>
          <a:p>
            <a:r>
              <a:rPr lang="en-US" sz="6000" dirty="0" smtClean="0"/>
              <a:t>Events </a:t>
            </a:r>
            <a:r>
              <a:rPr lang="en-US" sz="6000" dirty="0" smtClean="0">
                <a:solidFill>
                  <a:srgbClr val="0000CC"/>
                </a:solidFill>
              </a:rPr>
              <a:t>E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, E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, ... </a:t>
            </a:r>
            <a:r>
              <a:rPr lang="en-US" sz="6000" dirty="0" smtClean="0"/>
              <a:t>are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6000" dirty="0" err="1" smtClean="0"/>
              <a:t>iff</a:t>
            </a:r>
            <a:r>
              <a:rPr lang="en-US" sz="6000" dirty="0" smtClean="0"/>
              <a:t> every pair of them</a:t>
            </a:r>
          </a:p>
          <a:p>
            <a:r>
              <a:rPr lang="en-US" sz="6000" dirty="0" smtClean="0"/>
              <a:t>     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3702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 A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…,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-25000" dirty="0" smtClean="0">
                <a:solidFill>
                  <a:srgbClr val="0000CC"/>
                </a:solidFill>
              </a:rPr>
              <a:t>n</a:t>
            </a:r>
            <a:r>
              <a:rPr lang="en-US" dirty="0" smtClean="0"/>
              <a:t> satisfy the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independent product rule</a:t>
            </a:r>
          </a:p>
          <a:p>
            <a:r>
              <a:rPr lang="en-US" dirty="0" smtClean="0"/>
              <a:t>when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13F.</a:t>
            </a:r>
            <a:fld id="{B9A0B45D-6AFD-413C-B761-B121FB8BE94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317336"/>
              </p:ext>
            </p:extLst>
          </p:nvPr>
        </p:nvGraphicFramePr>
        <p:xfrm>
          <a:off x="333218" y="3218166"/>
          <a:ext cx="8426769" cy="243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1" name="Equation" r:id="rId3" imgW="1930400" imgH="558800" progId="Equation.DSMT4">
                  <p:embed/>
                </p:oleObj>
              </mc:Choice>
              <mc:Fallback>
                <p:oleObj name="Equation" r:id="rId3" imgW="1930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218" y="3218166"/>
                        <a:ext cx="8426769" cy="2439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62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15" y="1162874"/>
            <a:ext cx="7954187" cy="458229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</a:t>
            </a:r>
            <a:r>
              <a:rPr lang="en-US" sz="4800" dirty="0" smtClean="0"/>
              <a:t>collection </a:t>
            </a:r>
            <a:r>
              <a:rPr lang="en-US" sz="4800" dirty="0"/>
              <a:t>of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≤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</a:p>
          <a:p>
            <a:r>
              <a:rPr lang="en-US" sz="4800" dirty="0" smtClean="0"/>
              <a:t>of them satisfies the</a:t>
            </a:r>
            <a:endParaRPr lang="en-US" sz="4800" dirty="0" smtClean="0"/>
          </a:p>
          <a:p>
            <a:r>
              <a:rPr lang="en-US" sz="4800" dirty="0" smtClean="0"/>
              <a:t>independent product rule.</a:t>
            </a:r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6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99669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they are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(k-1)</a:t>
            </a:r>
            <a:r>
              <a:rPr lang="en-US" sz="4800" dirty="0" smtClean="0"/>
              <a:t>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806794"/>
              </p:ext>
            </p:extLst>
          </p:nvPr>
        </p:nvGraphicFramePr>
        <p:xfrm>
          <a:off x="2092031" y="4465744"/>
          <a:ext cx="5480738" cy="207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2" name="Equation" r:id="rId4" imgW="1676400" imgH="635000" progId="Equation.DSMT4">
                  <p:embed/>
                </p:oleObj>
              </mc:Choice>
              <mc:Fallback>
                <p:oleObj name="Equation" r:id="rId4" imgW="16764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031" y="4465744"/>
                        <a:ext cx="5480738" cy="2075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880" y="4593762"/>
            <a:ext cx="110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56497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75" y="181120"/>
            <a:ext cx="6971674" cy="875327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CC"/>
                </a:solidFill>
              </a:rPr>
              <a:t>2</a:t>
            </a:r>
            <a:r>
              <a:rPr lang="en-US" sz="3600" dirty="0" smtClean="0"/>
              <a:t>-way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0000CC"/>
                </a:solidFill>
              </a:rPr>
              <a:t>3</a:t>
            </a:r>
            <a:r>
              <a:rPr lang="en-US" sz="3600" dirty="0" smtClean="0"/>
              <a:t>-way </a:t>
            </a:r>
            <a:r>
              <a:rPr lang="en-US" sz="3600" dirty="0" smtClean="0"/>
              <a:t>i</a:t>
            </a:r>
            <a:r>
              <a:rPr lang="en-US" sz="3600" dirty="0" smtClean="0"/>
              <a:t>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3" y="900870"/>
            <a:ext cx="8430155" cy="4861968"/>
          </a:xfrm>
        </p:spPr>
        <p:txBody>
          <a:bodyPr/>
          <a:lstStyle/>
          <a:p>
            <a:r>
              <a:rPr lang="en-US" sz="4400" dirty="0" smtClean="0"/>
              <a:t>make independent flips of</a:t>
            </a:r>
          </a:p>
          <a:p>
            <a:r>
              <a:rPr lang="en-US" sz="4400" dirty="0" smtClean="0"/>
              <a:t>3 fair coins.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 ::= [coin 1 matches coin 2]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::</a:t>
            </a:r>
            <a:r>
              <a:rPr lang="en-US" sz="4800" dirty="0"/>
              <a:t>= </a:t>
            </a:r>
            <a:r>
              <a:rPr lang="en-US" sz="4800" dirty="0" smtClean="0"/>
              <a:t>[</a:t>
            </a:r>
            <a:r>
              <a:rPr lang="en-US" sz="4800" dirty="0"/>
              <a:t>coin 1 matches coin </a:t>
            </a:r>
            <a:r>
              <a:rPr lang="en-US" sz="4800" dirty="0" smtClean="0"/>
              <a:t>3]</a:t>
            </a:r>
          </a:p>
          <a:p>
            <a:r>
              <a:rPr lang="en-US" sz="4800" dirty="0" smtClean="0">
                <a:solidFill>
                  <a:srgbClr val="0000CC"/>
                </a:solidFill>
              </a:rPr>
              <a:t>C</a:t>
            </a:r>
            <a:r>
              <a:rPr lang="en-US" sz="4800" dirty="0" smtClean="0"/>
              <a:t> :</a:t>
            </a:r>
            <a:r>
              <a:rPr lang="en-US" sz="4800" dirty="0"/>
              <a:t>:</a:t>
            </a:r>
            <a:r>
              <a:rPr lang="en-US" sz="4800" dirty="0" smtClean="0"/>
              <a:t>= [</a:t>
            </a:r>
            <a:r>
              <a:rPr lang="en-US" sz="4800" dirty="0"/>
              <a:t>coin </a:t>
            </a:r>
            <a:r>
              <a:rPr lang="en-US" sz="4800" dirty="0" smtClean="0"/>
              <a:t>2 </a:t>
            </a:r>
            <a:r>
              <a:rPr lang="en-US" sz="4800" dirty="0"/>
              <a:t>matches coin 3</a:t>
            </a:r>
            <a:r>
              <a:rPr lang="en-US" sz="4800" dirty="0" smtClean="0"/>
              <a:t>]</a:t>
            </a:r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27978" y="5117210"/>
            <a:ext cx="8018098" cy="12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4400" b="0" dirty="0" smtClean="0">
                <a:solidFill>
                  <a:srgbClr val="0000CC"/>
                </a:solidFill>
              </a:rPr>
              <a:t>A</a:t>
            </a:r>
            <a:r>
              <a:rPr lang="en-US" sz="4400" b="0" dirty="0" smtClean="0">
                <a:solidFill>
                  <a:schemeClr val="tx1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B</a:t>
            </a:r>
            <a:r>
              <a:rPr lang="en-US" sz="4400" b="0" dirty="0" smtClean="0">
                <a:solidFill>
                  <a:srgbClr val="000000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C</a:t>
            </a:r>
            <a:r>
              <a:rPr lang="en-US" sz="4400" b="0" dirty="0" smtClean="0">
                <a:solidFill>
                  <a:srgbClr val="247643"/>
                </a:solidFill>
              </a:rPr>
              <a:t> </a:t>
            </a:r>
            <a:r>
              <a:rPr lang="en-US" sz="4400" b="0" dirty="0" smtClean="0">
                <a:solidFill>
                  <a:srgbClr val="000000"/>
                </a:solidFill>
              </a:rPr>
              <a:t>are</a:t>
            </a:r>
            <a:r>
              <a:rPr lang="en-US" sz="4400" b="0" dirty="0" smtClean="0">
                <a:solidFill>
                  <a:srgbClr val="247643"/>
                </a:solidFill>
              </a:rPr>
              <a:t> 2</a:t>
            </a:r>
            <a:r>
              <a:rPr lang="en-US" sz="4400" b="0" dirty="0" smtClean="0"/>
              <a:t>-way independent</a:t>
            </a:r>
          </a:p>
          <a:p>
            <a:r>
              <a:rPr lang="en-US" sz="4400" b="0" dirty="0"/>
              <a:t>but </a:t>
            </a:r>
            <a:r>
              <a:rPr lang="en-US" sz="4400" b="0" dirty="0">
                <a:solidFill>
                  <a:srgbClr val="FF0000"/>
                </a:solidFill>
              </a:rPr>
              <a:t>not 3</a:t>
            </a:r>
            <a:r>
              <a:rPr lang="en-US" sz="4400" b="0" dirty="0"/>
              <a:t>-way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</a:t>
            </a:r>
            <a:r>
              <a:rPr lang="en-US" dirty="0" err="1" smtClean="0"/>
              <a:t>vs</a:t>
            </a:r>
            <a:r>
              <a:rPr lang="en-US" dirty="0" smtClean="0"/>
              <a:t> 3-way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-way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1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when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they are 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-way independent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79594" y="3983206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5" name="Equation" r:id="rId4" imgW="1727200" imgH="647700" progId="Equation.DSMT4">
                  <p:embed/>
                </p:oleObj>
              </mc:Choice>
              <mc:Fallback>
                <p:oleObj name="Equation" r:id="rId4" imgW="17272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81275"/>
                        <a:ext cx="6769100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46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694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about 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AD82470-6C7C-49DD-8212-C557C8A87E2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1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2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3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AD82470-6C7C-49DD-8212-C557C8A87E2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2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3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4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E38ECCF-0D28-4EEB-A6A7-10EC65377FF2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69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03C11430-3E20-4689-8402-8D86748BEC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2" name="Equation" r:id="rId4" imgW="1447800" imgH="406400" progId="Equation.DSMT4">
                  <p:embed/>
                </p:oleObj>
              </mc:Choice>
              <mc:Fallback>
                <p:oleObj name="Equation" r:id="rId4" imgW="1447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14538"/>
                        <a:ext cx="7962900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3" name="Equation" r:id="rId6" imgW="1422360" imgH="342720" progId="Equation.DSMT4">
                  <p:embed/>
                </p:oleObj>
              </mc:Choice>
              <mc:Fallback>
                <p:oleObj name="Equation" r:id="rId6" imgW="1422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56" y="4009668"/>
                        <a:ext cx="8043544" cy="1939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81C6714B-9946-4A0A-B2AD-0FB3F4CC91B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13F.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9C46E76-9FBA-451C-AE7E-0013B121AE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72139"/>
              </p:ext>
            </p:extLst>
          </p:nvPr>
        </p:nvGraphicFramePr>
        <p:xfrm>
          <a:off x="1223133" y="1279525"/>
          <a:ext cx="6700837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6" name="Equation" r:id="rId4" imgW="1066800" imgH="685800" progId="Equation.DSMT4">
                  <p:embed/>
                </p:oleObj>
              </mc:Choice>
              <mc:Fallback>
                <p:oleObj name="Equation" r:id="rId4" imgW="10668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33" y="1279525"/>
                        <a:ext cx="6700837" cy="43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402" y="593514"/>
            <a:ext cx="3031599" cy="778086"/>
            <a:chOff x="1045402" y="593514"/>
            <a:chExt cx="3031599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5402" y="593514"/>
              <a:ext cx="3031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1|prize 1}</a:t>
              </a: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8660" y="4739482"/>
            <a:ext cx="3147015" cy="1348949"/>
            <a:chOff x="178660" y="4739482"/>
            <a:chExt cx="3147015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8660" y="5565211"/>
              <a:ext cx="3147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2|prize 3}</a:t>
              </a: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6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{open 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2}</a:t>
            </a:r>
          </a:p>
        </p:txBody>
      </p:sp>
      <p:cxnSp>
        <p:nvCxnSpPr>
          <p:cNvPr id="27" name="Curved Connector 26"/>
          <p:cNvCxnSpPr>
            <a:stCxn id="31841" idx="3"/>
            <a:endCxn id="139" idx="2"/>
          </p:cNvCxnSpPr>
          <p:nvPr/>
        </p:nvCxnSpPr>
        <p:spPr bwMode="auto">
          <a:xfrm>
            <a:off x="4737100" y="1677988"/>
            <a:ext cx="2669319" cy="1565147"/>
          </a:xfrm>
          <a:prstGeom prst="curvedConnector4">
            <a:avLst>
              <a:gd name="adj1" fmla="val 18845"/>
              <a:gd name="adj2" fmla="val 11460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243465B-1FAC-4BC8-AF6F-DE32C2D781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33440"/>
            <a:ext cx="7578805" cy="3477576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244"/>
              </p:ext>
            </p:extLst>
          </p:nvPr>
        </p:nvGraphicFramePr>
        <p:xfrm>
          <a:off x="1139477" y="2080230"/>
          <a:ext cx="6742462" cy="28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1066800" imgH="457200" progId="Equation.DSMT4">
                  <p:embed/>
                </p:oleObj>
              </mc:Choice>
              <mc:Fallback>
                <p:oleObj name="Equation" r:id="rId4" imgW="1066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477" y="2080230"/>
                        <a:ext cx="6742462" cy="28886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2959</TotalTime>
  <Words>2754</Words>
  <Application>Microsoft Macintosh PowerPoint</Application>
  <PresentationFormat>On-screen Show (4:3)</PresentationFormat>
  <Paragraphs>731</Paragraphs>
  <Slides>53</Slides>
  <Notes>52</Notes>
  <HiddenSlides>22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1_Default Design</vt:lpstr>
      <vt:lpstr>Equation</vt:lpstr>
      <vt:lpstr>MathType 6.0 Equation</vt:lpstr>
      <vt:lpstr>Conditional Probability &amp; Independence</vt:lpstr>
      <vt:lpstr>Conditional Probability: A Fair Die</vt:lpstr>
      <vt:lpstr>Conditional Probability</vt:lpstr>
      <vt:lpstr>Conditional Probability: A Fair Die</vt:lpstr>
      <vt:lpstr>Conditional Probability: A Fair Die</vt:lpstr>
      <vt:lpstr>PowerPoint Presentation</vt:lpstr>
      <vt:lpstr>Bayes Rule</vt:lpstr>
      <vt:lpstr>PowerPoint Presentation</vt:lpstr>
      <vt:lpstr>Product Rule</vt:lpstr>
      <vt:lpstr>Product Rule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2-way Independence</vt:lpstr>
      <vt:lpstr>Independent Product Rule</vt:lpstr>
      <vt:lpstr>k-way Independence</vt:lpstr>
      <vt:lpstr>k-way Independence</vt:lpstr>
      <vt:lpstr>2-way vs 3-way independence</vt:lpstr>
      <vt:lpstr>2-way vs 3-way Independence</vt:lpstr>
      <vt:lpstr>Mutual Independence</vt:lpstr>
      <vt:lpstr>Mutual Independence</vt:lpstr>
      <vt:lpstr>Law of Total Probability</vt:lpstr>
      <vt:lpstr>Law of Total Probability</vt:lpstr>
      <vt:lpstr>Law of Total Probability</vt:lpstr>
      <vt:lpstr>Law of Total Probability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209</cp:revision>
  <cp:lastPrinted>2011-12-03T00:09:22Z</cp:lastPrinted>
  <dcterms:created xsi:type="dcterms:W3CDTF">2011-04-25T16:32:47Z</dcterms:created>
  <dcterms:modified xsi:type="dcterms:W3CDTF">2011-12-03T03:28:32Z</dcterms:modified>
</cp:coreProperties>
</file>