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10.bin" ContentType="application/vnd.openxmlformats-officedocument.oleObject"/>
  <Override PartName="/ppt/notesSlides/notesSlide31.xml" ContentType="application/vnd.openxmlformats-officedocument.presentationml.notesSlide+xml"/>
  <Override PartName="/ppt/embeddings/oleObject11.bin" ContentType="application/vnd.openxmlformats-officedocument.oleObject"/>
  <Override PartName="/ppt/notesSlides/notesSlide3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notesSlides/notesSlide34.xml" ContentType="application/vnd.openxmlformats-officedocument.presentationml.notesSlide+xml"/>
  <Override PartName="/ppt/embeddings/oleObject15.bin" ContentType="application/vnd.openxmlformats-officedocument.oleObject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16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17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367" r:id="rId10"/>
    <p:sldId id="368" r:id="rId11"/>
    <p:sldId id="265" r:id="rId12"/>
    <p:sldId id="267" r:id="rId13"/>
    <p:sldId id="268" r:id="rId14"/>
    <p:sldId id="292" r:id="rId15"/>
    <p:sldId id="269" r:id="rId16"/>
    <p:sldId id="270" r:id="rId17"/>
    <p:sldId id="274" r:id="rId18"/>
    <p:sldId id="271" r:id="rId19"/>
    <p:sldId id="272" r:id="rId20"/>
    <p:sldId id="293" r:id="rId21"/>
    <p:sldId id="290" r:id="rId22"/>
    <p:sldId id="360" r:id="rId23"/>
    <p:sldId id="276" r:id="rId24"/>
    <p:sldId id="275" r:id="rId25"/>
    <p:sldId id="364" r:id="rId26"/>
    <p:sldId id="289" r:id="rId27"/>
    <p:sldId id="286" r:id="rId28"/>
    <p:sldId id="277" r:id="rId29"/>
    <p:sldId id="294" r:id="rId30"/>
    <p:sldId id="369" r:id="rId31"/>
    <p:sldId id="374" r:id="rId32"/>
    <p:sldId id="370" r:id="rId33"/>
    <p:sldId id="296" r:id="rId34"/>
    <p:sldId id="297" r:id="rId35"/>
    <p:sldId id="301" r:id="rId36"/>
    <p:sldId id="278" r:id="rId37"/>
    <p:sldId id="300" r:id="rId38"/>
    <p:sldId id="291" r:id="rId39"/>
    <p:sldId id="279" r:id="rId40"/>
    <p:sldId id="359" r:id="rId41"/>
    <p:sldId id="371" r:id="rId42"/>
    <p:sldId id="372" r:id="rId43"/>
    <p:sldId id="373" r:id="rId44"/>
    <p:sldId id="285" r:id="rId4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2152" y="-21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E24-3DBC-4537-A4B5-6A3050A6E04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8E725-8B12-40CE-8DAE-87CF7A00F3E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02511-0D7A-4E7C-93BD-BE916598626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E1EC8-93AE-4827-A095-28410727E45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F02B9-50A4-44CF-82CB-DCD8E445C1A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December 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latin typeface="Comic Sans MS" pitchFamily="66" charset="0"/>
              </a:rPr>
              <a:t>Introduction to Random Variables</a:t>
            </a:r>
            <a:endParaRPr lang="en-US" sz="1200" b="1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2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22" name="Equation" r:id="rId6" imgW="1447560" imgH="482400" progId="Equation.DSMT4">
                  <p:embed/>
                </p:oleObj>
              </mc:Choice>
              <mc:Fallback>
                <p:oleObj name="Equation" r:id="rId6" imgW="14475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887788"/>
                        <a:ext cx="7073900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601D9D26-416F-483A-A5D6-37381C6E50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7924800" cy="25908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Does not matter what 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48ABEAC-C0A2-414D-A2EC-7337A3B2DB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445" y="2533523"/>
                        <a:ext cx="81280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23F9710-1A5A-4DD7-AAD4-90010A12B4A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23F9710-1A5A-4DD7-AAD4-90010A12B4A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#faulty chips in production run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chips in many runs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#heads in </a:t>
            </a:r>
            <a:r>
              <a:rPr lang="en-US" sz="4400" dirty="0" err="1" smtClean="0"/>
              <a:t>n</a:t>
            </a:r>
            <a:r>
              <a:rPr lang="en-US" sz="4400" dirty="0" smtClean="0"/>
              <a:t>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6C5BC43-4CC7-4EEC-A2B6-2433DE61198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08363"/>
                        <a:ext cx="7177087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6314249-D27F-4E10-9233-4726DA19EA6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14M.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17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D7D57D3-C431-464B-8EDB-FA5824302ED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BEEAA87-0C16-438F-8FC8-D5EDAE475F3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8000" y="966788"/>
            <a:ext cx="8142288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independent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 |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 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ym typeface="Symbol" pitchFamily="18" charset="2"/>
              </a:rPr>
              <a:t>alternate version 2: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 =</a:t>
            </a:r>
            <a:endParaRPr lang="en-US" sz="48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a</a:t>
            </a:r>
            <a:r>
              <a:rPr lang="en-US" sz="4800" dirty="0" smtClean="0"/>
              <a:t>}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3333FF"/>
                </a:solidFill>
              </a:rPr>
              <a:t>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b</a:t>
            </a:r>
            <a:r>
              <a:rPr lang="en-US" sz="48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BEEAA87-0C16-438F-8FC8-D5EDAE475F3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5F672D9-7FDA-4DF5-84B2-B60196FF4FE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=1}⋅Pr{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39196791-36AF-407D-9527-253971E27E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1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116138"/>
                        <a:ext cx="67611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9480264-560C-4B6D-AA11-2CFC3B5E164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D1CEAE9-5C17-48A5-8273-F5BB2E618A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  <a:p>
            <a:pPr algn="ctr" eaLnBrk="1" hangingPunct="1">
              <a:lnSpc>
                <a:spcPct val="90000"/>
              </a:lnSpc>
            </a:pP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D1CEAE9-5C17-48A5-8273-F5BB2E618A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chemeClr val="accent4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90A2166-0018-4978-87FF-4F4CBF7BDDD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0200" y="1092200"/>
            <a:ext cx="8437563" cy="4737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006600"/>
                </a:solidFill>
              </a:rPr>
              <a:t>Pairwise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i</a:t>
            </a:r>
            <a:r>
              <a:rPr lang="en-US" dirty="0" smtClean="0"/>
              <a:t>} </a:t>
            </a:r>
            <a:r>
              <a:rPr lang="en-US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=</a:t>
            </a:r>
            <a:r>
              <a:rPr lang="en-US" dirty="0" err="1" smtClean="0">
                <a:solidFill>
                  <a:srgbClr val="3333FF"/>
                </a:solidFill>
              </a:rPr>
              <a:t>a</a:t>
            </a:r>
            <a:r>
              <a:rPr lang="en-US" baseline="-25000" dirty="0" err="1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}      all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dirty="0" smtClean="0"/>
              <a:t> j.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6600"/>
                </a:solidFill>
              </a:rPr>
              <a:t>Mutual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Independence: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 =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 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1</a:t>
            </a:r>
            <a:r>
              <a:rPr lang="en-US" dirty="0" smtClean="0"/>
              <a:t>}</a:t>
            </a: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dirty="0" smtClean="0"/>
              <a:t>Pr{</a:t>
            </a:r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2</a:t>
            </a:r>
            <a:r>
              <a:rPr lang="en-US" dirty="0" smtClean="0"/>
              <a:t>} </a:t>
            </a:r>
            <a:r>
              <a:rPr lang="en-US" sz="4800" dirty="0" smtClean="0">
                <a:solidFill>
                  <a:srgbClr val="006600"/>
                </a:solidFill>
                <a:cs typeface="Times New Roman" pitchFamily="18" charset="0"/>
              </a:rPr>
              <a:t>··· </a:t>
            </a:r>
            <a:r>
              <a:rPr lang="en-US" dirty="0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R</a:t>
            </a:r>
            <a:r>
              <a:rPr lang="en-US" baseline="-25000" dirty="0" err="1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>
                <a:solidFill>
                  <a:srgbClr val="3333FF"/>
                </a:solidFill>
              </a:rPr>
              <a:t>n</a:t>
            </a:r>
            <a:r>
              <a:rPr lang="en-US" dirty="0" smtClean="0"/>
              <a:t>}.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DD91466-0C9A-4B09-A15B-A12F4B3C9D6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73113" y="1697038"/>
            <a:ext cx="7624762" cy="3440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b="1" dirty="0" err="1" smtClean="0">
                <a:solidFill>
                  <a:srgbClr val="3333FF"/>
                </a:solidFill>
              </a:rPr>
              <a:t>k</a:t>
            </a:r>
            <a:r>
              <a:rPr lang="en-US" sz="4800" b="1" dirty="0" smtClean="0">
                <a:solidFill>
                  <a:srgbClr val="006600"/>
                </a:solidFill>
              </a:rPr>
              <a:t>-way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  <a:r>
              <a:rPr lang="en-US" sz="48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any </a:t>
            </a:r>
            <a:r>
              <a:rPr lang="en-US" sz="4800" dirty="0" err="1" smtClean="0">
                <a:solidFill>
                  <a:srgbClr val="3333FF"/>
                </a:solidFill>
              </a:rPr>
              <a:t>k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 smtClean="0"/>
              <a:t>of the variables are 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4800" dirty="0" smtClean="0"/>
              <a:t>(so </a:t>
            </a:r>
            <a:r>
              <a:rPr lang="en-US" sz="4800" dirty="0" smtClean="0">
                <a:solidFill>
                  <a:srgbClr val="3333FF"/>
                </a:solidFill>
              </a:rPr>
              <a:t>2</a:t>
            </a:r>
            <a:r>
              <a:rPr lang="en-US" sz="4800" dirty="0" smtClean="0"/>
              <a:t>-way = </a:t>
            </a:r>
            <a:r>
              <a:rPr lang="en-US" sz="4800" dirty="0" err="1" smtClean="0"/>
              <a:t>pairwise</a:t>
            </a:r>
            <a:r>
              <a:rPr lang="en-US" sz="4800" dirty="0" smtClean="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502BB3B-0EEA-453B-BE55-E4452FE5D14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r>
              <a:rPr lang="en-US" dirty="0" err="1" smtClean="0">
                <a:solidFill>
                  <a:srgbClr val="0000FF"/>
                </a:solidFill>
              </a:rPr>
              <a:t>Pr{H}⋅Pr{H}⋅Pr{T}⋅Pr{T}⋅Pr{H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/>
            <a:r>
              <a:rPr lang="en-US" dirty="0" smtClean="0"/>
              <a:t>            (by independence)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71702" y="4835766"/>
          <a:ext cx="71374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02" name="Equation" r:id="rId4" imgW="1790700" imgH="469900" progId="Equation.DSMT4">
                  <p:embed/>
                </p:oleObj>
              </mc:Choice>
              <mc:Fallback>
                <p:oleObj name="Equation" r:id="rId4" imgW="17907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702" y="4835766"/>
                        <a:ext cx="7137400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97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C</a:t>
            </a:r>
            <a:r>
              <a:rPr lang="en-US" sz="3600" dirty="0" smtClean="0"/>
              <a:t> is binomial for 3 flips: </a:t>
            </a:r>
            <a:r>
              <a:rPr lang="en-US" sz="3600" dirty="0" smtClean="0">
                <a:solidFill>
                  <a:srgbClr val="3333FF"/>
                </a:solidFill>
              </a:rPr>
              <a:t>C </a:t>
            </a:r>
            <a:r>
              <a:rPr lang="en-US" sz="3600" dirty="0" smtClean="0"/>
              <a:t>is </a:t>
            </a:r>
            <a:r>
              <a:rPr lang="en-US" sz="3600" dirty="0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smtClean="0">
                <a:solidFill>
                  <a:srgbClr val="3333FF"/>
                </a:solidFill>
              </a:rPr>
              <a:t>3,1/2</a:t>
            </a:r>
            <a:endParaRPr lang="en-US" sz="3600" dirty="0" smtClean="0"/>
          </a:p>
          <a:p>
            <a:pPr eaLnBrk="1" hangingPunct="1"/>
            <a:r>
              <a:rPr lang="en-US" dirty="0" smtClean="0"/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=5, </a:t>
            </a:r>
            <a:r>
              <a:rPr lang="en-US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=2/3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err="1" smtClean="0">
                <a:solidFill>
                  <a:srgbClr val="0000FF"/>
                </a:solidFill>
              </a:rPr>
              <a:t>Pr{HHTTH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      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68797" y="3462695"/>
          <a:ext cx="2538046" cy="229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77" name="Equation" r:id="rId4" imgW="660400" imgH="596900" progId="Equation.DSMT4">
                  <p:embed/>
                </p:oleObj>
              </mc:Choice>
              <mc:Fallback>
                <p:oleObj name="Equation" r:id="rId4" imgW="6604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797" y="3462695"/>
                        <a:ext cx="2538046" cy="2294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75758" y="3897680"/>
          <a:ext cx="3920626" cy="159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78" name="Equation" r:id="rId6" imgW="977900" imgH="469900" progId="Equation.DSMT4">
                  <p:embed/>
                </p:oleObj>
              </mc:Choice>
              <mc:Fallback>
                <p:oleObj name="Equation" r:id="rId6" imgW="9779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758" y="3897680"/>
                        <a:ext cx="3920626" cy="1592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>
              <a:spcAft>
                <a:spcPts val="300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sequence </a:t>
            </a:r>
            <a:r>
              <a:rPr lang="en-US" dirty="0" err="1" smtClean="0"/>
              <a:t>w/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5854" y="3888276"/>
          <a:ext cx="3389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name="Equation" r:id="rId4" imgW="711200" imgH="393700" progId="Equation.DSMT4">
                  <p:embed/>
                </p:oleObj>
              </mc:Choice>
              <mc:Fallback>
                <p:oleObj name="Equation" r:id="rId4" imgW="7112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854" y="3888276"/>
                        <a:ext cx="3389312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4253"/>
            <a:ext cx="8889181" cy="5609978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err="1" smtClean="0">
                <a:solidFill>
                  <a:srgbClr val="0000FF"/>
                </a:solidFill>
              </a:rPr>
              <a:t>Pr{</a:t>
            </a:r>
            <a:r>
              <a:rPr lang="en-US" dirty="0" err="1" smtClean="0">
                <a:solidFill>
                  <a:srgbClr val="000000"/>
                </a:solidFill>
              </a:rPr>
              <a:t>get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H</a:t>
            </a:r>
            <a:r>
              <a:rPr lang="en-US" dirty="0" smtClean="0">
                <a:solidFill>
                  <a:srgbClr val="000000"/>
                </a:solidFill>
              </a:rPr>
              <a:t>’s,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n-i</a:t>
            </a:r>
            <a:r>
              <a:rPr lang="en-US" dirty="0" smtClean="0">
                <a:solidFill>
                  <a:srgbClr val="0000FF"/>
                </a:solidFill>
              </a:rPr>
              <a:t> T</a:t>
            </a:r>
            <a:r>
              <a:rPr lang="en-US" dirty="0" smtClean="0">
                <a:solidFill>
                  <a:srgbClr val="000000"/>
                </a:solidFill>
              </a:rPr>
              <a:t>’s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seq’s⋅pr[seq</a:t>
            </a:r>
            <a:r>
              <a:rPr lang="en-US" dirty="0" smtClean="0"/>
              <a:t>]</a:t>
            </a:r>
            <a:endParaRPr 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2535" y="3818125"/>
          <a:ext cx="4184040" cy="247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35" y="3818125"/>
                        <a:ext cx="4184040" cy="247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DCF3E0-95E5-4B40-9A75-5FDE935C926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Binomial Random Variable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7588" y="986691"/>
            <a:ext cx="9006412" cy="5607539"/>
          </a:xfrm>
        </p:spPr>
        <p:txBody>
          <a:bodyPr/>
          <a:lstStyle/>
          <a:p>
            <a:pPr eaLnBrk="1" hangingPunct="1"/>
            <a:r>
              <a:rPr lang="en-US" sz="3600" dirty="0" err="1" smtClean="0">
                <a:solidFill>
                  <a:srgbClr val="3333FF"/>
                </a:solidFill>
              </a:rPr>
              <a:t>B</a:t>
            </a:r>
            <a:r>
              <a:rPr lang="en-US" sz="3600" baseline="-25000" dirty="0" err="1" smtClean="0">
                <a:solidFill>
                  <a:srgbClr val="3333FF"/>
                </a:solidFill>
              </a:rPr>
              <a:t>n,p</a:t>
            </a:r>
            <a:r>
              <a:rPr lang="en-US" sz="3600" dirty="0" smtClean="0"/>
              <a:t>::= # heads in </a:t>
            </a:r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mutually</a:t>
            </a:r>
            <a:r>
              <a:rPr lang="en-US" sz="3600" dirty="0" smtClean="0"/>
              <a:t> </a:t>
            </a:r>
            <a:r>
              <a:rPr lang="en-US" sz="3600" dirty="0" err="1" smtClean="0"/>
              <a:t>indep</a:t>
            </a:r>
            <a:r>
              <a:rPr lang="en-US" sz="3600" dirty="0" smtClean="0"/>
              <a:t> flips.</a:t>
            </a:r>
            <a:endParaRPr lang="en-US" sz="3600" baseline="-25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3600" dirty="0" smtClean="0"/>
              <a:t>Coin may be biased.  So 2 parameters</a:t>
            </a:r>
          </a:p>
          <a:p>
            <a:pPr algn="ctr" eaLnBrk="1" hangingPunct="1"/>
            <a:r>
              <a:rPr lang="en-US" sz="3600" dirty="0" err="1" smtClean="0">
                <a:solidFill>
                  <a:srgbClr val="3333FF"/>
                </a:solidFill>
              </a:rPr>
              <a:t>n</a:t>
            </a:r>
            <a:r>
              <a:rPr lang="en-US" sz="3600" dirty="0" smtClean="0"/>
              <a:t> ::= # flips,    </a:t>
            </a:r>
            <a:r>
              <a:rPr lang="en-US" sz="3600" dirty="0" err="1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 ::=  </a:t>
            </a:r>
            <a:r>
              <a:rPr lang="en-US" sz="3600" dirty="0" err="1" smtClean="0"/>
              <a:t>Pr{head</a:t>
            </a:r>
            <a:r>
              <a:rPr lang="en-US" sz="3600" dirty="0" smtClean="0"/>
              <a:t>}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Pr{</a:t>
            </a:r>
            <a:r>
              <a:rPr lang="en-US" dirty="0" smtClean="0">
                <a:solidFill>
                  <a:srgbClr val="000000"/>
                </a:solidFill>
              </a:rPr>
              <a:t>                        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dirty="0" smtClean="0"/>
              <a:t> = #</a:t>
            </a:r>
            <a:r>
              <a:rPr lang="en-US" dirty="0" err="1" smtClean="0"/>
              <a:t>seq’s⋅pr{seq</a:t>
            </a:r>
            <a:r>
              <a:rPr lang="en-US" dirty="0" smtClean="0"/>
              <a:t>}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688" y="3817938"/>
            <a:ext cx="4183062" cy="2473325"/>
          </a:xfrm>
          <a:prstGeom prst="rect">
            <a:avLst/>
          </a:prstGeom>
          <a:noFill/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613" y="2594512"/>
            <a:ext cx="2289175" cy="152717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6B43620-50E9-4AF8-A2CB-DB1E00EE695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6073" y="986691"/>
            <a:ext cx="8841154" cy="384762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00"/>
                </a:solidFill>
              </a:rPr>
              <a:t>Probability Density Function</a:t>
            </a:r>
          </a:p>
          <a:p>
            <a:pPr eaLnBrk="1" hangingPunct="1"/>
            <a:r>
              <a:rPr lang="en-US" sz="4800" dirty="0" smtClean="0"/>
              <a:t>of random variable </a:t>
            </a:r>
            <a:r>
              <a:rPr lang="en-US" sz="4800" dirty="0" smtClean="0">
                <a:solidFill>
                  <a:srgbClr val="3333FF"/>
                </a:solidFill>
              </a:rPr>
              <a:t>R</a:t>
            </a:r>
            <a:r>
              <a:rPr lang="en-US" sz="4800" dirty="0" smtClean="0"/>
              <a:t>, </a:t>
            </a:r>
          </a:p>
          <a:p>
            <a:pPr algn="ctr" eaLnBrk="1" hangingPunct="1"/>
            <a:r>
              <a:rPr lang="en-US" sz="5400" dirty="0" err="1" smtClean="0">
                <a:solidFill>
                  <a:srgbClr val="006600"/>
                </a:solidFill>
              </a:rPr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err="1" smtClean="0"/>
              <a:t>(</a:t>
            </a:r>
            <a:r>
              <a:rPr lang="en-US" sz="5400" dirty="0" err="1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)</a:t>
            </a:r>
            <a:r>
              <a:rPr lang="en-US" sz="5400" baseline="-25000" dirty="0" smtClean="0"/>
              <a:t>  </a:t>
            </a:r>
            <a:r>
              <a:rPr lang="en-US" sz="5400" dirty="0" smtClean="0"/>
              <a:t>::=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R</a:t>
            </a:r>
            <a:r>
              <a:rPr lang="en-US" sz="5400" dirty="0" smtClean="0">
                <a:solidFill>
                  <a:srgbClr val="3333FF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}</a:t>
            </a:r>
          </a:p>
          <a:p>
            <a:pPr eaLnBrk="1" hangingPunct="1"/>
            <a:r>
              <a:rPr lang="en-US" sz="5400" dirty="0" smtClean="0"/>
              <a:t>so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2557" y="3531591"/>
          <a:ext cx="7567547" cy="240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name="Equation" r:id="rId4" imgW="1676400" imgH="533400" progId="Equation.DSMT4">
                  <p:embed/>
                </p:oleObj>
              </mc:Choice>
              <mc:Fallback>
                <p:oleObj name="Equation" r:id="rId4" imgW="1676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557" y="3531591"/>
                        <a:ext cx="7567547" cy="2408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6B43620-50E9-4AF8-A2CB-DB1E00EE695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&amp; Distribution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3200" y="1427163"/>
            <a:ext cx="8672513" cy="39639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00"/>
                </a:solidFill>
              </a:rPr>
              <a:t>Probability Density Function</a:t>
            </a:r>
          </a:p>
          <a:p>
            <a:pPr eaLnBrk="1" hangingPunct="1"/>
            <a:r>
              <a:rPr lang="en-US" sz="3600" dirty="0" smtClean="0"/>
              <a:t>of random variable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PDF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  <a:p>
            <a:pPr eaLnBrk="1" hangingPunct="1"/>
            <a:r>
              <a:rPr lang="en-US" sz="3600" dirty="0" smtClean="0">
                <a:solidFill>
                  <a:srgbClr val="006600"/>
                </a:solidFill>
              </a:rPr>
              <a:t>Cumulative Distribution Function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3333FF"/>
                </a:solidFill>
              </a:rPr>
              <a:t>R</a:t>
            </a:r>
            <a:r>
              <a:rPr lang="en-US" sz="3600" dirty="0" smtClean="0"/>
              <a:t>, </a:t>
            </a:r>
          </a:p>
          <a:p>
            <a:pPr algn="ctr" eaLnBrk="1" hangingPunct="1"/>
            <a:r>
              <a:rPr lang="en-US" sz="4400" dirty="0" err="1" smtClean="0"/>
              <a:t>CDF</a:t>
            </a:r>
            <a:r>
              <a:rPr lang="en-US" sz="4400" baseline="-250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)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::= </a:t>
            </a:r>
            <a:r>
              <a:rPr lang="en-US" sz="4400" dirty="0" err="1" smtClean="0"/>
              <a:t>Pr{</a:t>
            </a:r>
            <a:r>
              <a:rPr lang="en-US" sz="4400" dirty="0" err="1" smtClean="0">
                <a:solidFill>
                  <a:srgbClr val="3333FF"/>
                </a:solidFill>
              </a:rPr>
              <a:t>R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000224B-2332-4750-9253-37D5821B63F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6876" y="1215784"/>
            <a:ext cx="8690247" cy="3699080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1B7F3C"/>
                </a:solidFill>
              </a:rPr>
              <a:t>…all values equally likely</a:t>
            </a:r>
            <a:r>
              <a:rPr lang="en-US" sz="4800" dirty="0" smtClean="0"/>
              <a:t>.</a:t>
            </a:r>
          </a:p>
          <a:p>
            <a:pPr eaLnBrk="1" hangingPunct="1"/>
            <a:r>
              <a:rPr lang="en-US" dirty="0" smtClean="0"/>
              <a:t>“threshold” variable </a:t>
            </a:r>
            <a:r>
              <a:rPr lang="en-US" sz="4400" dirty="0" smtClean="0"/>
              <a:t>was uniform:</a:t>
            </a:r>
            <a:endParaRPr lang="en-US" dirty="0" smtClean="0"/>
          </a:p>
          <a:p>
            <a:pPr eaLnBrk="1" hangingPunct="1"/>
            <a:r>
              <a:rPr lang="en-US" sz="5400" dirty="0" err="1" smtClean="0"/>
              <a:t>PDF</a:t>
            </a:r>
            <a:r>
              <a:rPr lang="en-US" sz="5400" baseline="-250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err="1" smtClean="0"/>
              <a:t>(i</a:t>
            </a:r>
            <a:r>
              <a:rPr lang="en-US" sz="5400" dirty="0" smtClean="0"/>
              <a:t>) ::=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/>
              <a:t>Pr{</a:t>
            </a:r>
            <a:r>
              <a:rPr lang="en-US" sz="5400" dirty="0" err="1" smtClean="0">
                <a:solidFill>
                  <a:srgbClr val="3333FF"/>
                </a:solidFill>
              </a:rPr>
              <a:t>Z</a:t>
            </a:r>
            <a:r>
              <a:rPr lang="en-US" sz="5400" dirty="0" smtClean="0">
                <a:solidFill>
                  <a:srgbClr val="FF6600"/>
                </a:solidFill>
              </a:rPr>
              <a:t> </a:t>
            </a:r>
            <a:r>
              <a:rPr lang="en-US" sz="5400" dirty="0" smtClean="0"/>
              <a:t>= </a:t>
            </a:r>
            <a:r>
              <a:rPr lang="en-US" sz="5400" dirty="0" err="1" smtClean="0"/>
              <a:t>i</a:t>
            </a:r>
            <a:r>
              <a:rPr lang="en-US" sz="5400" dirty="0" smtClean="0"/>
              <a:t>} = </a:t>
            </a:r>
            <a:endParaRPr lang="en-US" sz="54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dirty="0" smtClean="0"/>
              <a:t>   </a:t>
            </a:r>
            <a:r>
              <a:rPr lang="en-US" sz="5400" dirty="0" smtClean="0"/>
              <a:t>for </a:t>
            </a:r>
            <a:r>
              <a:rPr lang="en-US" sz="5400" dirty="0" err="1" smtClean="0"/>
              <a:t>i</a:t>
            </a:r>
            <a:r>
              <a:rPr lang="en-US" sz="5400" i="1" dirty="0" smtClean="0"/>
              <a:t> </a:t>
            </a:r>
            <a:r>
              <a:rPr lang="en-US" sz="5400" dirty="0" smtClean="0"/>
              <a:t>= 0,1,…,6.</a:t>
            </a:r>
            <a:endParaRPr lang="en-US" sz="4400" dirty="0" smtClean="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235829" y="2590130"/>
          <a:ext cx="726097" cy="17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4" imgW="164880" imgH="393480" progId="Equation.DSMT4">
                  <p:embed/>
                </p:oleObj>
              </mc:Choice>
              <mc:Fallback>
                <p:oleObj name="Equation" r:id="rId4" imgW="164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9" y="2590130"/>
                        <a:ext cx="726097" cy="1731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F2801238-F1E7-4FD8-BA50-E337AFF1C7D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Uniform Distribution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5615" y="1121510"/>
            <a:ext cx="8801223" cy="465210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FF"/>
                </a:solidFill>
              </a:rPr>
              <a:t>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uniform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 PDF</a:t>
            </a:r>
            <a:r>
              <a:rPr lang="en-US" baseline="-25000" dirty="0" smtClean="0">
                <a:solidFill>
                  <a:srgbClr val="3333FF"/>
                </a:solidFill>
              </a:rPr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6600"/>
                </a:solidFill>
              </a:rPr>
              <a:t>constant</a:t>
            </a:r>
            <a:endParaRPr lang="en-US" dirty="0" smtClean="0"/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D</a:t>
            </a:r>
            <a:r>
              <a:rPr lang="en-US" sz="4400" dirty="0" smtClean="0"/>
              <a:t> ::= outcome of fair die roll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=1}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=2} =</a:t>
            </a:r>
            <a:r>
              <a:rPr lang="en-US" dirty="0" smtClean="0">
                <a:cs typeface="Times New Roman" pitchFamily="18" charset="0"/>
              </a:rPr>
              <a:t>···=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D</a:t>
            </a:r>
            <a:r>
              <a:rPr lang="en-US" dirty="0" smtClean="0">
                <a:cs typeface="Times New Roman" pitchFamily="18" charset="0"/>
              </a:rPr>
              <a:t>=6} =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1/6</a:t>
            </a:r>
            <a:endParaRPr lang="en-US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4400" dirty="0" smtClean="0">
                <a:solidFill>
                  <a:srgbClr val="3333FF"/>
                </a:solidFill>
              </a:rPr>
              <a:t>S</a:t>
            </a:r>
            <a:r>
              <a:rPr lang="en-US" sz="4400" dirty="0" smtClean="0"/>
              <a:t> ::= 4-digit lottery number</a:t>
            </a:r>
          </a:p>
          <a:p>
            <a:pPr algn="ctr" eaLnBrk="1" hangingPunct="1"/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0000} = </a:t>
            </a:r>
            <a:r>
              <a:rPr lang="en-US" dirty="0" err="1" smtClean="0"/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= 0001} = </a:t>
            </a:r>
            <a:r>
              <a:rPr lang="en-US" dirty="0" smtClean="0">
                <a:cs typeface="Times New Roman" pitchFamily="18" charset="0"/>
              </a:rPr>
              <a:t>···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           = </a:t>
            </a:r>
            <a:r>
              <a:rPr lang="en-US" dirty="0" err="1" smtClean="0">
                <a:cs typeface="Times New Roman" pitchFamily="18" charset="0"/>
              </a:rPr>
              <a:t>Pr{</a:t>
            </a:r>
            <a:r>
              <a:rPr lang="en-US" dirty="0" err="1" smtClean="0">
                <a:solidFill>
                  <a:srgbClr val="3333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</a:rPr>
              <a:t>= 9999} =  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1/10000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expose,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CC"/>
              </a:solidFill>
            </a:endParaRPr>
          </a:p>
          <a:p>
            <a:pPr algn="ctr"/>
            <a:r>
              <a:rPr lang="en-US" sz="7200" dirty="0" smtClean="0"/>
              <a:t>obviously!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[R</a:t>
            </a:r>
            <a:r>
              <a:rPr lang="en-US" sz="5400" baseline="-25000" dirty="0" smtClean="0">
                <a:solidFill>
                  <a:srgbClr val="0000CC"/>
                </a:solidFill>
              </a:rPr>
              <a:t>3</a:t>
            </a:r>
            <a:r>
              <a:rPr lang="en-US" sz="5400" dirty="0" smtClean="0">
                <a:solidFill>
                  <a:srgbClr val="0000CC"/>
                </a:solidFill>
              </a:rPr>
              <a:t>=R</a:t>
            </a:r>
            <a:r>
              <a:rPr lang="en-US" sz="5400" baseline="-25000" dirty="0" smtClean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?</a:t>
            </a:r>
          </a:p>
          <a:p>
            <a:r>
              <a:rPr lang="en-US" sz="6000" dirty="0" smtClean="0">
                <a:solidFill>
                  <a:srgbClr val="006600"/>
                </a:solidFill>
                <a:cs typeface="Comic Sans MS"/>
              </a:rPr>
              <a:t>YES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as long as one of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err="1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cs typeface="Comic Sans MS"/>
              </a:rPr>
              <a:t>i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19"/>
            <a:ext cx="8743345" cy="5359003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j</a:t>
            </a:r>
            <a:r>
              <a:rPr lang="en-US" sz="5400" dirty="0" smtClean="0">
                <a:solidFill>
                  <a:srgbClr val="0000CC"/>
                </a:solidFill>
              </a:rPr>
              <a:t>]</a:t>
            </a:r>
            <a:r>
              <a:rPr lang="en-US" sz="5400" dirty="0" smtClean="0"/>
              <a:t>  </a:t>
            </a:r>
            <a:r>
              <a:rPr lang="en-US" sz="5400" dirty="0" err="1" smtClean="0"/>
              <a:t>indep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CC"/>
                </a:solidFill>
              </a:rPr>
              <a:t>[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>
                <a:solidFill>
                  <a:srgbClr val="0000CC"/>
                </a:solidFill>
              </a:rPr>
              <a:t>=</a:t>
            </a:r>
            <a:r>
              <a:rPr lang="en-US" sz="5400" dirty="0" err="1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5400" dirty="0" smtClean="0">
                <a:solidFill>
                  <a:srgbClr val="0000CC"/>
                </a:solidFill>
              </a:rPr>
              <a:t>] </a:t>
            </a:r>
            <a:r>
              <a:rPr lang="en-US" sz="5400" dirty="0" smtClean="0"/>
              <a:t>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for 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i,j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</a:t>
            </a:r>
            <a:r>
              <a:rPr lang="en-US" sz="6000" b="1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≠ 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(</a:t>
            </a:r>
            <a:r>
              <a:rPr lang="en-US" sz="6000" dirty="0" err="1" smtClean="0">
                <a:solidFill>
                  <a:schemeClr val="tx2"/>
                </a:solidFill>
                <a:cs typeface="Comic Sans MS"/>
              </a:rPr>
              <a:t>k,l</a:t>
            </a:r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) if </a:t>
            </a: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one of </a:t>
            </a:r>
          </a:p>
          <a:p>
            <a:r>
              <a:rPr lang="en-US" sz="6000" dirty="0" smtClean="0">
                <a:solidFill>
                  <a:schemeClr val="tx2"/>
                </a:solidFill>
                <a:cs typeface="Comic Sans MS"/>
              </a:rPr>
              <a:t>the </a:t>
            </a:r>
            <a:r>
              <a:rPr lang="en-US" sz="6000" dirty="0" smtClean="0">
                <a:solidFill>
                  <a:srgbClr val="0000FF"/>
                </a:solidFill>
                <a:cs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’s</a:t>
            </a:r>
            <a:r>
              <a:rPr lang="en-US" sz="6000" dirty="0" smtClean="0">
                <a:cs typeface="Comic Sans MS"/>
              </a:rPr>
              <a:t> is </a:t>
            </a:r>
            <a:r>
              <a:rPr lang="en-US" sz="6000" dirty="0" smtClean="0">
                <a:solidFill>
                  <a:srgbClr val="FF00FF"/>
                </a:solidFill>
                <a:cs typeface="Comic Sans MS"/>
              </a:rPr>
              <a:t>uniform</a:t>
            </a:r>
          </a:p>
          <a:p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they are </a:t>
            </a:r>
            <a:r>
              <a:rPr lang="en-US" sz="6000" dirty="0" err="1" smtClean="0">
                <a:solidFill>
                  <a:srgbClr val="9B2894"/>
                </a:solidFill>
                <a:cs typeface="Comic Sans MS"/>
              </a:rPr>
              <a:t>pairwise</a:t>
            </a:r>
            <a:r>
              <a:rPr lang="en-US" sz="6000" dirty="0" smtClean="0">
                <a:solidFill>
                  <a:srgbClr val="000000"/>
                </a:solidFill>
                <a:cs typeface="Comic Sans MS"/>
              </a:rPr>
              <a:t> </a:t>
            </a:r>
            <a:r>
              <a:rPr lang="en-US" sz="6000" dirty="0" err="1" smtClean="0">
                <a:solidFill>
                  <a:srgbClr val="000000"/>
                </a:solidFill>
                <a:cs typeface="Comic Sans MS"/>
              </a:rPr>
              <a:t>indep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88120" cy="4964164"/>
          </a:xfrm>
        </p:spPr>
        <p:txBody>
          <a:bodyPr/>
          <a:lstStyle/>
          <a:p>
            <a:r>
              <a:rPr lang="en-US" sz="4400" dirty="0" smtClean="0"/>
              <a:t>Given mutually </a:t>
            </a:r>
            <a:r>
              <a:rPr lang="en-US" sz="4400" dirty="0" err="1" smtClean="0"/>
              <a:t>indep</a:t>
            </a:r>
            <a:r>
              <a:rPr lang="en-US" sz="4400" dirty="0" smtClean="0"/>
              <a:t> RV’s </a:t>
            </a:r>
            <a:r>
              <a:rPr lang="en-US" sz="4400" dirty="0" smtClean="0">
                <a:solidFill>
                  <a:srgbClr val="0000CC"/>
                </a:solidFill>
              </a:rPr>
              <a:t>R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,R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</a:t>
            </a:r>
          </a:p>
          <a:p>
            <a:pPr algn="ctr"/>
            <a:r>
              <a:rPr lang="en-US" sz="6000" dirty="0" smtClean="0">
                <a:solidFill>
                  <a:srgbClr val="FF0000"/>
                </a:solidFill>
                <a:sym typeface="Euclid Symbol"/>
              </a:rPr>
              <a:t>not</a:t>
            </a:r>
            <a:r>
              <a:rPr lang="en-US" sz="6000" dirty="0" smtClean="0">
                <a:sym typeface="Euclid Symbol"/>
              </a:rPr>
              <a:t> 3-way independent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and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6600"/>
                </a:solidFill>
                <a:cs typeface="Comic Sans MS"/>
              </a:rPr>
              <a:t>2</a:t>
            </a:r>
          </a:p>
          <a:p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         implies 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1</a:t>
            </a:r>
            <a:r>
              <a:rPr lang="en-US" sz="7200" dirty="0" smtClean="0">
                <a:solidFill>
                  <a:srgbClr val="0000CC"/>
                </a:solidFill>
                <a:cs typeface="Comic Sans MS"/>
              </a:rPr>
              <a:t>=R</a:t>
            </a:r>
            <a:r>
              <a:rPr lang="en-US" sz="7200" baseline="-25000" dirty="0" smtClean="0">
                <a:solidFill>
                  <a:srgbClr val="FF00FF"/>
                </a:solidFill>
                <a:cs typeface="Comic Sans MS"/>
              </a:rPr>
              <a:t>3</a:t>
            </a:r>
            <a:endParaRPr lang="en-US" sz="7200" dirty="0" smtClean="0"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50194" y="6600092"/>
            <a:ext cx="1125415" cy="25790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14M.</a:t>
            </a:r>
            <a:fld id="{679D5B46-281B-48C5-ADB5-CFE0495CD191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E1FEF93-960A-4432-A981-01A75AA852B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―3</a:t>
            </a:r>
            <a:endParaRPr lang="en-US" sz="10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648196"/>
          <a:ext cx="812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648196"/>
                        <a:ext cx="812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1575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33226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latin typeface="Comic Sans MS"/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Law of Total Probability</a:t>
            </a:r>
            <a:endParaRPr lang="en-US" sz="4400" dirty="0" smtClean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pic>
        <p:nvPicPr>
          <p:cNvPr id="4098" name="Object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3073400"/>
            <a:ext cx="914400" cy="22066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=</a:t>
            </a:r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good} +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good}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3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7886A709-CED2-48A3-8616-B2655C008E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2075</Words>
  <Application>Microsoft Macintosh PowerPoint</Application>
  <PresentationFormat>On-screen Show (4:3)</PresentationFormat>
  <Paragraphs>325</Paragraphs>
  <Slides>44</Slides>
  <Notes>44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Default Design</vt:lpstr>
      <vt:lpstr>Equation</vt:lpstr>
      <vt:lpstr>PowerPoint Presentation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1 Strategy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PowerPoint Presentation</vt:lpstr>
      <vt:lpstr>PowerPoint Presentation</vt:lpstr>
      <vt:lpstr>PowerPoint Presentation</vt:lpstr>
      <vt:lpstr>Indicator Variables</vt:lpstr>
      <vt:lpstr>Independent Variables</vt:lpstr>
      <vt:lpstr>Mutally Independent Variables</vt:lpstr>
      <vt:lpstr>Mutally Independent Variables</vt:lpstr>
      <vt:lpstr>Independent Variables</vt:lpstr>
      <vt:lpstr>Independent Variables</vt:lpstr>
      <vt:lpstr>Independent Variables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Binomial Random Variable</vt:lpstr>
      <vt:lpstr>Density &amp; Distribution</vt:lpstr>
      <vt:lpstr>Density &amp; Distribution</vt:lpstr>
      <vt:lpstr>Uniform Distribution</vt:lpstr>
      <vt:lpstr>Uniform Distribution</vt:lpstr>
      <vt:lpstr>Mutual Independence</vt:lpstr>
      <vt:lpstr>Mutual Independence</vt:lpstr>
      <vt:lpstr>Mutual Independence</vt:lpstr>
      <vt:lpstr>Mutual Independence</vt:lpstr>
      <vt:lpstr>Team Problems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79</cp:revision>
  <cp:lastPrinted>2011-12-01T02:33:02Z</cp:lastPrinted>
  <dcterms:created xsi:type="dcterms:W3CDTF">2011-04-28T01:16:18Z</dcterms:created>
  <dcterms:modified xsi:type="dcterms:W3CDTF">2011-12-01T02:33:11Z</dcterms:modified>
</cp:coreProperties>
</file>