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7.bin" ContentType="application/vnd.openxmlformats-officedocument.oleObject"/>
  <Override PartName="/ppt/notesSlides/notesSlide16.xml" ContentType="application/vnd.openxmlformats-officedocument.presentationml.notesSlide+xml"/>
  <Override PartName="/ppt/embeddings/oleObject8.bin" ContentType="application/vnd.openxmlformats-officedocument.oleObject"/>
  <Override PartName="/ppt/notesSlides/notesSlide17.xml" ContentType="application/vnd.openxmlformats-officedocument.presentationml.notesSlide+xml"/>
  <Override PartName="/ppt/embeddings/oleObject9.bin" ContentType="application/vnd.openxmlformats-officedocument.oleObject"/>
  <Override PartName="/ppt/notesSlides/notesSlide18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9.xml" ContentType="application/vnd.openxmlformats-officedocument.presentationml.notesSlide+xml"/>
  <Override PartName="/ppt/embeddings/oleObject14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4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25.xml" ContentType="application/vnd.openxmlformats-officedocument.presentationml.notesSlide+xml"/>
  <Override PartName="/ppt/embeddings/oleObject21.bin" ContentType="application/vnd.openxmlformats-officedocument.oleObject"/>
  <Override PartName="/ppt/notesSlides/notesSlide26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7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8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9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30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31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32.xml" ContentType="application/vnd.openxmlformats-officedocument.presentationml.notesSlide+xml"/>
  <Override PartName="/ppt/embeddings/oleObject37.bin" ContentType="application/vnd.openxmlformats-officedocument.oleObject"/>
  <Override PartName="/ppt/notesSlides/notesSlide33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embeddings/oleObject40.bin" ContentType="application/vnd.openxmlformats-officedocument.oleObject"/>
  <Override PartName="/ppt/notesSlides/notesSlide37.xml" ContentType="application/vnd.openxmlformats-officedocument.presentationml.notesSlide+xml"/>
  <Override PartName="/ppt/embeddings/oleObject41.bin" ContentType="application/vnd.openxmlformats-officedocument.oleObject"/>
  <Override PartName="/ppt/notesSlides/notesSlide38.xml" ContentType="application/vnd.openxmlformats-officedocument.presentationml.notesSlide+xml"/>
  <Override PartName="/ppt/embeddings/oleObject42.bin" ContentType="application/vnd.openxmlformats-officedocument.oleObject"/>
  <Override PartName="/ppt/notesSlides/notesSlide39.xml" ContentType="application/vnd.openxmlformats-officedocument.presentationml.notesSlide+xml"/>
  <Override PartName="/ppt/embeddings/oleObject43.bin" ContentType="application/vnd.openxmlformats-officedocument.oleObject"/>
  <Override PartName="/ppt/notesSlides/notesSlide40.xml" ContentType="application/vnd.openxmlformats-officedocument.presentationml.notesSlide+xml"/>
  <Override PartName="/ppt/embeddings/oleObject44.bin" ContentType="application/vnd.openxmlformats-officedocument.oleObject"/>
  <Override PartName="/ppt/notesSlides/notesSlide41.xml" ContentType="application/vnd.openxmlformats-officedocument.presentationml.notesSlide+xml"/>
  <Override PartName="/ppt/embeddings/oleObject45.bin" ContentType="application/vnd.openxmlformats-officedocument.oleObject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embeddings/oleObject46.bin" ContentType="application/vnd.openxmlformats-officedocument.oleObject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47.bin" ContentType="application/vnd.openxmlformats-officedocument.oleObject"/>
  <Override PartName="/ppt/notesSlides/notesSlide48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302" r:id="rId2"/>
    <p:sldId id="303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64" r:id="rId22"/>
    <p:sldId id="362" r:id="rId23"/>
    <p:sldId id="324" r:id="rId24"/>
    <p:sldId id="325" r:id="rId25"/>
    <p:sldId id="356" r:id="rId26"/>
    <p:sldId id="365" r:id="rId27"/>
    <p:sldId id="326" r:id="rId28"/>
    <p:sldId id="327" r:id="rId29"/>
    <p:sldId id="357" r:id="rId30"/>
    <p:sldId id="329" r:id="rId31"/>
    <p:sldId id="331" r:id="rId32"/>
    <p:sldId id="332" r:id="rId33"/>
    <p:sldId id="366" r:id="rId34"/>
    <p:sldId id="333" r:id="rId35"/>
    <p:sldId id="334" r:id="rId36"/>
    <p:sldId id="369" r:id="rId37"/>
    <p:sldId id="335" r:id="rId38"/>
    <p:sldId id="336" r:id="rId39"/>
    <p:sldId id="337" r:id="rId40"/>
    <p:sldId id="338" r:id="rId41"/>
    <p:sldId id="339" r:id="rId42"/>
    <p:sldId id="363" r:id="rId43"/>
    <p:sldId id="340" r:id="rId44"/>
    <p:sldId id="341" r:id="rId45"/>
    <p:sldId id="342" r:id="rId46"/>
    <p:sldId id="343" r:id="rId47"/>
    <p:sldId id="345" r:id="rId48"/>
    <p:sldId id="346" r:id="rId49"/>
    <p:sldId id="367" r:id="rId50"/>
    <p:sldId id="348" r:id="rId51"/>
    <p:sldId id="368" r:id="rId52"/>
    <p:sldId id="349" r:id="rId53"/>
    <p:sldId id="350" r:id="rId54"/>
    <p:sldId id="352" r:id="rId55"/>
    <p:sldId id="351" r:id="rId56"/>
    <p:sldId id="353" r:id="rId57"/>
    <p:sldId id="354" r:id="rId58"/>
    <p:sldId id="285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00" autoAdjust="0"/>
    <p:restoredTop sz="94697" autoAdjust="0"/>
  </p:normalViewPr>
  <p:slideViewPr>
    <p:cSldViewPr snapToGrid="0" showGuides="1">
      <p:cViewPr varScale="1">
        <p:scale>
          <a:sx n="107" d="100"/>
          <a:sy n="107" d="100"/>
        </p:scale>
        <p:origin x="-952" y="-112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Relationship Id="rId3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4.wmf"/><Relationship Id="rId1" Type="http://schemas.openxmlformats.org/officeDocument/2006/relationships/image" Target="../media/image31.wmf"/><Relationship Id="rId2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Relationship Id="rId2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F8A01-B9F7-4DA5-8F2A-53CB209BD67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61DE4-C97D-4DA3-8305-52A5224BEB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December 7,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7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8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7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0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33.wmf"/><Relationship Id="rId10" Type="http://schemas.openxmlformats.org/officeDocument/2006/relationships/oleObject" Target="../embeddings/oleObject34.bin"/><Relationship Id="rId11" Type="http://schemas.openxmlformats.org/officeDocument/2006/relationships/image" Target="../media/image34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36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7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8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2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4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5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46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47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2438400"/>
          <a:ext cx="8277226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5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6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3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5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3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loss.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00FF"/>
                </a:solidFill>
              </a:rPr>
              <a:t>expected value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6600"/>
                </a:solidFill>
              </a:rPr>
              <a:t>average</a:t>
            </a:r>
            <a:r>
              <a:rPr lang="en-US" sz="5400" i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3077040"/>
            <a:ext cx="8077200" cy="278537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5400" i="0" dirty="0" smtClean="0">
                <a:latin typeface="Comic Sans MS" pitchFamily="66" charset="0"/>
              </a:rPr>
              <a:t> </a:t>
            </a:r>
            <a:r>
              <a:rPr lang="en-US" sz="6600" i="0" dirty="0" smtClean="0">
                <a:latin typeface="Comic Sans MS" pitchFamily="66" charset="0"/>
              </a:rPr>
              <a:t>E[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600" i="0" dirty="0" smtClean="0">
                <a:latin typeface="Comic Sans MS" pitchFamily="66" charset="0"/>
              </a:rPr>
              <a:t>]::= </a:t>
            </a:r>
            <a:r>
              <a:rPr lang="en-US" sz="6600" i="0" dirty="0">
                <a:latin typeface="Comic Sans MS" pitchFamily="66" charset="0"/>
              </a:rPr>
              <a:t>∑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66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i="0" dirty="0" err="1" smtClean="0">
                <a:latin typeface="Comic Sans MS" pitchFamily="66" charset="0"/>
                <a:sym typeface="Symbol" pitchFamily="18" charset="2"/>
              </a:rPr>
              <a:t>Pr{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v</a:t>
            </a:r>
            <a:r>
              <a:rPr lang="en-US" sz="6600" i="0" dirty="0">
                <a:latin typeface="Comic Sans MS" pitchFamily="66" charset="0"/>
                <a:sym typeface="Symbol" pitchFamily="18" charset="2"/>
              </a:rPr>
              <a:t>}</a:t>
            </a:r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Carnival] </a:t>
            </a:r>
            <a:r>
              <a:rPr lang="en-US" sz="5400" i="0" dirty="0" smtClean="0">
                <a:latin typeface="Comic Sans MS" pitchFamily="66" charset="0"/>
              </a:rPr>
              <a:t>=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006824"/>
              </p:ext>
            </p:extLst>
          </p:nvPr>
        </p:nvGraphicFramePr>
        <p:xfrm>
          <a:off x="7086600" y="4108660"/>
          <a:ext cx="1752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8" name="Equation" r:id="rId4" imgW="419040" imgH="419040" progId="Equation.DSMT4">
                  <p:embed/>
                </p:oleObj>
              </mc:Choice>
              <mc:Fallback>
                <p:oleObj name="Equation" r:id="rId4" imgW="41904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08660"/>
                        <a:ext cx="17526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45999" y="3074377"/>
            <a:ext cx="7798289" cy="117515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68282" y="1295400"/>
            <a:ext cx="784609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latin typeface="+mj-lt"/>
              </a:rPr>
              <a:t>An equivalent definition</a:t>
            </a:r>
            <a:endParaRPr lang="en-US" sz="5400" i="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54075" y="2281238"/>
          <a:ext cx="7437438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6" name="Equation" r:id="rId4" imgW="1498600" imgH="431800" progId="Equation.DSMT4">
                  <p:embed/>
                </p:oleObj>
              </mc:Choice>
              <mc:Fallback>
                <p:oleObj name="Equation" r:id="rId4" imgW="14986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2281238"/>
                        <a:ext cx="7437438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174" y="4343400"/>
            <a:ext cx="806342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>
                <a:latin typeface="+mj-lt"/>
              </a:rPr>
              <a:t>b</a:t>
            </a:r>
            <a:r>
              <a:rPr lang="en-US" sz="6000" i="0" dirty="0" smtClean="0">
                <a:latin typeface="+mj-lt"/>
              </a:rPr>
              <a:t>oth </a:t>
            </a:r>
            <a:r>
              <a:rPr lang="en-US" sz="6000" i="0" dirty="0">
                <a:latin typeface="+mj-lt"/>
              </a:rPr>
              <a:t>forms are useful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538" y="2285999"/>
            <a:ext cx="8083062" cy="2022231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38200" y="2289175"/>
          <a:ext cx="742473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3" name="Equation" r:id="rId4" imgW="1574800" imgH="419100" progId="Equation.DSMT4">
                  <p:embed/>
                </p:oleObj>
              </mc:Choice>
              <mc:Fallback>
                <p:oleObj name="Equation" r:id="rId4" imgW="1574800" imgH="419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9175"/>
                        <a:ext cx="7424738" cy="197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129540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754188" y="1187450"/>
          <a:ext cx="6340475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5" name="Equation" r:id="rId4" imgW="1854200" imgH="431800" progId="Equation.DSMT4">
                  <p:embed/>
                </p:oleObj>
              </mc:Choice>
              <mc:Fallback>
                <p:oleObj name="Equation" r:id="rId4" imgW="18542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1187450"/>
                        <a:ext cx="6340475" cy="1477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59038" y="4784725"/>
          <a:ext cx="56610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6" name="Equation" r:id="rId6" imgW="1485900" imgH="431800" progId="Equation.DSMT4">
                  <p:embed/>
                </p:oleObj>
              </mc:Choice>
              <mc:Fallback>
                <p:oleObj name="Equation" r:id="rId6" imgW="14859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4784725"/>
                        <a:ext cx="5661025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493963" y="2022475"/>
          <a:ext cx="6161087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7" name="Equation" r:id="rId8" imgW="1752600" imgH="546100" progId="Equation.DSMT4">
                  <p:embed/>
                </p:oleObj>
              </mc:Choice>
              <mc:Fallback>
                <p:oleObj name="Equation" r:id="rId8" imgW="1752600" imgH="546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2022475"/>
                        <a:ext cx="6161087" cy="191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2471738" y="3698875"/>
          <a:ext cx="584835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8" name="Equation" r:id="rId10" imgW="1663700" imgH="431800" progId="Equation.DSMT4">
                  <p:embed/>
                </p:oleObj>
              </mc:Choice>
              <mc:Fallback>
                <p:oleObj name="Equation" r:id="rId10" imgW="1663700" imgH="431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3698875"/>
                        <a:ext cx="5848350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9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0000FF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39196791-36AF-407D-9527-253971E27E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2291" y="877523"/>
            <a:ext cx="8574088" cy="5413863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6600"/>
                </a:solidFill>
              </a:rPr>
              <a:t>indicator variable </a:t>
            </a:r>
            <a:r>
              <a:rPr lang="en-US" dirty="0" smtClean="0"/>
              <a:t>for event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: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8821" y="1641417"/>
          <a:ext cx="8137142" cy="199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25" name="Equation" r:id="rId4" imgW="2171700" imgH="533400" progId="Equation.DSMT4">
                  <p:embed/>
                </p:oleObj>
              </mc:Choice>
              <mc:Fallback>
                <p:oleObj name="Equation" r:id="rId4" imgW="21717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21" y="1641417"/>
                        <a:ext cx="8137142" cy="199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  <p:graphicFrame>
        <p:nvGraphicFramePr>
          <p:cNvPr id="486405" name="Object 4"/>
          <p:cNvGraphicFramePr>
            <a:graphicFrameLocks noChangeAspect="1"/>
          </p:cNvGraphicFramePr>
          <p:nvPr/>
        </p:nvGraphicFramePr>
        <p:xfrm>
          <a:off x="1263650" y="3922713"/>
          <a:ext cx="6559550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26" name="Equation" r:id="rId6" imgW="1308100" imgH="342900" progId="Equation.DSMT4">
                  <p:embed/>
                </p:oleObj>
              </mc:Choice>
              <mc:Fallback>
                <p:oleObj name="Equation" r:id="rId6" imgW="1308100" imgH="342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922713"/>
                        <a:ext cx="6559550" cy="172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88" y="1276584"/>
            <a:ext cx="7538156" cy="4621859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 ::=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=0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558" y="152399"/>
            <a:ext cx="8001000" cy="1108193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  <a:r>
              <a:rPr lang="en-US" sz="4400" baseline="-25000" dirty="0" smtClean="0">
                <a:solidFill>
                  <a:srgbClr val="0000FF"/>
                </a:solidFill>
              </a:rPr>
              <a:t>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223" y="1326445"/>
            <a:ext cx="5108221" cy="4534371"/>
            <a:chOff x="536223" y="1326445"/>
            <a:chExt cx="5108221" cy="4534371"/>
          </a:xfrm>
        </p:grpSpPr>
        <p:sp>
          <p:nvSpPr>
            <p:cNvPr id="6" name="Rectangle 5"/>
            <p:cNvSpPr/>
            <p:nvPr/>
          </p:nvSpPr>
          <p:spPr bwMode="auto">
            <a:xfrm>
              <a:off x="2541271" y="4608404"/>
              <a:ext cx="3103173" cy="1252412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6223" y="1326445"/>
              <a:ext cx="2186414" cy="119474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35626" y="4683125"/>
          <a:ext cx="47752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1" name="Equation" r:id="rId4" imgW="1447800" imgH="533400" progId="Equation.DSMT4">
                  <p:embed/>
                </p:oleObj>
              </mc:Choice>
              <mc:Fallback>
                <p:oleObj name="Equation" r:id="rId4" imgW="14478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626" y="4683125"/>
                        <a:ext cx="4775200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28738" y="3421063"/>
          <a:ext cx="65405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2" name="Equation" r:id="rId6" imgW="1981200" imgH="495300" progId="Equation.DSMT4">
                  <p:embed/>
                </p:oleObj>
              </mc:Choice>
              <mc:Fallback>
                <p:oleObj name="Equation" r:id="rId6" imgW="19812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3421063"/>
                        <a:ext cx="6540500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9" name="Equation" r:id="rId4" imgW="1143000" imgH="533400" progId="Equation.DSMT4">
                  <p:embed/>
                </p:oleObj>
              </mc:Choice>
              <mc:Fallback>
                <p:oleObj name="Equation" r:id="rId4" imgW="11430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4683125"/>
                        <a:ext cx="3773487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71600" y="3505200"/>
          <a:ext cx="6456363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80" name="Equation" r:id="rId6" imgW="1955520" imgH="444240" progId="Equation.DSMT4">
                  <p:embed/>
                </p:oleObj>
              </mc:Choice>
              <mc:Fallback>
                <p:oleObj name="Equation" r:id="rId6" imgW="195552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05200"/>
                        <a:ext cx="6456363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7" name="Equation" r:id="rId4" imgW="1143000" imgH="533400" progId="Equation.DSMT4">
                  <p:embed/>
                </p:oleObj>
              </mc:Choice>
              <mc:Fallback>
                <p:oleObj name="Equation" r:id="rId4" imgW="11430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4683125"/>
                        <a:ext cx="3773487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30" y="1295400"/>
            <a:ext cx="8099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 know how to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35626" y="4683125"/>
          <a:ext cx="47752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51" name="Equation" r:id="rId4" imgW="1447800" imgH="533400" progId="Equation.DSMT4">
                  <p:embed/>
                </p:oleObj>
              </mc:Choice>
              <mc:Fallback>
                <p:oleObj name="Equation" r:id="rId4" imgW="14478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626" y="4683125"/>
                        <a:ext cx="4775200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28738" y="3421063"/>
          <a:ext cx="65405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52" name="Equation" r:id="rId6" imgW="1981200" imgH="495300" progId="Equation.DSMT4">
                  <p:embed/>
                </p:oleObj>
              </mc:Choice>
              <mc:Fallback>
                <p:oleObj name="Equation" r:id="rId6" imgW="19812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3421063"/>
                        <a:ext cx="6540500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872" y="1295400"/>
            <a:ext cx="8279446" cy="213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Binomial </a:t>
            </a:r>
            <a:r>
              <a:rPr lang="en-US" sz="4400" i="0" dirty="0" err="1" smtClean="0">
                <a:latin typeface="+mj-lt"/>
              </a:rPr>
              <a:t>thm</a:t>
            </a:r>
            <a:r>
              <a:rPr lang="en-US" sz="4400" i="0" dirty="0" smtClean="0">
                <a:latin typeface="+mj-lt"/>
              </a:rPr>
              <a:t> &amp; differentiating</a:t>
            </a:r>
          </a:p>
          <a:p>
            <a:r>
              <a:rPr lang="en-US" sz="4400" dirty="0" smtClean="0">
                <a:latin typeface="+mj-lt"/>
              </a:rPr>
              <a:t>gives a closed </a:t>
            </a:r>
            <a:r>
              <a:rPr lang="en-US" sz="4400" i="0" dirty="0" smtClean="0">
                <a:latin typeface="+mj-lt"/>
              </a:rPr>
              <a:t>formula, </a:t>
            </a:r>
            <a:r>
              <a:rPr lang="en-US" sz="4400" dirty="0" smtClean="0">
                <a:latin typeface="+mj-lt"/>
              </a:rPr>
              <a:t>but</a:t>
            </a:r>
          </a:p>
          <a:p>
            <a:r>
              <a:rPr lang="en-US" sz="4400" dirty="0" smtClean="0">
                <a:latin typeface="+mj-lt"/>
              </a:rPr>
              <a:t>simpler approach is coming </a:t>
            </a:r>
            <a:endParaRPr lang="en-US" sz="4400" i="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00200" y="1143000"/>
          <a:ext cx="599312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35" name="Equation" r:id="rId4" imgW="1536480" imgH="507960" progId="Equation.DSMT4">
                  <p:embed/>
                </p:oleObj>
              </mc:Choice>
              <mc:Fallback>
                <p:oleObj name="Equation" r:id="rId4" imgW="153648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143000"/>
                        <a:ext cx="5993127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143000" y="3657600"/>
          <a:ext cx="6893467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36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57600"/>
                        <a:ext cx="6893467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37" name="Equation" r:id="rId8" imgW="863280" imgH="228600" progId="Equation.DSMT4">
                  <p:embed/>
                </p:oleObj>
              </mc:Choice>
              <mc:Fallback>
                <p:oleObj name="Equation" r:id="rId8" imgW="8632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0212"/>
                        <a:ext cx="2890661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5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57435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530350" y="2933700"/>
          <a:ext cx="60134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6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933700"/>
                        <a:ext cx="601345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3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57435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646238" y="2894013"/>
          <a:ext cx="5780087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4" name="Equation" r:id="rId6" imgW="1879600" imgH="533400" progId="Equation.DSMT4">
                  <p:embed/>
                </p:oleObj>
              </mc:Choice>
              <mc:Fallback>
                <p:oleObj name="Equation" r:id="rId6" imgW="18796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2894013"/>
                        <a:ext cx="5780087" cy="164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008000"/>
                </a:solidFill>
              </a:rPr>
              <a:t> win </a:t>
            </a:r>
            <a:r>
              <a:rPr lang="en-US" sz="4000" dirty="0" smtClean="0"/>
              <a:t>$1 if any die matches num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 lose </a:t>
            </a:r>
            <a:r>
              <a:rPr lang="en-US" sz="4000" dirty="0" smtClean="0"/>
              <a:t>$1 if no match    </a:t>
            </a:r>
            <a:r>
              <a:rPr lang="en-US" i="1" dirty="0" smtClean="0"/>
              <a:t>Example: 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i="1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choose </a:t>
            </a:r>
            <a:r>
              <a:rPr lang="en-US" sz="4400" dirty="0" smtClean="0"/>
              <a:t>num</a:t>
            </a:r>
            <a:r>
              <a:rPr lang="en-US" sz="4400" dirty="0" smtClean="0">
                <a:solidFill>
                  <a:srgbClr val="0000FF"/>
                </a:solidFill>
              </a:rPr>
              <a:t> 2, </a:t>
            </a:r>
            <a:r>
              <a:rPr lang="en-US" sz="4400" dirty="0" smtClean="0"/>
              <a:t>then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roll</a:t>
            </a:r>
            <a:r>
              <a:rPr lang="en-US" sz="4400" dirty="0" smtClean="0">
                <a:solidFill>
                  <a:srgbClr val="0000FF"/>
                </a:solidFill>
              </a:rPr>
              <a:t> 2,4,2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win $1</a:t>
            </a:r>
          </a:p>
        </p:txBody>
      </p:sp>
      <p:pic>
        <p:nvPicPr>
          <p:cNvPr id="4100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1049338" y="2895600"/>
          <a:ext cx="695166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7" name="Equation" r:id="rId4" imgW="2260440" imgH="507960" progId="Equation.DSMT4">
                  <p:embed/>
                </p:oleObj>
              </mc:Choice>
              <mc:Fallback>
                <p:oleObj name="Equation" r:id="rId4" imgW="2260440" imgH="507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alphaModFix amt="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895600"/>
                        <a:ext cx="6951662" cy="156210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1212850" y="2778991"/>
          <a:ext cx="6718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8" name="Equation" r:id="rId6" imgW="2184400" imgH="508000" progId="Equation.DSMT4">
                  <p:embed/>
                </p:oleObj>
              </mc:Choice>
              <mc:Fallback>
                <p:oleObj name="Equation" r:id="rId6" imgW="21844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778991"/>
                        <a:ext cx="6718300" cy="1562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8569" y="1266093"/>
          <a:ext cx="57435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9" name="Equation" r:id="rId8" imgW="1739880" imgH="507960" progId="Equation.DSMT4">
                  <p:embed/>
                </p:oleObj>
              </mc:Choice>
              <mc:Fallback>
                <p:oleObj name="Equation" r:id="rId8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569" y="1266093"/>
                        <a:ext cx="57435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30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2286000" y="4648200"/>
          <a:ext cx="50133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90" name="Equation" r:id="rId10" imgW="1180800" imgH="304560" progId="Equation.DSMT4">
                  <p:embed/>
                </p:oleObj>
              </mc:Choice>
              <mc:Fallback>
                <p:oleObj name="Equation" r:id="rId10" imgW="118080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5013325" cy="1295400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Law of Total Expectation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14765" y="989511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31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3051"/>
              </p:ext>
            </p:extLst>
          </p:nvPr>
        </p:nvGraphicFramePr>
        <p:xfrm>
          <a:off x="435769" y="3754114"/>
          <a:ext cx="8272462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71" name="Equation" r:id="rId4" imgW="1676400" imgH="495300" progId="Equation.DSMT4">
                  <p:embed/>
                </p:oleObj>
              </mc:Choice>
              <mc:Fallback>
                <p:oleObj name="Equation" r:id="rId4" imgW="1676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9" y="3754114"/>
                        <a:ext cx="8272462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126597"/>
              </p:ext>
            </p:extLst>
          </p:nvPr>
        </p:nvGraphicFramePr>
        <p:xfrm>
          <a:off x="130050" y="2575832"/>
          <a:ext cx="8973897" cy="152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72" name="Equation" r:id="rId6" imgW="2019240" imgH="342720" progId="Equation.DSMT4">
                  <p:embed/>
                </p:oleObj>
              </mc:Choice>
              <mc:Fallback>
                <p:oleObj name="Equation" r:id="rId6" imgW="2019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50" y="2575832"/>
                        <a:ext cx="8973897" cy="15245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472281" y="3785864"/>
            <a:ext cx="8229600" cy="2362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444" y="1779402"/>
            <a:ext cx="9027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Def: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conditional expectation</a:t>
            </a:r>
            <a:endParaRPr lang="en-US" sz="5400" i="0" dirty="0">
              <a:solidFill>
                <a:srgbClr val="9B2894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9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02486" y="4876800"/>
            <a:ext cx="36120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e(n-2)+2p =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74437" y="480847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…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100363" y="4832628"/>
          <a:ext cx="233521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6" imgW="634680" imgH="304560" progId="Equation.DSMT4">
                  <p:embed/>
                </p:oleObj>
              </mc:Choice>
              <mc:Fallback>
                <p:oleObj name="Equation" r:id="rId6" imgW="63468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363" y="4832628"/>
                        <a:ext cx="2335212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7522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18522" y="4724400"/>
            <a:ext cx="3352800" cy="12954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1} 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2}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3}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93DA0692-DAF7-4AFE-9BE7-E02439D3694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6321287" cy="466281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93DA0692-DAF7-4AFE-9BE7-E02439D3694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79571"/>
              </p:ext>
            </p:extLst>
          </p:nvPr>
        </p:nvGraphicFramePr>
        <p:xfrm>
          <a:off x="6180071" y="3984988"/>
          <a:ext cx="763614" cy="254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83" name="Equation" r:id="rId4" imgW="152400" imgH="508000" progId="Equation.DSMT4">
                  <p:embed/>
                </p:oleObj>
              </mc:Choice>
              <mc:Fallback>
                <p:oleObj name="Equation" r:id="rId4" imgW="152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80071" y="3984988"/>
                        <a:ext cx="763614" cy="2545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994123" y="4320748"/>
            <a:ext cx="1091998" cy="2124763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6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32061"/>
              </p:ext>
            </p:extLst>
          </p:nvPr>
        </p:nvGraphicFramePr>
        <p:xfrm>
          <a:off x="6648450" y="4729163"/>
          <a:ext cx="11239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4" name="Equation" r:id="rId4" imgW="177800" imgH="165100" progId="Equation.DSMT4">
                  <p:embed/>
                </p:oleObj>
              </mc:Choice>
              <mc:Fallback>
                <p:oleObj name="Equation" r:id="rId4" imgW="177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729163"/>
                        <a:ext cx="1123950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9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7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693" y="1479059"/>
            <a:ext cx="84582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clearly </a:t>
            </a:r>
            <a:r>
              <a:rPr lang="en-US" sz="6600" dirty="0" smtClean="0">
                <a:solidFill>
                  <a:schemeClr val="accent2"/>
                </a:solidFill>
              </a:rPr>
              <a:t>NOT </a:t>
            </a:r>
            <a:r>
              <a:rPr lang="en-US" sz="6600" dirty="0" smtClean="0"/>
              <a:t>fair:</a:t>
            </a:r>
          </a:p>
          <a:p>
            <a:pPr eaLnBrk="1" hangingPunct="1">
              <a:buFontTx/>
              <a:buNone/>
            </a:pPr>
            <a:r>
              <a:rPr lang="en-US" sz="7200" dirty="0" smtClean="0"/>
              <a:t>pr{win} = </a:t>
            </a:r>
            <a:r>
              <a:rPr lang="en-US" sz="7200" dirty="0" smtClean="0">
                <a:solidFill>
                  <a:srgbClr val="0000FF"/>
                </a:solidFill>
              </a:rPr>
              <a:t>1-(5/6)</a:t>
            </a:r>
            <a:r>
              <a:rPr lang="en-US" sz="7200" baseline="30000" dirty="0" smtClean="0">
                <a:solidFill>
                  <a:srgbClr val="0000FF"/>
                </a:solidFill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sz="7200" baseline="30000" dirty="0" smtClean="0"/>
              <a:t> </a:t>
            </a:r>
            <a:r>
              <a:rPr lang="en-US" sz="7200" dirty="0" smtClean="0"/>
              <a:t>         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0.43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>
                <a:solidFill>
                  <a:schemeClr val="accent2"/>
                </a:solidFill>
              </a:rPr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1/2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457200" y="48078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54285" y="4876800"/>
            <a:ext cx="8384215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        1          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[E+1]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(1-p)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5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4548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3733800" y="2286000"/>
          <a:ext cx="1725613" cy="282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3" name="Equation" r:id="rId4" imgW="279360" imgH="457200" progId="Equation.DSMT4">
                  <p:embed/>
                </p:oleObj>
              </mc:Choice>
              <mc:Fallback>
                <p:oleObj name="Equation" r:id="rId4" imgW="2793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86000"/>
                        <a:ext cx="1725613" cy="2824162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8239280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 smtClean="0">
                <a:latin typeface="Comic Sans MS" pitchFamily="66" charset="0"/>
              </a:rPr>
              <a:t> if space </a:t>
            </a:r>
            <a:r>
              <a:rPr lang="en-US" sz="4400" i="0" dirty="0">
                <a:latin typeface="Comic Sans MS" pitchFamily="66" charset="0"/>
              </a:rPr>
              <a:t>station Mir</a:t>
            </a:r>
            <a:endParaRPr lang="en-US" sz="4400" i="0" dirty="0" smtClean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hour,</a:t>
            </a:r>
          </a:p>
          <a:p>
            <a:r>
              <a:rPr lang="en-US" sz="4400" dirty="0">
                <a:latin typeface="Comic Sans MS" pitchFamily="66" charset="0"/>
              </a:rPr>
              <a:t>a</a:t>
            </a:r>
            <a:r>
              <a:rPr lang="en-US" sz="4400" i="0" dirty="0" smtClean="0">
                <a:latin typeface="Comic Sans MS" pitchFamily="66" charset="0"/>
              </a:rPr>
              <a:t>fter </a:t>
            </a:r>
            <a:r>
              <a:rPr lang="en-US" sz="4400" i="0" dirty="0">
                <a:latin typeface="Comic Sans MS" pitchFamily="66" charset="0"/>
              </a:rPr>
              <a:t>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e(n) = p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533400" y="2833687"/>
          <a:ext cx="8077200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9" name="Equation" r:id="rId4" imgW="2222280" imgH="457200" progId="Equation.DSMT4">
                  <p:embed/>
                </p:oleObj>
              </mc:Choice>
              <mc:Fallback>
                <p:oleObj name="Equation" r:id="rId4" imgW="22222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33687"/>
                        <a:ext cx="8077200" cy="166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36368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971800"/>
            <a:ext cx="6705600" cy="2590800"/>
          </a:xfrm>
          <a:prstGeom prst="rect">
            <a:avLst/>
          </a:prstGeom>
          <a:noFill/>
          <a:ln w="34925" algn="ctr">
            <a:solidFill>
              <a:srgbClr val="FF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45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20" y="5539161"/>
            <a:ext cx="85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even 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are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dependent</a:t>
            </a:r>
            <a:endParaRPr lang="en-US" sz="54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600" y="1240572"/>
            <a:ext cx="8686800" cy="40934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Let D </a:t>
            </a:r>
            <a:r>
              <a:rPr lang="en-US" sz="4400" i="0" dirty="0" smtClean="0">
                <a:latin typeface="Comic Sans MS" pitchFamily="66" charset="0"/>
              </a:rPr>
              <a:t>::=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bB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E[D]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D(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b="1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})+b(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4301" y="1317037"/>
          <a:ext cx="7533778" cy="134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1" name="Equation" r:id="rId4" imgW="1701800" imgH="304800" progId="Equation.DSMT4">
                  <p:embed/>
                </p:oleObj>
              </mc:Choice>
              <mc:Fallback>
                <p:oleObj name="Equation" r:id="rId4" imgW="17018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01" y="1317037"/>
                        <a:ext cx="7533778" cy="134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992" y="2959570"/>
            <a:ext cx="759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latin typeface="+mj-lt"/>
              </a:rPr>
              <a:t>where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60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smtClean="0">
                <a:latin typeface="+mj-lt"/>
              </a:rPr>
              <a:t> is indicator</a:t>
            </a:r>
          </a:p>
          <a:p>
            <a:r>
              <a:rPr lang="en-US" sz="6000" i="0" dirty="0" smtClean="0">
                <a:latin typeface="+mj-lt"/>
              </a:rPr>
              <a:t>for </a:t>
            </a:r>
            <a:r>
              <a:rPr lang="en-US" sz="60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6000" i="0" dirty="0" smtClean="0">
                <a:latin typeface="+mj-lt"/>
              </a:rPr>
              <a:t> on </a:t>
            </a:r>
            <a:r>
              <a:rPr lang="en-US" sz="60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err="1" smtClean="0">
                <a:latin typeface="+mj-lt"/>
              </a:rPr>
              <a:t>th</a:t>
            </a:r>
            <a:r>
              <a:rPr lang="en-US" sz="6000" i="0" dirty="0" smtClean="0">
                <a:latin typeface="+mj-lt"/>
              </a:rPr>
              <a:t> flip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907196"/>
              </p:ext>
            </p:extLst>
          </p:nvPr>
        </p:nvGraphicFramePr>
        <p:xfrm>
          <a:off x="255588" y="1397000"/>
          <a:ext cx="86328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91" name="Equation" r:id="rId4" imgW="2159000" imgH="330200" progId="Equation.DSMT4">
                  <p:embed/>
                </p:oleObj>
              </mc:Choice>
              <mc:Fallback>
                <p:oleObj name="Equation" r:id="rId4" imgW="21590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397000"/>
                        <a:ext cx="8632825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826319"/>
              </p:ext>
            </p:extLst>
          </p:nvPr>
        </p:nvGraphicFramePr>
        <p:xfrm>
          <a:off x="639763" y="3314700"/>
          <a:ext cx="7967662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92" name="Equation" r:id="rId6" imgW="1968500" imgH="635000" progId="Equation.DSMT4">
                  <p:embed/>
                </p:oleObj>
              </mc:Choice>
              <mc:Fallback>
                <p:oleObj name="Equation" r:id="rId6" imgW="1968500" imgH="63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314700"/>
                        <a:ext cx="7967662" cy="256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3542" y="1371600"/>
            <a:ext cx="4886623" cy="4231128"/>
            <a:chOff x="371592" y="1371600"/>
            <a:chExt cx="4886623" cy="4231128"/>
          </a:xfrm>
        </p:grpSpPr>
        <p:sp>
          <p:nvSpPr>
            <p:cNvPr id="8" name="Rectangle 7"/>
            <p:cNvSpPr/>
            <p:nvPr/>
          </p:nvSpPr>
          <p:spPr bwMode="auto">
            <a:xfrm>
              <a:off x="371592" y="1371600"/>
              <a:ext cx="2845061" cy="1287322"/>
            </a:xfrm>
            <a:prstGeom prst="rect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786391" y="4736203"/>
              <a:ext cx="1471824" cy="866525"/>
            </a:xfrm>
            <a:prstGeom prst="rect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66700" y="990435"/>
            <a:ext cx="8877300" cy="472867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men each check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their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Hats get scrambled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so</a:t>
            </a:r>
          </a:p>
          <a:p>
            <a:pPr algn="ctr"/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pr{man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#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gets own hat back}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1/n 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men do we expect will get their hat back?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67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back.</a:t>
            </a:r>
          </a:p>
          <a:p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en-US" sz="480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independent!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back.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But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E[# hats returned]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E[∑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352800"/>
            <a:ext cx="11985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        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1/n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           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n(1/n)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endParaRPr lang="en-US" sz="5400" i="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45720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Pr{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1905000"/>
            <a:ext cx="8813800" cy="258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’s</a:t>
            </a:r>
            <a:r>
              <a:rPr lang="en-US" sz="5400" i="0" dirty="0" smtClean="0">
                <a:latin typeface="+mj-lt"/>
              </a:rPr>
              <a:t> are totally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5400" i="0" dirty="0" smtClean="0">
              <a:latin typeface="+mj-lt"/>
            </a:endParaRPr>
          </a:p>
          <a:p>
            <a:pPr algn="ctr"/>
            <a:r>
              <a:rPr lang="en-US" sz="5400" dirty="0" smtClean="0"/>
              <a:t>...</a:t>
            </a:r>
            <a:r>
              <a:rPr lang="en-US" sz="5400" i="0" dirty="0" smtClean="0">
                <a:latin typeface="+mj-lt"/>
              </a:rPr>
              <a:t>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5400" i="0" dirty="0" smtClean="0">
                <a:latin typeface="+mj-lt"/>
              </a:rPr>
              <a:t> or 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0</a:t>
            </a:r>
          </a:p>
          <a:p>
            <a:pPr algn="ctr"/>
            <a:r>
              <a:rPr lang="en-US" sz="5400" dirty="0" smtClean="0">
                <a:latin typeface="+mj-lt"/>
              </a:rPr>
              <a:t>but </a:t>
            </a:r>
            <a:r>
              <a:rPr lang="en-US" sz="5400" dirty="0" smtClean="0">
                <a:solidFill>
                  <a:srgbClr val="9B2894"/>
                </a:solidFill>
                <a:latin typeface="+mj-lt"/>
              </a:rPr>
              <a:t>linearity still holds</a:t>
            </a:r>
            <a:r>
              <a:rPr lang="en-US" sz="540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057400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R,S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E[S]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81000" y="2057400"/>
            <a:ext cx="8229600" cy="2819400"/>
            <a:chOff x="381000" y="2057400"/>
            <a:chExt cx="8229600" cy="2819400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752600" y="2057400"/>
              <a:ext cx="6858000" cy="1143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381000" y="3352800"/>
              <a:ext cx="8001000" cy="1524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066800"/>
            <a:ext cx="8274037" cy="532453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4000" i="0" dirty="0">
                <a:latin typeface="Comic Sans MS" pitchFamily="66" charset="0"/>
              </a:rPr>
              <a:t>If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000" i="0" dirty="0">
                <a:latin typeface="Comic Sans MS" pitchFamily="66" charset="0"/>
              </a:rPr>
              <a:t> are independent RV’s</a:t>
            </a:r>
            <a:endParaRPr lang="en-US" sz="40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Pr{X=x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Pr{X=x}Pr{Y=y}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57200" y="1066800"/>
            <a:ext cx="7620000" cy="5334000"/>
            <a:chOff x="457200" y="1066800"/>
            <a:chExt cx="7620000" cy="5334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219200" y="1066800"/>
              <a:ext cx="6858000" cy="6858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7200" y="1828800"/>
              <a:ext cx="1524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5638800"/>
              <a:ext cx="2667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CE1FEF93-960A-4432-A981-01A75AA852BE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sym typeface="Euclid Symbol" pitchFamily="18" charset="2"/>
              </a:rPr>
              <a:t> ― 4</a:t>
            </a:r>
            <a:endParaRPr lang="en-US" sz="106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,4,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1066800"/>
          <a:ext cx="3120958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5" name="Equation" r:id="rId4" imgW="1270000" imgH="596900" progId="Equation.DSMT4">
                  <p:embed/>
                </p:oleObj>
              </mc:Choice>
              <mc:Fallback>
                <p:oleObj name="Equation" r:id="rId4" imgW="12700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66800"/>
                        <a:ext cx="3120958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2895599" y="2362200"/>
          <a:ext cx="3908393" cy="1458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6" name="Equation" r:id="rId6" imgW="1600200" imgH="596900" progId="Equation.DSMT4">
                  <p:embed/>
                </p:oleObj>
              </mc:Choice>
              <mc:Fallback>
                <p:oleObj name="Equation" r:id="rId6" imgW="1600200" imgH="596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99" y="2362200"/>
                        <a:ext cx="3908393" cy="14584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2728912" y="3657600"/>
          <a:ext cx="4129088" cy="142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7" name="Equation" r:id="rId8" imgW="1727200" imgH="596900" progId="Equation.DSMT4">
                  <p:embed/>
                </p:oleObj>
              </mc:Choice>
              <mc:Fallback>
                <p:oleObj name="Equation" r:id="rId8" imgW="17272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2" y="3657600"/>
                        <a:ext cx="4129088" cy="1427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2819400" y="4876800"/>
          <a:ext cx="3005138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8" name="Equation" r:id="rId10" imgW="1257300" imgH="596900" progId="Equation.DSMT4">
                  <p:embed/>
                </p:oleObj>
              </mc:Choice>
              <mc:Fallback>
                <p:oleObj name="Equation" r:id="rId10" imgW="1257300" imgH="596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76800"/>
                        <a:ext cx="3005138" cy="1427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1" name="Picture 4" descr="j0258752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7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</TotalTime>
  <Words>2081</Words>
  <Application>Microsoft Macintosh PowerPoint</Application>
  <PresentationFormat>On-screen Show (4:3)</PresentationFormat>
  <Paragraphs>402</Paragraphs>
  <Slides>58</Slides>
  <Notes>58</Notes>
  <HiddenSlides>21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Default Design</vt:lpstr>
      <vt:lpstr>Equation</vt:lpstr>
      <vt:lpstr>PowerPoint Presentation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Expected Value</vt:lpstr>
      <vt:lpstr>Expected Value</vt:lpstr>
      <vt:lpstr>Expected Value</vt:lpstr>
      <vt:lpstr>Sums vs Integrals</vt:lpstr>
      <vt:lpstr>Expected Value</vt:lpstr>
      <vt:lpstr>Indicator Variables</vt:lpstr>
      <vt:lpstr>Expectation of indicator IA</vt:lpstr>
      <vt:lpstr>Expected #Heads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Expected #Heads</vt:lpstr>
      <vt:lpstr>Law of Total Expectation</vt:lpstr>
      <vt:lpstr>Expected #Heads</vt:lpstr>
      <vt:lpstr>Expected #Heads</vt:lpstr>
      <vt:lpstr>Mean Time to “Failure”</vt:lpstr>
      <vt:lpstr>PowerPoint Presentation</vt:lpstr>
      <vt:lpstr>PowerPoint Presentation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Failure</vt:lpstr>
      <vt:lpstr>Expected time to Gamble</vt:lpstr>
      <vt:lpstr>Expected time to Gamble</vt:lpstr>
      <vt:lpstr>Linearity of Expectation</vt:lpstr>
      <vt:lpstr>Linearity of Expectation</vt:lpstr>
      <vt:lpstr>Expected #Heads</vt:lpstr>
      <vt:lpstr>Expected #Heads</vt:lpstr>
      <vt:lpstr>Expected #hats returned </vt:lpstr>
      <vt:lpstr>Expected #hats returned </vt:lpstr>
      <vt:lpstr>Expected #hats returned </vt:lpstr>
      <vt:lpstr>Chinese Banquet</vt:lpstr>
      <vt:lpstr>Chinese Banquet</vt:lpstr>
      <vt:lpstr>Chinese Banquet</vt:lpstr>
      <vt:lpstr>Chinese Banquet</vt:lpstr>
      <vt:lpstr>Expectation &amp; Independence</vt:lpstr>
      <vt:lpstr>Expectation &amp; Independence</vt:lpstr>
      <vt:lpstr>Team Problems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85</cp:revision>
  <cp:lastPrinted>2011-12-07T16:50:50Z</cp:lastPrinted>
  <dcterms:created xsi:type="dcterms:W3CDTF">2011-04-29T18:28:36Z</dcterms:created>
  <dcterms:modified xsi:type="dcterms:W3CDTF">2011-12-07T16:51:10Z</dcterms:modified>
</cp:coreProperties>
</file>