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7" r:id="rId2"/>
    <p:sldId id="322" r:id="rId3"/>
    <p:sldId id="297" r:id="rId4"/>
    <p:sldId id="323" r:id="rId5"/>
    <p:sldId id="351" r:id="rId6"/>
    <p:sldId id="352" r:id="rId7"/>
    <p:sldId id="344" r:id="rId8"/>
    <p:sldId id="316" r:id="rId9"/>
    <p:sldId id="290" r:id="rId10"/>
    <p:sldId id="319" r:id="rId11"/>
    <p:sldId id="321" r:id="rId12"/>
    <p:sldId id="320" r:id="rId13"/>
    <p:sldId id="353" r:id="rId14"/>
    <p:sldId id="326" r:id="rId15"/>
    <p:sldId id="355" r:id="rId16"/>
    <p:sldId id="358" r:id="rId17"/>
    <p:sldId id="359" r:id="rId18"/>
    <p:sldId id="347" r:id="rId19"/>
    <p:sldId id="362" r:id="rId20"/>
    <p:sldId id="349" r:id="rId21"/>
    <p:sldId id="360" r:id="rId22"/>
    <p:sldId id="361" r:id="rId23"/>
    <p:sldId id="350" r:id="rId24"/>
  </p:sldIdLst>
  <p:sldSz cx="9144000" cy="6858000" type="screen4x3"/>
  <p:notesSz cx="7315200" cy="9601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15717" autoAdjust="0"/>
    <p:restoredTop sz="94617" autoAdjust="0"/>
  </p:normalViewPr>
  <p:slideViewPr>
    <p:cSldViewPr snapToGrid="0" showGuides="1">
      <p:cViewPr varScale="1">
        <p:scale>
          <a:sx n="155" d="100"/>
          <a:sy n="155" d="100"/>
        </p:scale>
        <p:origin x="-1904" y="-104"/>
      </p:cViewPr>
      <p:guideLst>
        <p:guide orient="horz" pos="2118"/>
        <p:guide pos="288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4" Type="http://schemas.openxmlformats.org/officeDocument/2006/relationships/slide" Target="slides/slide14.xml"/><Relationship Id="rId1" Type="http://schemas.openxmlformats.org/officeDocument/2006/relationships/slide" Target="slides/slide4.xml"/><Relationship Id="rId2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10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12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14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D9CB9-3A48-4BB0-A01C-8270696DC00B}" type="slidenum">
              <a:rPr lang="en-US"/>
              <a:pPr/>
              <a:t>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648B7-73BB-40FF-9632-1146E47CB030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89390-A4EC-48EF-BF91-B75BA0D72483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5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CF70F9-8540-4D65-B208-687D8A4C760B}" type="slidenum">
              <a:rPr lang="en-US"/>
              <a:pPr/>
              <a:t>6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D6EF0-B67E-45DC-A449-9B02691321F8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8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E0750-6914-4DCA-9A6C-3DF13FCA9A63}" type="slidenum">
              <a:rPr lang="en-US"/>
              <a:pPr/>
              <a:t>9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3F.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September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890588" y="1949450"/>
            <a:ext cx="7399337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80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Cardinality</a:t>
            </a:r>
          </a:p>
          <a:p>
            <a:pPr algn="ctr">
              <a:defRPr/>
            </a:pP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(comparing the</a:t>
            </a:r>
            <a:r>
              <a:rPr kumimoji="0" lang="en-US" sz="6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j-ea"/>
                <a:cs typeface="Comic Sans MS"/>
              </a:rPr>
              <a:t> size of sets)</a:t>
            </a:r>
            <a:endParaRPr kumimoji="0" lang="en-US" sz="66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"/>
    </mc:Choice>
    <mc:Fallback xmlns="">
      <p:transition xmlns:p14="http://schemas.microsoft.com/office/powerpoint/2010/main" spd="slow" advTm="46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3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8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1546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3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5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54636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154637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8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0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2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4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5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46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1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6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57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54662" name="Rectangle 3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injection</a:t>
            </a:r>
            <a:r>
              <a:rPr lang="en-US" sz="4400" dirty="0" smtClean="0">
                <a:solidFill>
                  <a:schemeClr val="tx1"/>
                </a:solidFill>
              </a:rPr>
              <a:t> archery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154647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7010400" y="3171372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7116536" y="5392057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42" name="AutoShape 10"/>
          <p:cNvCxnSpPr>
            <a:cxnSpLocks noChangeShapeType="1"/>
            <a:stCxn id="154638" idx="5"/>
          </p:cNvCxnSpPr>
          <p:nvPr/>
        </p:nvCxnSpPr>
        <p:spPr bwMode="auto">
          <a:xfrm rot="16200000" flipH="1">
            <a:off x="3619625" y="1521403"/>
            <a:ext cx="1732282" cy="5299639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5779884" y="1420359"/>
            <a:ext cx="278451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in</a:t>
            </a:r>
            <a:endParaRPr lang="en-US" sz="3200" b="1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499718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total implies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injection implies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     #arrows 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|B|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inj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829830"/>
            <a:ext cx="855727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Total injective relation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  <a:r>
              <a:rPr lang="en-US" sz="8000" dirty="0" smtClean="0">
                <a:latin typeface="Comic Sans MS" pitchFamily="66" charset="0"/>
                <a:cs typeface="Comic Sans MS"/>
              </a:rPr>
              <a:t> </a:t>
            </a:r>
            <a:endParaRPr lang="en-US" sz="8000" dirty="0"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Cantor’s Idea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03885"/>
            <a:ext cx="9144000" cy="4511659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surj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func: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as big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err="1" smtClean="0">
                <a:solidFill>
                  <a:srgbClr val="0000FF"/>
                </a:solidFill>
              </a:rPr>
              <a:t>bij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 </a:t>
            </a:r>
            <a:r>
              <a:rPr lang="en-US" sz="48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∃ </a:t>
            </a:r>
            <a:r>
              <a:rPr lang="en-US" sz="4800" dirty="0" err="1" smtClean="0">
                <a:solidFill>
                  <a:srgbClr val="0000FF"/>
                </a:solidFill>
                <a:latin typeface="Comic Sans MS"/>
              </a:rPr>
              <a:t>bijection:</a:t>
            </a:r>
            <a:r>
              <a:rPr lang="en-US" sz="4800" dirty="0" err="1" smtClean="0">
                <a:solidFill>
                  <a:srgbClr val="0000FF"/>
                </a:solidFill>
              </a:rPr>
              <a:t>A</a:t>
            </a:r>
            <a:r>
              <a:rPr lang="en-US" sz="4800" dirty="0" err="1" smtClean="0">
                <a:solidFill>
                  <a:srgbClr val="0000FF"/>
                </a:solidFill>
                <a:sym typeface="Euclid Symbol"/>
              </a:rPr>
              <a:t>→</a:t>
            </a:r>
            <a:r>
              <a:rPr lang="en-US" sz="4800" dirty="0" err="1" smtClean="0">
                <a:solidFill>
                  <a:srgbClr val="0000FF"/>
                </a:solidFill>
              </a:rPr>
              <a:t>B</a:t>
            </a:r>
            <a:endParaRPr lang="en-US" sz="4800" dirty="0" smtClean="0">
              <a:solidFill>
                <a:srgbClr val="0000FF"/>
              </a:solidFill>
            </a:endParaRPr>
          </a:p>
          <a:p>
            <a:pPr algn="ctr"/>
            <a:r>
              <a:rPr lang="en-US" sz="4800" dirty="0" smtClean="0">
                <a:latin typeface="Comic Sans MS"/>
              </a:rPr>
              <a:t>think: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“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same size as B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”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 </a:t>
            </a:r>
            <a:endParaRPr lang="en-US" sz="4800" dirty="0" smtClean="0">
              <a:latin typeface="Comic Sans MS"/>
            </a:endParaRPr>
          </a:p>
          <a:p>
            <a:endParaRPr lang="en-US" sz="4400" dirty="0"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799"/>
            <a:ext cx="7297908" cy="1121107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pow</a:t>
            </a:r>
            <a:r>
              <a:rPr lang="en-US" sz="4000" dirty="0" smtClean="0">
                <a:solidFill>
                  <a:srgbClr val="0000FF"/>
                </a:solidFill>
              </a:rPr>
              <a:t>(</a:t>
            </a:r>
            <a:r>
              <a:rPr lang="en-US" sz="4800" kern="1200" dirty="0">
                <a:solidFill>
                  <a:srgbClr val="0000FF"/>
                </a:solidFill>
                <a:latin typeface="Comic Sans MS"/>
                <a:ea typeface="+mn-ea"/>
                <a:sym typeface="Euclid Math Two"/>
              </a:rPr>
              <a:t></a:t>
            </a:r>
            <a:r>
              <a:rPr lang="en-US" sz="4000" dirty="0" smtClean="0">
                <a:solidFill>
                  <a:srgbClr val="0000FF"/>
                </a:solidFill>
              </a:rPr>
              <a:t>)  </a:t>
            </a:r>
            <a:r>
              <a:rPr lang="en-US" sz="4000" dirty="0" err="1" smtClean="0"/>
              <a:t>bij</a:t>
            </a:r>
            <a:r>
              <a:rPr lang="en-US" sz="4000" dirty="0" smtClean="0"/>
              <a:t> </a:t>
            </a:r>
            <a:r>
              <a:rPr lang="en-US" sz="6000" dirty="0" smtClean="0">
                <a:latin typeface="Symbol" charset="2"/>
                <a:cs typeface="Symbol" charset="2"/>
              </a:rPr>
              <a:t>  </a:t>
            </a:r>
            <a:r>
              <a:rPr lang="en-US" sz="6000" dirty="0" smtClean="0">
                <a:solidFill>
                  <a:srgbClr val="BC34AA"/>
                </a:solidFill>
                <a:latin typeface="Symbol" charset="2"/>
                <a:cs typeface="Symbol" charset="2"/>
              </a:rPr>
              <a:t>∞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</a:rPr>
              <a:t>-</a:t>
            </a:r>
            <a:r>
              <a:rPr lang="en-US" sz="4000" dirty="0" smtClean="0"/>
              <a:t>bit-strings</a:t>
            </a:r>
            <a:endParaRPr lang="en-US" sz="40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842374" y="1471613"/>
            <a:ext cx="743732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800" dirty="0" smtClean="0">
                <a:latin typeface="Comic Sans MS" pitchFamily="66" charset="0"/>
                <a:cs typeface="Comic Sans MS"/>
              </a:rPr>
              <a:t>infinite set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  <a:sym typeface="Mathematica7Mono"/>
              </a:rPr>
              <a:t> 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Mathematica7Mono"/>
              </a:rPr>
              <a:t>{0,1,2,…}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1  1 0  0  1  …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  , 2, 3,  ,  , 6, …  } 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667009" y="4100514"/>
            <a:ext cx="7800585" cy="161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a </a:t>
            </a:r>
            <a:r>
              <a:rPr lang="en-US" sz="4400" dirty="0" err="1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from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</a:t>
            </a:r>
            <a:r>
              <a:rPr lang="en-US" sz="4800" b="1" dirty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to</a:t>
            </a:r>
          </a:p>
          <a:p>
            <a:pPr>
              <a:tabLst>
                <a:tab pos="1366838" algn="l"/>
              </a:tabLst>
            </a:pPr>
            <a:r>
              <a:rPr lang="en-US" sz="4800" i="1" dirty="0" smtClean="0">
                <a:latin typeface="Comic Sans MS" pitchFamily="66" charset="0"/>
                <a:cs typeface="Comic Sans MS"/>
              </a:rPr>
              <a:t>infinite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bit-strings,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{0,1}</a:t>
            </a:r>
            <a:r>
              <a:rPr lang="en-US" sz="4800" b="1" baseline="30000" dirty="0" smtClean="0">
                <a:solidFill>
                  <a:srgbClr val="0000FF"/>
                </a:solidFill>
                <a:latin typeface="Euclid Symbol" charset="2"/>
                <a:cs typeface="Comic Sans MS"/>
              </a:rPr>
              <a:t>ω</a:t>
            </a:r>
            <a:endParaRPr lang="en-US" sz="4800" b="1" baseline="30000" dirty="0">
              <a:solidFill>
                <a:srgbClr val="0000FF"/>
              </a:solidFill>
              <a:latin typeface="Euclid Symbol" charset="2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314505"/>
            <a:ext cx="9144000" cy="1169691"/>
          </a:xfrm>
        </p:spPr>
        <p:txBody>
          <a:bodyPr anchor="t"/>
          <a:lstStyle/>
          <a:p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</a:t>
            </a:r>
            <a:r>
              <a:rPr lang="en-US" sz="4800" dirty="0">
                <a:solidFill>
                  <a:srgbClr val="0000FF"/>
                </a:solidFill>
                <a:latin typeface="Comic Sans MS"/>
              </a:rPr>
              <a:t>|</a:t>
            </a:r>
            <a:endParaRPr lang="en-US" sz="4800" dirty="0" smtClean="0">
              <a:solidFill>
                <a:srgbClr val="0000FF"/>
              </a:solidFill>
              <a:latin typeface="Comic Sans MS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29432" y="2009494"/>
            <a:ext cx="8513084" cy="109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B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 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0" y="3764480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C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0" y="3017348"/>
            <a:ext cx="8980129" cy="119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 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≤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|B|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</a:t>
            </a:r>
            <a:r>
              <a:rPr lang="en-US" sz="48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C|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3600" dirty="0" smtClean="0">
                <a:solidFill>
                  <a:schemeClr val="tx2"/>
                </a:solidFill>
                <a:latin typeface="Comic Sans MS"/>
              </a:rPr>
              <a:t>IMPLIES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|A|</a:t>
            </a:r>
            <a:r>
              <a:rPr lang="en-US" sz="4800" dirty="0">
                <a:solidFill>
                  <a:srgbClr val="0000FF"/>
                </a:solidFill>
                <a:latin typeface="Symbol" charset="2"/>
                <a:cs typeface="Symbol" charset="2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|C|</a:t>
            </a:r>
            <a:endParaRPr lang="en-US" sz="4800" dirty="0">
              <a:solidFill>
                <a:srgbClr val="0000FF"/>
              </a:solidFill>
              <a:latin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“size” properties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0" y="2243434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 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surj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A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bi</a:t>
            </a:r>
            <a:r>
              <a:rPr kumimoji="0" lang="en-US" sz="4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j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B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|A| </a:t>
            </a:r>
            <a:r>
              <a:rPr lang="en-US" sz="4800" kern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|B| 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≥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IMPLIES  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charset="2"/>
                <a:ea typeface="+mn-ea"/>
                <a:cs typeface="Symbol" charset="2"/>
              </a:rPr>
              <a:t>=</a:t>
            </a: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|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cs typeface="Comic Sans MS"/>
              </a:rPr>
              <a:t>|</a:t>
            </a: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4" y="3367357"/>
            <a:ext cx="9003851" cy="178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this is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5400" dirty="0" smtClean="0">
                <a:latin typeface="Comic Sans MS"/>
                <a:cs typeface="Comic Sans MS"/>
              </a:rPr>
              <a:t> obvious: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Schroeder-Bernstein </a:t>
            </a:r>
            <a:r>
              <a:rPr lang="en-US" sz="5400" dirty="0" err="1" smtClean="0">
                <a:latin typeface="Comic Sans MS"/>
                <a:cs typeface="Comic Sans MS"/>
              </a:rPr>
              <a:t>Thm</a:t>
            </a:r>
            <a:endParaRPr lang="en-US" sz="5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9" y="529377"/>
            <a:ext cx="6955971" cy="1094014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UN</a:t>
            </a:r>
            <a:r>
              <a:rPr lang="en-US" dirty="0" err="1" smtClean="0"/>
              <a:t>familiar</a:t>
            </a:r>
            <a:r>
              <a:rPr lang="en-US" dirty="0" smtClean="0"/>
              <a:t> “size” property</a:t>
            </a:r>
            <a:endParaRPr lang="en-US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0" y="1496302"/>
            <a:ext cx="9144000" cy="116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526" y="2212796"/>
            <a:ext cx="72238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“size +1 = size”</a:t>
            </a:r>
          </a:p>
          <a:p>
            <a:r>
              <a:rPr lang="en-US" sz="8000" dirty="0" smtClean="0">
                <a:latin typeface="Comic Sans MS"/>
                <a:cs typeface="Comic Sans MS"/>
              </a:rPr>
              <a:t>   for</a:t>
            </a:r>
            <a:r>
              <a:rPr lang="en-US" sz="8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8000" dirty="0" smtClean="0">
                <a:solidFill>
                  <a:srgbClr val="BC34AA"/>
                </a:solidFill>
                <a:latin typeface="Comic Sans MS"/>
                <a:cs typeface="Comic Sans MS"/>
              </a:rPr>
              <a:t>∞</a:t>
            </a:r>
            <a:r>
              <a:rPr lang="en-US" sz="8000" dirty="0" smtClean="0">
                <a:solidFill>
                  <a:srgbClr val="000000"/>
                </a:solidFill>
                <a:latin typeface="Comic Sans MS"/>
                <a:cs typeface="Comic Sans MS"/>
              </a:rPr>
              <a:t>-sizes</a:t>
            </a:r>
            <a:endParaRPr lang="en-US" sz="80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5…}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9933FF"/>
                </a:solidFill>
              </a:rPr>
              <a:t>      ↑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 2, 3, 4…}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52728" y="2386442"/>
            <a:ext cx="4429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 ↑↑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3924" y="4726701"/>
            <a:ext cx="43740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 </a:t>
            </a:r>
            <a:r>
              <a:rPr lang="en-US" sz="6600" dirty="0" err="1" smtClean="0">
                <a:latin typeface="Comic Sans MS"/>
                <a:cs typeface="Comic Sans MS"/>
              </a:rPr>
              <a:t>bijection</a:t>
            </a:r>
            <a:endParaRPr lang="en-US" sz="6600" dirty="0"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Size Infinite Sets?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3302" y="1299399"/>
            <a:ext cx="8253656" cy="499311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7200" dirty="0" smtClean="0"/>
              <a:t>      </a:t>
            </a:r>
            <a:r>
              <a:rPr lang="en-US" sz="7200" dirty="0" smtClean="0">
                <a:solidFill>
                  <a:srgbClr val="0000FF"/>
                </a:solidFill>
              </a:rPr>
              <a:t>{1, 2, 3, 4, 5,…}</a:t>
            </a:r>
          </a:p>
          <a:p>
            <a:pPr marL="0">
              <a:spcBef>
                <a:spcPts val="0"/>
              </a:spcBef>
            </a:pPr>
            <a:r>
              <a:rPr lang="en-US" sz="7200" dirty="0" smtClean="0"/>
              <a:t>and</a:t>
            </a:r>
            <a:endParaRPr lang="en-US" sz="7200" dirty="0" smtClean="0">
              <a:sym typeface="Mathematica7Mono"/>
            </a:endParaRPr>
          </a:p>
          <a:p>
            <a:pPr marL="0">
              <a:spcBef>
                <a:spcPts val="0"/>
              </a:spcBef>
            </a:pPr>
            <a:r>
              <a:rPr lang="en-US" sz="7200" dirty="0" smtClean="0">
                <a:solidFill>
                  <a:srgbClr val="0000FF"/>
                </a:solidFill>
              </a:rPr>
              <a:t>      {</a:t>
            </a:r>
            <a:r>
              <a:rPr lang="en-US" sz="7200" dirty="0" smtClean="0">
                <a:solidFill>
                  <a:srgbClr val="C00000"/>
                </a:solidFill>
              </a:rPr>
              <a:t>0</a:t>
            </a:r>
            <a:r>
              <a:rPr lang="en-US" sz="7200" dirty="0" smtClean="0">
                <a:solidFill>
                  <a:srgbClr val="0000FF"/>
                </a:solidFill>
              </a:rPr>
              <a:t>, 1,-1, 2,-2,…}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8129" y="2387007"/>
            <a:ext cx="53531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↑↑ </a:t>
            </a:r>
            <a:r>
              <a:rPr lang="en-US" sz="7200" kern="0" dirty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</a:t>
            </a:r>
            <a:r>
              <a:rPr lang="en-US" sz="7200" kern="0" dirty="0" smtClean="0">
                <a:solidFill>
                  <a:srgbClr val="9933FF"/>
                </a:solidFill>
                <a:latin typeface="Comic Sans MS" pitchFamily="66" charset="0"/>
                <a:cs typeface="Comic Sans MS"/>
              </a:rPr>
              <a:t>↑ ↑</a:t>
            </a:r>
            <a:endParaRPr lang="en-US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  <p:sp useBgFill="1">
        <p:nvSpPr>
          <p:cNvPr id="8" name="Rectangle 7"/>
          <p:cNvSpPr/>
          <p:nvPr/>
        </p:nvSpPr>
        <p:spPr>
          <a:xfrm>
            <a:off x="1065421" y="4788302"/>
            <a:ext cx="70131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7200" kern="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the “same size”!</a:t>
            </a:r>
            <a:endParaRPr lang="en-US" sz="7200" kern="0" dirty="0" smtClean="0">
              <a:solidFill>
                <a:srgbClr val="000000"/>
              </a:solidFill>
              <a:latin typeface="Comic Sans MS" pitchFamily="66" charset="0"/>
              <a:cs typeface="Comic Sans MS"/>
              <a:sym typeface="Mathematica7Mono"/>
            </a:endParaRPr>
          </a:p>
        </p:txBody>
      </p:sp>
    </p:spTree>
    <p:extLst>
      <p:ext uri="{BB962C8B-B14F-4D97-AF65-F5344CB8AC3E}">
        <p14:creationId xmlns:p14="http://schemas.microsoft.com/office/powerpoint/2010/main" val="2858664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433163" y="2048392"/>
            <a:ext cx="2198733" cy="4140200"/>
            <a:chOff x="6474133" y="1966452"/>
            <a:chExt cx="2198733" cy="4140200"/>
          </a:xfrm>
        </p:grpSpPr>
        <p:grpSp>
          <p:nvGrpSpPr>
            <p:cNvPr id="3" name="Group 2"/>
            <p:cNvGrpSpPr/>
            <p:nvPr/>
          </p:nvGrpSpPr>
          <p:grpSpPr>
            <a:xfrm>
              <a:off x="6474133" y="1966452"/>
              <a:ext cx="2198733" cy="4140200"/>
              <a:chOff x="6441358" y="2072968"/>
              <a:chExt cx="2198733" cy="4140200"/>
            </a:xfrm>
          </p:grpSpPr>
          <p:sp>
            <p:nvSpPr>
              <p:cNvPr id="154648" name="Oval 24"/>
              <p:cNvSpPr>
                <a:spLocks noChangeArrowheads="1"/>
              </p:cNvSpPr>
              <p:nvPr/>
            </p:nvSpPr>
            <p:spPr bwMode="auto">
              <a:xfrm>
                <a:off x="6441358" y="2072968"/>
                <a:ext cx="1295400" cy="4140200"/>
              </a:xfrm>
              <a:prstGeom prst="ellipse">
                <a:avLst/>
              </a:prstGeom>
              <a:solidFill>
                <a:srgbClr val="F0A6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7921625" y="3411538"/>
                <a:ext cx="718466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B</a:t>
                </a:r>
              </a:p>
            </p:txBody>
          </p:sp>
        </p:grp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6890775" y="25858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6979675" y="41479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5" name="Oval 21"/>
            <p:cNvSpPr>
              <a:spLocks noChangeArrowheads="1"/>
            </p:cNvSpPr>
            <p:nvPr/>
          </p:nvSpPr>
          <p:spPr bwMode="auto">
            <a:xfrm>
              <a:off x="7170175" y="35637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6" name="Oval 22"/>
            <p:cNvSpPr>
              <a:spLocks noChangeArrowheads="1"/>
            </p:cNvSpPr>
            <p:nvPr/>
          </p:nvSpPr>
          <p:spPr bwMode="auto">
            <a:xfrm>
              <a:off x="7195575" y="48845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7" name="Oval 23"/>
            <p:cNvSpPr>
              <a:spLocks noChangeArrowheads="1"/>
            </p:cNvSpPr>
            <p:nvPr/>
          </p:nvSpPr>
          <p:spPr bwMode="auto">
            <a:xfrm>
              <a:off x="7182875" y="5608484"/>
              <a:ext cx="157163" cy="152400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3396" y="2095500"/>
            <a:ext cx="1938804" cy="3860800"/>
            <a:chOff x="423396" y="2095500"/>
            <a:chExt cx="1938804" cy="3860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96" y="2095500"/>
              <a:ext cx="1938804" cy="3860800"/>
              <a:chOff x="423396" y="2095500"/>
              <a:chExt cx="1938804" cy="3860800"/>
            </a:xfrm>
          </p:grpSpPr>
          <p:sp>
            <p:nvSpPr>
              <p:cNvPr id="154643" name="Oval 19"/>
              <p:cNvSpPr>
                <a:spLocks noChangeArrowheads="1"/>
              </p:cNvSpPr>
              <p:nvPr/>
            </p:nvSpPr>
            <p:spPr bwMode="auto">
              <a:xfrm>
                <a:off x="1270000" y="2095500"/>
                <a:ext cx="1092200" cy="3860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dirty="0">
                  <a:latin typeface="Comic Sans MS"/>
                  <a:cs typeface="Comic Sans MS"/>
                </a:endParaRPr>
              </a:p>
            </p:txBody>
          </p:sp>
          <p:sp>
            <p:nvSpPr>
              <p:cNvPr id="31" name="Text Box 22"/>
              <p:cNvSpPr txBox="1">
                <a:spLocks noChangeArrowheads="1"/>
              </p:cNvSpPr>
              <p:nvPr/>
            </p:nvSpPr>
            <p:spPr bwMode="auto">
              <a:xfrm>
                <a:off x="423396" y="3348040"/>
                <a:ext cx="803425" cy="11079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6600" dirty="0">
                    <a:solidFill>
                      <a:srgbClr val="0000FF"/>
                    </a:solidFill>
                    <a:latin typeface="Comic Sans MS" pitchFamily="66" charset="0"/>
                    <a:cs typeface="Comic Sans MS"/>
                  </a:rPr>
                  <a:t>A</a:t>
                </a:r>
              </a:p>
            </p:txBody>
          </p:sp>
        </p:grpSp>
        <p:sp>
          <p:nvSpPr>
            <p:cNvPr id="154638" name="Oval 14"/>
            <p:cNvSpPr>
              <a:spLocks noChangeArrowheads="1"/>
            </p:cNvSpPr>
            <p:nvPr/>
          </p:nvSpPr>
          <p:spPr bwMode="auto">
            <a:xfrm>
              <a:off x="1701800" y="31750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39" name="Oval 15"/>
            <p:cNvSpPr>
              <a:spLocks noChangeArrowheads="1"/>
            </p:cNvSpPr>
            <p:nvPr/>
          </p:nvSpPr>
          <p:spPr bwMode="auto">
            <a:xfrm>
              <a:off x="1705432" y="390616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0" name="Oval 16"/>
            <p:cNvSpPr>
              <a:spLocks noChangeArrowheads="1"/>
            </p:cNvSpPr>
            <p:nvPr/>
          </p:nvSpPr>
          <p:spPr bwMode="auto">
            <a:xfrm>
              <a:off x="1765300" y="46482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41" name="Oval 17"/>
            <p:cNvSpPr>
              <a:spLocks noChangeArrowheads="1"/>
            </p:cNvSpPr>
            <p:nvPr/>
          </p:nvSpPr>
          <p:spPr bwMode="auto">
            <a:xfrm>
              <a:off x="1778000" y="5219700"/>
              <a:ext cx="157163" cy="1524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154651" name="Oval 27"/>
            <p:cNvSpPr>
              <a:spLocks noChangeArrowheads="1"/>
            </p:cNvSpPr>
            <p:nvPr/>
          </p:nvSpPr>
          <p:spPr bwMode="auto">
            <a:xfrm>
              <a:off x="1765300" y="2616200"/>
              <a:ext cx="157163" cy="15240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  <p:sp>
        <p:nvSpPr>
          <p:cNvPr id="37" name="Rectangle 38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  <a:noFill/>
          <a:ln/>
        </p:spPr>
        <p:txBody>
          <a:bodyPr/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bijection</a:t>
            </a:r>
            <a:r>
              <a:rPr lang="en-US" sz="4400" dirty="0" smtClean="0">
                <a:solidFill>
                  <a:schemeClr val="tx1"/>
                </a:solidFill>
              </a:rPr>
              <a:t> archery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4378" y="1439957"/>
            <a:ext cx="40639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</a:t>
            </a:r>
            <a:r>
              <a:rPr lang="en-US" sz="32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out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902014" y="1428004"/>
            <a:ext cx="35782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Comic Sans MS" pitchFamily="66" charset="0"/>
                <a:cs typeface="Comic Sans MS"/>
              </a:rPr>
              <a:t>exactly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1 arrow in</a:t>
            </a:r>
            <a:endParaRPr lang="en-US" sz="3200" dirty="0">
              <a:solidFill>
                <a:srgbClr val="008000"/>
              </a:solidFill>
              <a:latin typeface="Comic Sans MS" pitchFamily="66" charset="0"/>
              <a:cs typeface="Comic Sans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9425" y="2679700"/>
            <a:ext cx="5397500" cy="3098800"/>
            <a:chOff x="1749425" y="2679700"/>
            <a:chExt cx="5397500" cy="3098800"/>
          </a:xfrm>
        </p:grpSpPr>
        <p:cxnSp>
          <p:nvCxnSpPr>
            <p:cNvPr id="154632" name="AutoShape 8"/>
            <p:cNvCxnSpPr>
              <a:cxnSpLocks noChangeShapeType="1"/>
            </p:cNvCxnSpPr>
            <p:nvPr/>
          </p:nvCxnSpPr>
          <p:spPr bwMode="auto">
            <a:xfrm>
              <a:off x="1851025" y="26797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3" name="AutoShape 9"/>
            <p:cNvCxnSpPr>
              <a:cxnSpLocks noChangeShapeType="1"/>
            </p:cNvCxnSpPr>
            <p:nvPr/>
          </p:nvCxnSpPr>
          <p:spPr bwMode="auto">
            <a:xfrm flipV="1">
              <a:off x="1749425" y="2768600"/>
              <a:ext cx="5118100" cy="5207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4" name="AutoShape 10"/>
            <p:cNvCxnSpPr>
              <a:cxnSpLocks noChangeShapeType="1"/>
            </p:cNvCxnSpPr>
            <p:nvPr/>
          </p:nvCxnSpPr>
          <p:spPr bwMode="auto">
            <a:xfrm>
              <a:off x="1851025" y="39878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6" name="AutoShape 12"/>
            <p:cNvCxnSpPr>
              <a:cxnSpLocks noChangeShapeType="1"/>
            </p:cNvCxnSpPr>
            <p:nvPr/>
          </p:nvCxnSpPr>
          <p:spPr bwMode="auto">
            <a:xfrm flipV="1">
              <a:off x="1851025" y="4318000"/>
              <a:ext cx="5092700" cy="952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154635" name="AutoShape 11"/>
            <p:cNvCxnSpPr>
              <a:cxnSpLocks noChangeShapeType="1"/>
            </p:cNvCxnSpPr>
            <p:nvPr/>
          </p:nvCxnSpPr>
          <p:spPr bwMode="auto">
            <a:xfrm>
              <a:off x="1851025" y="4699000"/>
              <a:ext cx="5295900" cy="1079500"/>
            </a:xfrm>
            <a:prstGeom prst="straightConnector1">
              <a:avLst/>
            </a:prstGeom>
            <a:solidFill>
              <a:srgbClr val="F0A6E2"/>
            </a:solidFill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3398642" y="1900897"/>
            <a:ext cx="1787874" cy="769441"/>
            <a:chOff x="3398642" y="1900897"/>
            <a:chExt cx="1787874" cy="769441"/>
          </a:xfrm>
        </p:grpSpPr>
        <p:sp>
          <p:nvSpPr>
            <p:cNvPr id="5" name="TextBox 4"/>
            <p:cNvSpPr txBox="1"/>
            <p:nvPr/>
          </p:nvSpPr>
          <p:spPr>
            <a:xfrm>
              <a:off x="3398642" y="1900897"/>
              <a:ext cx="1509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f( ) =</a:t>
              </a:r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3937819" y="2225777"/>
              <a:ext cx="240891" cy="224093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4955458" y="2193822"/>
              <a:ext cx="231058" cy="247855"/>
            </a:xfrm>
            <a:prstGeom prst="ellipse">
              <a:avLst/>
            </a:prstGeom>
            <a:solidFill>
              <a:srgbClr val="E45ECA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Tm="7623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dirty="0" smtClean="0"/>
              <a:t>ountable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36" y="1420874"/>
            <a:ext cx="7502370" cy="1941451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</a:t>
            </a:r>
            <a:r>
              <a:rPr lang="en-US" sz="4800" dirty="0" smtClean="0"/>
              <a:t>is </a:t>
            </a:r>
            <a:r>
              <a:rPr lang="en-US" sz="4800" i="1" dirty="0" smtClean="0"/>
              <a:t>countable</a:t>
            </a:r>
            <a:r>
              <a:rPr lang="en-US" sz="4800" dirty="0" smtClean="0"/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can </a:t>
            </a:r>
            <a:r>
              <a:rPr lang="en-US" sz="4800" dirty="0" smtClean="0"/>
              <a:t>be</a:t>
            </a:r>
          </a:p>
          <a:p>
            <a:r>
              <a:rPr lang="en-US" sz="4800" dirty="0" smtClean="0"/>
              <a:t>listed  </a:t>
            </a:r>
            <a:r>
              <a:rPr lang="en-US" sz="4800" dirty="0" smtClean="0">
                <a:latin typeface="Comic Sans MS"/>
              </a:rPr>
              <a:t>a</a:t>
            </a:r>
            <a:r>
              <a:rPr lang="en-US" sz="4800" baseline="-25000" dirty="0" smtClean="0">
                <a:latin typeface="Comic Sans MS"/>
              </a:rPr>
              <a:t>0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1</a:t>
            </a:r>
            <a:r>
              <a:rPr lang="en-US" sz="4800" dirty="0" smtClean="0">
                <a:latin typeface="Comic Sans MS"/>
              </a:rPr>
              <a:t>,a</a:t>
            </a:r>
            <a:r>
              <a:rPr lang="en-US" sz="4800" baseline="-25000" dirty="0" smtClean="0">
                <a:latin typeface="Comic Sans MS"/>
              </a:rPr>
              <a:t>2</a:t>
            </a:r>
            <a:r>
              <a:rPr lang="en-US" sz="4800" dirty="0" smtClean="0"/>
              <a:t>,…</a:t>
            </a:r>
            <a:r>
              <a:rPr lang="en-US" sz="4800" dirty="0" smtClean="0"/>
              <a:t>.</a:t>
            </a:r>
          </a:p>
        </p:txBody>
      </p:sp>
      <p:sp>
        <p:nvSpPr>
          <p:cNvPr id="7" name="Left Brace 6"/>
          <p:cNvSpPr/>
          <p:nvPr/>
        </p:nvSpPr>
        <p:spPr>
          <a:xfrm>
            <a:off x="4572000" y="3023616"/>
            <a:ext cx="2926080" cy="1950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1427" y="3231939"/>
            <a:ext cx="5372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same </a:t>
            </a:r>
            <a:r>
              <a:rPr lang="en-US" sz="5400" dirty="0" smtClean="0">
                <a:latin typeface="Comic Sans MS"/>
                <a:cs typeface="Comic Sans MS"/>
              </a:rPr>
              <a:t>as </a:t>
            </a:r>
            <a:r>
              <a:rPr lang="en-US" sz="5400" b="1" dirty="0" smtClean="0">
                <a:solidFill>
                  <a:srgbClr val="0000FF"/>
                </a:solidFill>
                <a:latin typeface="Comic Sans MS"/>
                <a:cs typeface="Comic Sans MS"/>
                <a:sym typeface="Euclid Math Two"/>
              </a:rPr>
              <a:t>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bij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A</a:t>
            </a:r>
            <a:endParaRPr lang="en-US" sz="5400" dirty="0" smtClean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452" y="3965678"/>
            <a:ext cx="809522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so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5400" b="1" dirty="0" smtClean="0">
                <a:solidFill>
                  <a:srgbClr val="000000"/>
                </a:solidFill>
                <a:sym typeface="Euclid Math Two" pitchFamily="18" charset="2"/>
              </a:rPr>
              <a:t>,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 </a:t>
            </a:r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+</a:t>
            </a:r>
            <a:r>
              <a:rPr lang="en-US" sz="5400" b="1" dirty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countable,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even  </a:t>
            </a:r>
          </a:p>
          <a:p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</a:t>
            </a:r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+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× </a:t>
            </a:r>
            <a:r>
              <a:rPr lang="en-US" sz="5400" b="1" baseline="30000" dirty="0" smtClean="0">
                <a:solidFill>
                  <a:srgbClr val="0000FF"/>
                </a:solidFill>
                <a:sym typeface="Euclid Math Two" pitchFamily="18" charset="2"/>
              </a:rPr>
              <a:t>+ </a:t>
            </a:r>
            <a:r>
              <a:rPr lang="en-US" sz="5400" b="1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(class </a:t>
            </a:r>
            <a:r>
              <a:rPr lang="en-US" sz="54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prob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)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977" y="1516466"/>
            <a:ext cx="9033033" cy="1701399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{0,1</a:t>
            </a:r>
            <a:r>
              <a:rPr lang="en-US" sz="4400" dirty="0" smtClean="0">
                <a:solidFill>
                  <a:srgbClr val="0000FF"/>
                </a:solidFill>
              </a:rPr>
              <a:t>}</a:t>
            </a:r>
            <a:r>
              <a:rPr lang="en-US" sz="4400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</a:rPr>
              <a:t>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is countable: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/>
              </a:rPr>
              <a:t>list the (empty) string of length 0</a:t>
            </a:r>
            <a:endParaRPr lang="en-US" sz="4400" dirty="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*  </a:t>
            </a:r>
            <a:r>
              <a:rPr lang="en-US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dirty="0" smtClean="0"/>
              <a:t>finite binary strings </a:t>
            </a:r>
            <a:r>
              <a:rPr lang="en-US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510" y="3082995"/>
            <a:ext cx="710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l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ist the 2 length 1 bit strings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112" y="3749364"/>
            <a:ext cx="8637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list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2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2 bit strings</a:t>
            </a: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(in binary notation order)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181" y="5098025"/>
            <a:ext cx="77080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hen the 2</a:t>
            </a:r>
            <a:r>
              <a:rPr lang="en-US" sz="4000" baseline="30000" dirty="0" smtClean="0">
                <a:solidFill>
                  <a:srgbClr val="000000"/>
                </a:solidFill>
                <a:latin typeface="Comic Sans MS"/>
                <a:cs typeface="Comic Sans MS"/>
              </a:rPr>
              <a:t>3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length 3 bit strings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algn="ctr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.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. 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822871"/>
      </p:ext>
    </p:extLst>
  </p:cSld>
  <p:clrMapOvr>
    <a:masterClrMapping/>
  </p:clrMapOvr>
  <p:transition xmlns:p14="http://schemas.microsoft.com/office/powerpoint/2010/main" advTm="11967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00480" y="363537"/>
            <a:ext cx="7637004" cy="107852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 err="1" smtClean="0">
                <a:solidFill>
                  <a:srgbClr val="000000"/>
                </a:solidFill>
              </a:rPr>
              <a:t>rationals</a:t>
            </a:r>
            <a:r>
              <a:rPr lang="en-US" dirty="0" smtClean="0">
                <a:solidFill>
                  <a:srgbClr val="000000"/>
                </a:solidFill>
              </a:rPr>
              <a:t> are countable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820" y="1343019"/>
            <a:ext cx="87965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--show </a:t>
            </a:r>
            <a:r>
              <a:rPr lang="en-US" sz="5400" dirty="0" err="1">
                <a:solidFill>
                  <a:srgbClr val="000000"/>
                </a:solidFill>
                <a:latin typeface="Comic Sans MS"/>
                <a:cs typeface="Comic Sans MS"/>
              </a:rPr>
              <a:t>rationals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 are </a:t>
            </a:r>
            <a:endParaRPr lang="en-US" sz="5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countable in class problem.</a:t>
            </a:r>
          </a:p>
          <a:p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ut the real numbers 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are not 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countable ––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shown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next lecture.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695814"/>
      </p:ext>
    </p:extLst>
  </p:cSld>
  <p:clrMapOvr>
    <a:masterClrMapping/>
  </p:clrMapOvr>
  <p:transition xmlns:p14="http://schemas.microsoft.com/office/powerpoint/2010/main" advTm="11967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5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1—4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bij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14" y="1465697"/>
            <a:ext cx="8067636" cy="448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A </a:t>
            </a:r>
            <a:r>
              <a:rPr lang="en-US" sz="6000" dirty="0" err="1" smtClean="0">
                <a:latin typeface="Comic Sans MS" pitchFamily="66" charset="0"/>
                <a:cs typeface="Comic Sans MS"/>
              </a:rPr>
              <a:t>bijection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pPr algn="ctr"/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of the </a:t>
            </a:r>
            <a:r>
              <a:rPr lang="en-US" dirty="0" smtClean="0">
                <a:solidFill>
                  <a:schemeClr val="tx1"/>
                </a:solidFill>
              </a:rPr>
              <a:t>power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694944" y="1536192"/>
            <a:ext cx="7754112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latin typeface="Comic Sans MS" pitchFamily="66" charset="0"/>
                <a:cs typeface="Comic Sans MS"/>
              </a:rPr>
              <a:t># subsets </a:t>
            </a:r>
            <a:r>
              <a:rPr lang="en-US" sz="4400" dirty="0">
                <a:latin typeface="Comic Sans MS" pitchFamily="66" charset="0"/>
                <a:cs typeface="Comic Sans MS"/>
              </a:rPr>
              <a:t>of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a finite </a:t>
            </a:r>
            <a:r>
              <a:rPr lang="en-US" sz="4400" dirty="0">
                <a:latin typeface="Comic Sans MS" pitchFamily="66" charset="0"/>
                <a:cs typeface="Comic Sans MS"/>
              </a:rPr>
              <a:t>set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?</a:t>
            </a:r>
            <a:endParaRPr lang="en-US" sz="4400" dirty="0">
              <a:latin typeface="Comic Sans MS" pitchFamily="66" charset="0"/>
              <a:cs typeface="Comic Sans MS"/>
            </a:endParaRPr>
          </a:p>
          <a:p>
            <a:pPr algn="ctr"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</a:t>
            </a:r>
            <a:r>
              <a:rPr lang="en-US" sz="4000" dirty="0" smtClean="0">
                <a:latin typeface="Comic Sans MS" pitchFamily="66" charset="0"/>
                <a:cs typeface="Comic Sans MS"/>
              </a:rPr>
              <a:t>?</a:t>
            </a:r>
            <a:endParaRPr lang="en-US" sz="4000" dirty="0">
              <a:latin typeface="Comic Sans MS" pitchFamily="66" charset="0"/>
              <a:cs typeface="Comic Sans MS"/>
            </a:endParaRP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28618" y="3159188"/>
            <a:ext cx="851535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>
                <a:latin typeface="Comic Sans MS" pitchFamily="66" charset="0"/>
                <a:cs typeface="Comic Sans MS"/>
              </a:rPr>
              <a:t>for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800" dirty="0">
                <a:latin typeface="Comic Sans MS" pitchFamily="66" charset="0"/>
                <a:cs typeface="Comic Sans MS"/>
              </a:rPr>
              <a:t> =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{a, b, c}</a:t>
            </a:r>
            <a:r>
              <a:rPr lang="en-US" sz="4800" dirty="0">
                <a:latin typeface="Comic Sans MS" pitchFamily="66" charset="0"/>
                <a:cs typeface="Comic Sans MS"/>
              </a:rPr>
              <a:t>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 =</a:t>
            </a:r>
            <a:endParaRPr lang="en-US" sz="4800" dirty="0">
              <a:latin typeface="Comic Sans MS" pitchFamily="66" charset="0"/>
              <a:cs typeface="Comic Sans MS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{ </a:t>
            </a:r>
            <a:r>
              <a:rPr lang="en-US" sz="6000" b="1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∅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Symbol" pitchFamily="18" charset="2"/>
              </a:rPr>
              <a:t>,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   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a,c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}, {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a,b,c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 }</a:t>
            </a:r>
            <a:endParaRPr lang="en-US" sz="48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</a:t>
            </a:r>
            <a:r>
              <a:rPr lang="en-US" sz="3200" dirty="0" smtClean="0">
                <a:solidFill>
                  <a:srgbClr val="0000FF"/>
                </a:solidFill>
              </a:rPr>
              <a:t>(A)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 bit-strings</a:t>
            </a:r>
            <a:endParaRPr lang="en-US" sz="3200" dirty="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389349" y="1464770"/>
            <a:ext cx="8343277" cy="82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A	: </a:t>
            </a:r>
            <a:r>
              <a:rPr lang="en-US" sz="4400" dirty="0" smtClean="0">
                <a:latin typeface="Comic Sans MS" pitchFamily="66" charset="0"/>
                <a:cs typeface="Comic Sans MS"/>
              </a:rPr>
              <a:t> {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0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2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3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4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, </a:t>
            </a:r>
            <a:r>
              <a:rPr lang="en-US" sz="4800" dirty="0">
                <a:latin typeface="Comic Sans MS" pitchFamily="66" charset="0"/>
                <a:cs typeface="Comic Sans MS"/>
              </a:rPr>
              <a:t>…  , 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a</a:t>
            </a:r>
            <a:r>
              <a:rPr lang="en-US" sz="4800" baseline="-25000" dirty="0" smtClean="0">
                <a:latin typeface="Comic Sans MS" pitchFamily="66" charset="0"/>
                <a:cs typeface="Comic Sans MS"/>
              </a:rPr>
              <a:t>n-1</a:t>
            </a:r>
            <a:r>
              <a:rPr lang="en-US" sz="4800" dirty="0" smtClean="0">
                <a:latin typeface="Comic Sans MS" pitchFamily="66" charset="0"/>
                <a:cs typeface="Comic Sans MS"/>
              </a:rPr>
              <a:t>}</a:t>
            </a:r>
            <a:endParaRPr lang="en-US" sz="4800" dirty="0">
              <a:latin typeface="Comic Sans MS" pitchFamily="66" charset="0"/>
              <a:cs typeface="Comic Sans MS"/>
            </a:endParaRP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533400" y="3101962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400" dirty="0">
                <a:latin typeface="Comic Sans MS" pitchFamily="66" charset="0"/>
                <a:cs typeface="Comic Sans MS"/>
              </a:rPr>
              <a:t>string:</a:t>
            </a:r>
            <a:r>
              <a:rPr lang="en-US" sz="4400" dirty="0" smtClean="0">
                <a:solidFill>
                  <a:srgbClr val="0066FF"/>
                </a:solidFill>
                <a:latin typeface="Comic Sans MS" pitchFamily="66" charset="0"/>
                <a:cs typeface="Comic Sans MS"/>
              </a:rPr>
              <a:t>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1    0   1   1  0   …  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 1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213217" y="2410382"/>
            <a:ext cx="870218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3600" dirty="0">
                <a:latin typeface="Comic Sans MS"/>
                <a:cs typeface="Comic Sans MS"/>
              </a:rPr>
              <a:t>	</a:t>
            </a:r>
            <a:r>
              <a:rPr lang="en-US" sz="4400" dirty="0">
                <a:latin typeface="Comic Sans MS" pitchFamily="66" charset="0"/>
                <a:cs typeface="Comic Sans MS"/>
              </a:rPr>
              <a:t>subset: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{a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0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2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3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,     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…  ,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4400" baseline="-25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n-1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}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28599" y="4100514"/>
            <a:ext cx="86582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this defines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  <a:cs typeface="Comic Sans MS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,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so</a:t>
            </a:r>
          </a:p>
          <a:p>
            <a:pPr algn="ctr">
              <a:tabLst>
                <a:tab pos="1366838" algn="l"/>
              </a:tabLst>
            </a:pP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#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-bit strings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=</a:t>
            </a:r>
            <a:r>
              <a:rPr lang="en-US" sz="4800" i="1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pow(A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)|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utoUpdateAnimBg="0"/>
      <p:bldP spid="340999" grpId="0"/>
      <p:bldP spid="3410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806" y="304799"/>
            <a:ext cx="7696200" cy="1123167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0000FF"/>
                </a:solidFill>
              </a:rPr>
              <a:t>pow(A</a:t>
            </a:r>
            <a:r>
              <a:rPr lang="en-US" sz="3200" dirty="0" smtClean="0">
                <a:solidFill>
                  <a:srgbClr val="0000FF"/>
                </a:solidFill>
              </a:rPr>
              <a:t>) </a:t>
            </a:r>
            <a:r>
              <a:rPr lang="en-US" sz="3200" dirty="0" err="1" smtClean="0"/>
              <a:t>bijection</a:t>
            </a:r>
            <a:r>
              <a:rPr lang="en-US" sz="3200" dirty="0" smtClean="0"/>
              <a:t> to</a:t>
            </a:r>
            <a:r>
              <a:rPr lang="en-US" sz="32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200" dirty="0" smtClean="0"/>
              <a:t>bit-strings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15855" y="1720354"/>
            <a:ext cx="8815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  <a:cs typeface="Comic Sans MS"/>
              </a:rPr>
              <a:t>every computer scientist</a:t>
            </a:r>
          </a:p>
          <a:p>
            <a:r>
              <a:rPr lang="en-US" sz="5400" dirty="0" smtClean="0">
                <a:latin typeface="Comic Sans MS" pitchFamily="66" charset="0"/>
                <a:cs typeface="Comic Sans MS"/>
              </a:rPr>
              <a:t>knows #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n</a:t>
            </a:r>
            <a:r>
              <a:rPr lang="en-US" sz="5400" dirty="0" smtClean="0">
                <a:latin typeface="Comic Sans MS" pitchFamily="66" charset="0"/>
                <a:cs typeface="Comic Sans MS"/>
              </a:rPr>
              <a:t>-bit strings, so</a:t>
            </a:r>
            <a:endParaRPr lang="en-US" sz="6600" i="1" dirty="0" smtClean="0">
              <a:latin typeface="Comic Sans MS" pitchFamily="66" charset="0"/>
              <a:cs typeface="Comic Sans MS"/>
            </a:endParaRPr>
          </a:p>
          <a:p>
            <a:r>
              <a:rPr lang="en-US" sz="5400" i="1" dirty="0" smtClean="0">
                <a:latin typeface="Comic Sans MS" pitchFamily="66" charset="0"/>
                <a:cs typeface="Comic Sans MS"/>
              </a:rPr>
              <a:t>Corollary:</a:t>
            </a:r>
          </a:p>
          <a:p>
            <a:pPr algn="ctr"/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pow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(A)| =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</a:rPr>
              <a:t>2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endParaRPr lang="en-US" sz="7200" i="1" baseline="30000" dirty="0">
              <a:latin typeface="Comic Sans MS" pitchFamily="66" charset="0"/>
              <a:cs typeface="Comic Sans MS"/>
            </a:endParaRPr>
          </a:p>
        </p:txBody>
      </p:sp>
      <p:sp useBgFill="1">
        <p:nvSpPr>
          <p:cNvPr id="2" name="TextBox 1"/>
          <p:cNvSpPr txBox="1"/>
          <p:nvPr/>
        </p:nvSpPr>
        <p:spPr>
          <a:xfrm>
            <a:off x="7021871" y="4416345"/>
            <a:ext cx="1153681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7200" baseline="30000" dirty="0">
                <a:solidFill>
                  <a:srgbClr val="0000FF"/>
                </a:solidFill>
                <a:latin typeface="Comic Sans MS"/>
                <a:cs typeface="Comic Sans MS"/>
              </a:rPr>
              <a:t>|A</a:t>
            </a:r>
            <a:r>
              <a:rPr lang="en-US" sz="7200" baseline="30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  <a:endParaRPr lang="en-US" sz="54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5573621" y="1532125"/>
            <a:ext cx="3288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 pitchFamily="18" charset="2"/>
              </a:rPr>
              <a:t>≥</a:t>
            </a:r>
            <a:r>
              <a:rPr lang="en-US" sz="4000" b="1" dirty="0" smtClean="0">
                <a:solidFill>
                  <a:srgbClr val="7030A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  <a:sym typeface="Euclid Symbol" pitchFamily="18" charset="2"/>
              </a:rPr>
              <a:t>1</a:t>
            </a:r>
            <a:r>
              <a:rPr lang="en-US" sz="4000" b="1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arrow in</a:t>
            </a:r>
          </a:p>
        </p:txBody>
      </p:sp>
      <p:sp>
        <p:nvSpPr>
          <p:cNvPr id="155687" name="Rectangle 3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4400" dirty="0" smtClean="0">
                <a:solidFill>
                  <a:srgbClr val="0000FF"/>
                </a:solidFill>
              </a:rPr>
              <a:t>function &amp; </a:t>
            </a:r>
            <a:r>
              <a:rPr lang="en-US" sz="4400" dirty="0" err="1" smtClean="0">
                <a:solidFill>
                  <a:srgbClr val="0000FF"/>
                </a:solidFill>
              </a:rPr>
              <a:t>surjective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1270000" y="2095500"/>
            <a:ext cx="1092200" cy="3860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6515100" y="2032000"/>
            <a:ext cx="1295400" cy="41402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32" name="AutoShape 8"/>
          <p:cNvCxnSpPr>
            <a:cxnSpLocks noChangeShapeType="1"/>
          </p:cNvCxnSpPr>
          <p:nvPr/>
        </p:nvCxnSpPr>
        <p:spPr bwMode="auto">
          <a:xfrm>
            <a:off x="1851025" y="26797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6" name="AutoShape 9"/>
          <p:cNvCxnSpPr>
            <a:cxnSpLocks noChangeShapeType="1"/>
          </p:cNvCxnSpPr>
          <p:nvPr/>
        </p:nvCxnSpPr>
        <p:spPr bwMode="auto">
          <a:xfrm flipV="1">
            <a:off x="1749425" y="2768600"/>
            <a:ext cx="5118100" cy="5207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8" name="AutoShape 11"/>
          <p:cNvCxnSpPr>
            <a:cxnSpLocks noChangeShapeType="1"/>
          </p:cNvCxnSpPr>
          <p:nvPr/>
        </p:nvCxnSpPr>
        <p:spPr bwMode="auto">
          <a:xfrm>
            <a:off x="1851025" y="4699000"/>
            <a:ext cx="5295900" cy="1079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AutoShape 12"/>
          <p:cNvCxnSpPr>
            <a:cxnSpLocks noChangeShapeType="1"/>
          </p:cNvCxnSpPr>
          <p:nvPr/>
        </p:nvCxnSpPr>
        <p:spPr bwMode="auto">
          <a:xfrm flipV="1">
            <a:off x="1851025" y="4318000"/>
            <a:ext cx="5092700" cy="952500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1701800" y="31750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1705432" y="390616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1765300" y="46482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4" name="Oval 17"/>
          <p:cNvSpPr>
            <a:spLocks noChangeArrowheads="1"/>
          </p:cNvSpPr>
          <p:nvPr/>
        </p:nvSpPr>
        <p:spPr bwMode="auto">
          <a:xfrm>
            <a:off x="1778000" y="521970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5" name="Oval 18"/>
          <p:cNvSpPr>
            <a:spLocks noChangeArrowheads="1"/>
          </p:cNvSpPr>
          <p:nvPr/>
        </p:nvSpPr>
        <p:spPr bwMode="auto">
          <a:xfrm>
            <a:off x="6858000" y="26924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6" name="Oval 20"/>
          <p:cNvSpPr>
            <a:spLocks noChangeArrowheads="1"/>
          </p:cNvSpPr>
          <p:nvPr/>
        </p:nvSpPr>
        <p:spPr bwMode="auto">
          <a:xfrm>
            <a:off x="6946900" y="42545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7137400" y="36703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8" name="Oval 22"/>
          <p:cNvSpPr>
            <a:spLocks noChangeArrowheads="1"/>
          </p:cNvSpPr>
          <p:nvPr/>
        </p:nvSpPr>
        <p:spPr bwMode="auto">
          <a:xfrm>
            <a:off x="7162800" y="49911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1765300" y="2616200"/>
            <a:ext cx="157163" cy="1524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099300" y="23876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175500" y="3175000"/>
            <a:ext cx="157163" cy="152400"/>
          </a:xfrm>
          <a:prstGeom prst="ellipse">
            <a:avLst/>
          </a:prstGeom>
          <a:solidFill>
            <a:srgbClr val="F0A6E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23396" y="3348040"/>
            <a:ext cx="8034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7921625" y="3411538"/>
            <a:ext cx="71846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</p:txBody>
      </p:sp>
      <p:sp>
        <p:nvSpPr>
          <p:cNvPr id="54" name="Oval 23"/>
          <p:cNvSpPr>
            <a:spLocks noChangeArrowheads="1"/>
          </p:cNvSpPr>
          <p:nvPr/>
        </p:nvSpPr>
        <p:spPr bwMode="auto">
          <a:xfrm>
            <a:off x="7150100" y="5715000"/>
            <a:ext cx="157163" cy="152400"/>
          </a:xfrm>
          <a:prstGeom prst="ellipse">
            <a:avLst/>
          </a:prstGeom>
          <a:solidFill>
            <a:srgbClr val="E45ECA"/>
          </a:soli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1682750" y="3533094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1707242" y="4267880"/>
            <a:ext cx="157163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59" name="AutoShape 9"/>
          <p:cNvCxnSpPr>
            <a:cxnSpLocks noChangeShapeType="1"/>
          </p:cNvCxnSpPr>
          <p:nvPr/>
        </p:nvCxnSpPr>
        <p:spPr bwMode="auto">
          <a:xfrm flipV="1">
            <a:off x="1885496" y="3780063"/>
            <a:ext cx="5217432" cy="192542"/>
          </a:xfrm>
          <a:prstGeom prst="straightConnector1">
            <a:avLst/>
          </a:prstGeom>
          <a:solidFill>
            <a:srgbClr val="F0A6E2"/>
          </a:solidFill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3534" y="1480231"/>
            <a:ext cx="365864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7030A0"/>
                </a:solidFill>
                <a:latin typeface="Symbol" charset="2"/>
                <a:cs typeface="Symbol" charset="2"/>
                <a:sym typeface="Euclid Symbol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1 arrow out</a:t>
            </a:r>
          </a:p>
        </p:txBody>
      </p:sp>
      <p:cxnSp>
        <p:nvCxnSpPr>
          <p:cNvPr id="57" name="Straight Arrow Connector 56"/>
          <p:cNvCxnSpPr>
            <a:stCxn id="56" idx="6"/>
            <a:endCxn id="48" idx="2"/>
          </p:cNvCxnSpPr>
          <p:nvPr/>
        </p:nvCxnSpPr>
        <p:spPr>
          <a:xfrm>
            <a:off x="1864405" y="4344080"/>
            <a:ext cx="5298395" cy="72322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0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Mapping </a:t>
            </a:r>
            <a:r>
              <a:rPr lang="en-US" sz="4000" dirty="0" smtClean="0"/>
              <a:t>Rule (</a:t>
            </a:r>
            <a:r>
              <a:rPr lang="en-US" sz="4000" dirty="0" err="1" smtClean="0"/>
              <a:t>surj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0681" y="1511910"/>
            <a:ext cx="84026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smtClean="0">
                <a:latin typeface="Comic Sans MS" pitchFamily="66" charset="0"/>
                <a:cs typeface="Comic Sans MS"/>
              </a:rPr>
              <a:t> function: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#arrows.</a:t>
            </a: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surjection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  <a:sym typeface="Euclid Symbol"/>
              </a:rPr>
              <a:t>→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endParaRPr lang="en-US" sz="6000" dirty="0" smtClean="0">
              <a:latin typeface="Comic Sans MS" pitchFamily="66" charset="0"/>
              <a:cs typeface="Comic Sans MS"/>
            </a:endParaRPr>
          </a:p>
          <a:p>
            <a:r>
              <a:rPr lang="en-US" sz="6000" dirty="0" smtClean="0">
                <a:latin typeface="Comic Sans MS" pitchFamily="66" charset="0"/>
                <a:cs typeface="Comic Sans MS"/>
              </a:rPr>
              <a:t>implies #arrows </a:t>
            </a:r>
            <a:r>
              <a:rPr lang="en-US" sz="600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≥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|B|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.</a:t>
            </a:r>
            <a:endParaRPr lang="en-US" sz="6000" dirty="0">
              <a:latin typeface="Comic Sans MS" pitchFamily="66" charset="0"/>
              <a:cs typeface="Comic Sans MS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13987" y="1635063"/>
          <a:ext cx="33845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4" imgW="838200" imgH="203200" progId="Equation.DSMT4">
                  <p:embed/>
                </p:oleObj>
              </mc:Choice>
              <mc:Fallback>
                <p:oleObj name="Equation" r:id="rId4" imgW="8382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87" y="1635063"/>
                        <a:ext cx="3384550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18708" y="3546963"/>
          <a:ext cx="3895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6" imgW="965200" imgH="203200" progId="Equation.DSMT4">
                  <p:embed/>
                </p:oleObj>
              </mc:Choice>
              <mc:Fallback>
                <p:oleObj name="Equation" r:id="rId6" imgW="965200" imgH="203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08" y="3546963"/>
                        <a:ext cx="3895725" cy="820738"/>
                      </a:xfrm>
                      <a:prstGeom prst="rect">
                        <a:avLst/>
                      </a:prstGeom>
                      <a:solidFill>
                        <a:srgbClr val="BBBDE3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Mapping </a:t>
            </a:r>
            <a:r>
              <a:rPr lang="en-US" sz="4000" dirty="0" smtClean="0">
                <a:solidFill>
                  <a:schemeClr val="tx1"/>
                </a:solidFill>
              </a:rPr>
              <a:t>Rule (</a:t>
            </a:r>
            <a:r>
              <a:rPr lang="en-US" sz="4000" dirty="0" err="1" smtClean="0">
                <a:solidFill>
                  <a:schemeClr val="tx1"/>
                </a:solidFill>
              </a:rPr>
              <a:t>surj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98463" y="1378324"/>
            <a:ext cx="8402637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 dirty="0" err="1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Surjective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function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from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A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to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B</a:t>
            </a:r>
            <a:r>
              <a:rPr lang="en-US" sz="6000" dirty="0" smtClean="0">
                <a:latin typeface="Comic Sans MS" pitchFamily="66" charset="0"/>
                <a:cs typeface="Comic Sans MS"/>
              </a:rPr>
              <a:t> implies</a:t>
            </a:r>
            <a:endParaRPr lang="en-US" sz="6000" dirty="0">
              <a:latin typeface="Comic Sans MS" pitchFamily="66" charset="0"/>
              <a:cs typeface="Comic Sans MS"/>
            </a:endParaRPr>
          </a:p>
          <a:p>
            <a:pPr algn="ctr"/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|A| </a:t>
            </a:r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sz="8000" dirty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|B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|</a:t>
            </a:r>
          </a:p>
          <a:p>
            <a:r>
              <a:rPr lang="en-US" sz="8000" dirty="0" smtClean="0">
                <a:latin typeface="Comic Sans MS" pitchFamily="66" charset="0"/>
                <a:cs typeface="Comic Sans MS"/>
              </a:rPr>
              <a:t>for </a:t>
            </a:r>
            <a:r>
              <a:rPr lang="en-US" sz="8000" dirty="0" smtClean="0">
                <a:solidFill>
                  <a:srgbClr val="BC34AA"/>
                </a:solidFill>
                <a:latin typeface="Comic Sans MS" pitchFamily="66" charset="0"/>
                <a:cs typeface="Comic Sans MS"/>
              </a:rPr>
              <a:t>finite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cs typeface="Comic Sans MS"/>
              </a:rPr>
              <a:t> A, B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6|9.8|17|19.4|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16|9.8|17|19.4|2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5400" dirty="0" smtClean="0">
            <a:solidFill>
              <a:srgbClr val="0000FF"/>
            </a:solidFill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Words>773</Words>
  <Application>Microsoft Macintosh PowerPoint</Application>
  <PresentationFormat>On-screen Show (4:3)</PresentationFormat>
  <Paragraphs>136</Paragraphs>
  <Slides>23</Slides>
  <Notes>17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1_Custom Design</vt:lpstr>
      <vt:lpstr>Equation</vt:lpstr>
      <vt:lpstr>PowerPoint Presentation</vt:lpstr>
      <vt:lpstr>bijection archery</vt:lpstr>
      <vt:lpstr>Mapping Rule (bij)</vt:lpstr>
      <vt:lpstr>size of the power set</vt:lpstr>
      <vt:lpstr> pow(A) bijection to bit-strings</vt:lpstr>
      <vt:lpstr> pow(A) bijection to bit-strings</vt:lpstr>
      <vt:lpstr>function &amp; surjective </vt:lpstr>
      <vt:lpstr>Mapping Rule (surj)</vt:lpstr>
      <vt:lpstr>Mapping Rule (surj)</vt:lpstr>
      <vt:lpstr>injection archery </vt:lpstr>
      <vt:lpstr>Mapping Rule (inj)</vt:lpstr>
      <vt:lpstr>Mapping Rule (inj)</vt:lpstr>
      <vt:lpstr>Cantor’s Idea</vt:lpstr>
      <vt:lpstr> pow()  bij   ∞-bit-strings</vt:lpstr>
      <vt:lpstr>Familiar “size” properties</vt:lpstr>
      <vt:lpstr>Familiar “size” properties</vt:lpstr>
      <vt:lpstr>UNfamiliar “size” property</vt:lpstr>
      <vt:lpstr>Same Size Infinite Sets?</vt:lpstr>
      <vt:lpstr>Same Size Infinite Sets?</vt:lpstr>
      <vt:lpstr> Countable Sets</vt:lpstr>
      <vt:lpstr>{0,1}*  = finite binary strings  </vt:lpstr>
      <vt:lpstr>The rationals are countable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365</cp:revision>
  <cp:lastPrinted>2011-09-22T08:29:22Z</cp:lastPrinted>
  <dcterms:created xsi:type="dcterms:W3CDTF">2011-02-18T03:43:54Z</dcterms:created>
  <dcterms:modified xsi:type="dcterms:W3CDTF">2011-09-22T08:51:16Z</dcterms:modified>
</cp:coreProperties>
</file>