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32.bin" ContentType="application/vnd.openxmlformats-officedocument.oleObject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382" r:id="rId12"/>
    <p:sldId id="348" r:id="rId13"/>
    <p:sldId id="388" r:id="rId14"/>
    <p:sldId id="349" r:id="rId15"/>
    <p:sldId id="333" r:id="rId16"/>
    <p:sldId id="363" r:id="rId17"/>
    <p:sldId id="364" r:id="rId18"/>
    <p:sldId id="380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4" r:id="rId27"/>
    <p:sldId id="375" r:id="rId28"/>
    <p:sldId id="376" r:id="rId29"/>
    <p:sldId id="350" r:id="rId30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102" d="100"/>
          <a:sy n="102" d="100"/>
        </p:scale>
        <p:origin x="-1536" y="-120"/>
      </p:cViewPr>
      <p:guideLst>
        <p:guide orient="horz" pos="213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58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44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81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20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4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02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337" y="3947724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 4M.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September 26,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 4M.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September 26, 2011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3.emf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1" Type="http://schemas.openxmlformats.org/officeDocument/2006/relationships/vmlDrawing" Target="../drawings/vmlDrawing13.vml"/><Relationship Id="rId2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0.wmf"/><Relationship Id="rId1" Type="http://schemas.openxmlformats.org/officeDocument/2006/relationships/vmlDrawing" Target="../drawings/vmlDrawing14.vml"/><Relationship Id="rId2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The Uncountable &amp;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 advTm="247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2317"/>
              </p:ext>
            </p:extLst>
          </p:nvPr>
        </p:nvGraphicFramePr>
        <p:xfrm>
          <a:off x="1147846" y="3547667"/>
          <a:ext cx="6808593" cy="148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Equation" r:id="rId5" imgW="1511300" imgH="330200" progId="Equation.DSMT4">
                  <p:embed/>
                </p:oleObj>
              </mc:Choice>
              <mc:Fallback>
                <p:oleObj name="Equation" r:id="rId5" imgW="1511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7846" y="3547667"/>
                        <a:ext cx="6808593" cy="1487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01875"/>
              </p:ext>
            </p:extLst>
          </p:nvPr>
        </p:nvGraphicFramePr>
        <p:xfrm>
          <a:off x="1223963" y="5073650"/>
          <a:ext cx="6621462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Equation" r:id="rId7" imgW="1270000" imgH="228600" progId="Equation.DSMT4">
                  <p:embed/>
                </p:oleObj>
              </mc:Choice>
              <mc:Fallback>
                <p:oleObj name="Equation" r:id="rId7" imgW="127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3963" y="5073650"/>
                        <a:ext cx="6621462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Tm="100254">
        <p:fade/>
      </p:transition>
    </mc:Choice>
    <mc:Fallback xmlns="">
      <p:transition xmlns:p14="http://schemas.microsoft.com/office/powerpoint/2010/main" spd="slow" advTm="100254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062" y="1730841"/>
            <a:ext cx="8915205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                              -</a:t>
            </a:r>
            <a:r>
              <a:rPr lang="en-US" sz="4800" dirty="0">
                <a:latin typeface="Comic Sans MS"/>
                <a:cs typeface="Comic Sans MS"/>
              </a:rPr>
              <a:t>-it differs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from </a:t>
            </a:r>
            <a:r>
              <a:rPr lang="en-US" sz="4800" dirty="0">
                <a:latin typeface="Comic Sans MS"/>
                <a:cs typeface="Comic Sans MS"/>
              </a:rPr>
              <a:t>set </a:t>
            </a:r>
            <a:r>
              <a:rPr lang="en-US" sz="4800" dirty="0">
                <a:solidFill>
                  <a:srgbClr val="0000FF"/>
                </a:solidFill>
                <a:latin typeface="Comic Sans MS"/>
                <a:cs typeface="Comic Sans MS"/>
              </a:rPr>
              <a:t>f(a)</a:t>
            </a:r>
            <a:r>
              <a:rPr lang="en-US" sz="4800" dirty="0">
                <a:latin typeface="Comic Sans MS"/>
                <a:cs typeface="Comic Sans MS"/>
              </a:rPr>
              <a:t> at element </a:t>
            </a:r>
            <a:r>
              <a:rPr lang="en-US" sz="480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800" dirty="0" smtClean="0">
                <a:latin typeface="Comic Sans MS"/>
                <a:cs typeface="Comic Sans MS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No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4800" dirty="0" smtClean="0">
                <a:latin typeface="Comic Sans MS"/>
                <a:cs typeface="Comic Sans MS"/>
              </a:rPr>
              <a:t>-arrow into                    .</a:t>
            </a:r>
          </a:p>
          <a:p>
            <a:pPr>
              <a:lnSpc>
                <a:spcPct val="12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48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25" y="1677039"/>
            <a:ext cx="2091836" cy="1186945"/>
          </a:xfrm>
        </p:spPr>
        <p:txBody>
          <a:bodyPr/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</a:t>
            </a:r>
            <a:endParaRPr lang="en-US" sz="4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54828"/>
              </p:ext>
            </p:extLst>
          </p:nvPr>
        </p:nvGraphicFramePr>
        <p:xfrm>
          <a:off x="1668950" y="1682882"/>
          <a:ext cx="3818379" cy="98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8950" y="1682882"/>
                        <a:ext cx="3818379" cy="981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58182"/>
              </p:ext>
            </p:extLst>
          </p:nvPr>
        </p:nvGraphicFramePr>
        <p:xfrm>
          <a:off x="4850813" y="3274905"/>
          <a:ext cx="3451430" cy="94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Equation" r:id="rId7" imgW="787400" imgH="215900" progId="Equation.DSMT4">
                  <p:embed/>
                </p:oleObj>
              </mc:Choice>
              <mc:Fallback>
                <p:oleObj name="Equation" r:id="rId7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0813" y="3274905"/>
                        <a:ext cx="3451430" cy="94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Tm="19678">
        <p:fade/>
      </p:transition>
    </mc:Choice>
    <mc:Fallback xmlns="">
      <p:transition xmlns:p14="http://schemas.microsoft.com/office/powerpoint/2010/main" spd="slow" advTm="19678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88965"/>
              </p:ext>
            </p:extLst>
          </p:nvPr>
        </p:nvGraphicFramePr>
        <p:xfrm>
          <a:off x="998124" y="2366728"/>
          <a:ext cx="3338512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" name="Equation" r:id="rId5" imgW="838200" imgH="482600" progId="Equation.DSMT4">
                  <p:embed/>
                </p:oleObj>
              </mc:Choice>
              <mc:Fallback>
                <p:oleObj name="Equation" r:id="rId5" imgW="838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124" y="2366728"/>
                        <a:ext cx="3338512" cy="192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367146"/>
              </p:ext>
            </p:extLst>
          </p:nvPr>
        </p:nvGraphicFramePr>
        <p:xfrm>
          <a:off x="3146426" y="2442330"/>
          <a:ext cx="391795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2" name="Equation" r:id="rId7" imgW="939800" imgH="495300" progId="Equation.DSMT4">
                  <p:embed/>
                </p:oleObj>
              </mc:Choice>
              <mc:Fallback>
                <p:oleObj name="Equation" r:id="rId7" imgW="9398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6" y="2442330"/>
                        <a:ext cx="391795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7150" y="3602793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Canter: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16808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3" name="Equation" r:id="rId9" imgW="723900" imgH="228600" progId="Equation.DSMT4">
                  <p:embed/>
                </p:oleObj>
              </mc:Choice>
              <mc:Fallback>
                <p:oleObj name="Equation" r:id="rId9" imgW="7239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19709" y="3771826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14934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smtClean="0">
                <a:latin typeface="Comic Sans MS"/>
              </a:rPr>
              <a:t>iff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(Program applied to 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02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countably many finite </a:t>
            </a:r>
          </a:p>
          <a:p>
            <a:r>
              <a:rPr lang="en-US" sz="4400" dirty="0" smtClean="0"/>
              <a:t>strings over the 256 character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ASCII alphabet.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(List them in order of length.)</a:t>
            </a:r>
          </a:p>
          <a:p>
            <a:r>
              <a:rPr lang="en-US" sz="4400" dirty="0"/>
              <a:t>So only countably </a:t>
            </a:r>
            <a:r>
              <a:rPr lang="en-US" sz="4400" dirty="0" smtClean="0"/>
              <a:t>many programs</a:t>
            </a:r>
            <a:endParaRPr lang="en-US" sz="4400" dirty="0"/>
          </a:p>
          <a:p>
            <a:r>
              <a:rPr lang="en-US" sz="4400" dirty="0"/>
              <a:t>(written in ASCII).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countable</a:t>
            </a:r>
            <a:endParaRPr lang="en-US" b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576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278" y="1512681"/>
            <a:ext cx="7550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So only countably many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computable strings </a:t>
            </a:r>
            <a:r>
              <a:rPr lang="en-US" sz="4400" dirty="0"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43" y="2956631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uncountable, so there must be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computable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uncountably many!</a:t>
            </a:r>
          </a:p>
          <a:p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10905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3900" dirty="0" smtClean="0">
                <a:solidFill>
                  <a:srgbClr val="F74BE3"/>
                </a:solidFill>
              </a:rPr>
              <a:t>TBA</a:t>
            </a:r>
            <a:endParaRPr lang="en-US" sz="23900" dirty="0">
              <a:solidFill>
                <a:srgbClr val="F74BE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1" y="355344"/>
            <a:ext cx="6255774" cy="939236"/>
          </a:xfrm>
        </p:spPr>
        <p:txBody>
          <a:bodyPr/>
          <a:lstStyle/>
          <a:p>
            <a:r>
              <a:rPr lang="en-US" sz="4000" dirty="0" smtClean="0"/>
              <a:t>Axioms of Set Theory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8" y="2172541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2133600" imgH="215900" progId="Equation.DSMT4">
                  <p:embed/>
                </p:oleObj>
              </mc:Choice>
              <mc:Fallback>
                <p:oleObj name="Equation" r:id="rId4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8" y="2172541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0" y="391795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6" imgW="1549400" imgH="215900" progId="Equation.DSMT4">
                  <p:embed/>
                </p:oleObj>
              </mc:Choice>
              <mc:Fallback>
                <p:oleObj name="Equation" r:id="rId6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795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Tm="19107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8" y="1362075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9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62075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0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1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8" y="3602038"/>
          <a:ext cx="3016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2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602038"/>
                        <a:ext cx="301625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 advTm="3212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8" y="2889250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89250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3" y="1394309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med" advTm="1376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982">
        <p:fade/>
      </p:transition>
    </mc:Choice>
    <mc:Fallback xmlns="">
      <p:transition xmlns:p14="http://schemas.microsoft.com/office/powerpoint/2010/main" spd="med" advTm="5898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p:transition xmlns:p14="http://schemas.microsoft.com/office/powerpoint/2010/main" advTm="4785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p:transition xmlns:p14="http://schemas.microsoft.com/office/powerpoint/2010/main" spd="slow" advTm="66079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p:transition xmlns:p14="http://schemas.microsoft.com/office/powerpoint/2010/main" spd="slow" advTm="4378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advTm="33504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p:transition xmlns:p14="http://schemas.microsoft.com/office/powerpoint/2010/main" advTm="6199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5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1—3</a:t>
            </a:r>
            <a:endParaRPr lang="en-US" sz="127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406">
        <p:fade thruBlk="1"/>
      </p:transition>
    </mc:Choice>
    <mc:Fallback xmlns="">
      <p:transition xmlns:p14="http://schemas.microsoft.com/office/powerpoint/2010/main" spd="slow" advTm="8406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30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 advTm="5918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52"/>
    </mc:Choice>
    <mc:Fallback xmlns="">
      <p:transition xmlns:p14="http://schemas.microsoft.com/office/powerpoint/2010/main" spd="slow" advTm="11015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08"/>
    </mc:Choice>
    <mc:Fallback xmlns="">
      <p:transition xmlns:p14="http://schemas.microsoft.com/office/powerpoint/2010/main" spd="slow" advTm="225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8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9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704">
        <p:fade/>
      </p:transition>
    </mc:Choice>
    <mc:Fallback xmlns="">
      <p:transition xmlns:p14="http://schemas.microsoft.com/office/powerpoint/2010/main" spd="med" advTm="37704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5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6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7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Equation" r:id="rId4" imgW="457200" imgH="393700" progId="Equation.DSMT4">
                  <p:embed/>
                </p:oleObj>
              </mc:Choice>
              <mc:Fallback>
                <p:oleObj name="Equation" r:id="rId4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16973"/>
              </p:ext>
            </p:extLst>
          </p:nvPr>
        </p:nvGraphicFramePr>
        <p:xfrm>
          <a:off x="228600" y="4369940"/>
          <a:ext cx="86899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Equation" r:id="rId6" imgW="2578100" imgH="393700" progId="Equation.DSMT4">
                  <p:embed/>
                </p:oleObj>
              </mc:Choice>
              <mc:Fallback>
                <p:oleObj name="Equation" r:id="rId6" imgW="2578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" y="4369940"/>
                        <a:ext cx="868997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28056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0582"/>
              </p:ext>
            </p:extLst>
          </p:nvPr>
        </p:nvGraphicFramePr>
        <p:xfrm>
          <a:off x="2816002" y="24768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6002" y="24768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89" y="15018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68104"/>
              </p:ext>
            </p:extLst>
          </p:nvPr>
        </p:nvGraphicFramePr>
        <p:xfrm>
          <a:off x="1802698" y="11395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Equation" r:id="rId10" imgW="1473200" imgH="482600" progId="Equation.3">
                  <p:embed/>
                </p:oleObj>
              </mc:Choice>
              <mc:Fallback>
                <p:oleObj name="Equation" r:id="rId10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2698" y="11395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17504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1570">
        <p:fade/>
      </p:transition>
    </mc:Choice>
    <mc:Fallback xmlns="">
      <p:transition xmlns:p14="http://schemas.microsoft.com/office/powerpoint/2010/main" spd="slow" advTm="9157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 advTm="3183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37|18.1|32.3|9.2|9.7|12.3|1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</TotalTime>
  <Words>820</Words>
  <Application>Microsoft Macintosh PowerPoint</Application>
  <PresentationFormat>On-screen Show (4:3)</PresentationFormat>
  <Paragraphs>306</Paragraphs>
  <Slides>28</Slides>
  <Notes>21</Notes>
  <HiddenSlides>5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1_Custom Design</vt:lpstr>
      <vt:lpstr>2_Custom Design</vt:lpstr>
      <vt:lpstr>Equation</vt:lpstr>
      <vt:lpstr>MathType 6.0 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NOT[A surj Pow(A)]</vt:lpstr>
      <vt:lpstr>NOT[A surj Pow(A)]</vt:lpstr>
      <vt:lpstr> {0,1}ω is uncountable</vt:lpstr>
      <vt:lpstr>Computable strings in  {0,1}ω</vt:lpstr>
      <vt:lpstr>{ASCII}* is countable</vt:lpstr>
      <vt:lpstr>Noncomputable strings in {0,1}ω</vt:lpstr>
      <vt:lpstr>The Halting Problem</vt:lpstr>
      <vt:lpstr>Axioms of Set Theory</vt:lpstr>
      <vt:lpstr>Sets &amp; Logical Formulas</vt:lpstr>
      <vt:lpstr>PowerPoint Presentation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433</cp:revision>
  <cp:lastPrinted>2011-09-23T03:16:58Z</cp:lastPrinted>
  <dcterms:created xsi:type="dcterms:W3CDTF">2011-02-18T03:43:54Z</dcterms:created>
  <dcterms:modified xsi:type="dcterms:W3CDTF">2011-10-05T12:23:20Z</dcterms:modified>
</cp:coreProperties>
</file>