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728" r:id="rId2"/>
    <p:sldId id="832" r:id="rId3"/>
    <p:sldId id="847" r:id="rId4"/>
    <p:sldId id="848" r:id="rId5"/>
    <p:sldId id="892" r:id="rId6"/>
    <p:sldId id="849" r:id="rId7"/>
    <p:sldId id="850" r:id="rId8"/>
    <p:sldId id="851" r:id="rId9"/>
    <p:sldId id="852" r:id="rId10"/>
    <p:sldId id="883" r:id="rId11"/>
    <p:sldId id="834" r:id="rId12"/>
    <p:sldId id="846" r:id="rId13"/>
    <p:sldId id="863" r:id="rId14"/>
    <p:sldId id="860" r:id="rId15"/>
    <p:sldId id="862" r:id="rId16"/>
    <p:sldId id="891" r:id="rId17"/>
    <p:sldId id="861" r:id="rId18"/>
    <p:sldId id="864" r:id="rId19"/>
    <p:sldId id="835" r:id="rId20"/>
    <p:sldId id="865" r:id="rId21"/>
    <p:sldId id="836" r:id="rId22"/>
    <p:sldId id="897" r:id="rId23"/>
    <p:sldId id="868" r:id="rId24"/>
    <p:sldId id="873" r:id="rId25"/>
    <p:sldId id="879" r:id="rId26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C8"/>
    <a:srgbClr val="6B38EC"/>
    <a:srgbClr val="0000CC"/>
    <a:srgbClr val="008000"/>
    <a:srgbClr val="FF00FF"/>
    <a:srgbClr val="996633"/>
    <a:srgbClr val="F40639"/>
    <a:srgbClr val="CB5C01"/>
    <a:srgbClr val="6633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1554" autoAdjust="0"/>
    <p:restoredTop sz="96448" autoAdjust="0"/>
  </p:normalViewPr>
  <p:slideViewPr>
    <p:cSldViewPr showGuides="1">
      <p:cViewPr varScale="1">
        <p:scale>
          <a:sx n="106" d="100"/>
          <a:sy n="106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31309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fontAlgn="base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00564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16</a:t>
            </a:r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19</a:t>
            </a: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86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9636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0660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Grp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October 7,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9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057400"/>
            <a:ext cx="8382000" cy="2743200"/>
          </a:xfrm>
        </p:spPr>
        <p:txBody>
          <a:bodyPr/>
          <a:lstStyle/>
          <a:p>
            <a:pPr marL="0" indent="0" algn="ctr" eaLnBrk="1" hangingPunct="1"/>
            <a:r>
              <a:rPr lang="en-US" sz="6600" b="1" dirty="0" err="1"/>
              <a:t>Congruences</a:t>
            </a:r>
            <a:r>
              <a:rPr lang="en-US" sz="6600" b="1" dirty="0"/>
              <a:t>:</a:t>
            </a:r>
          </a:p>
          <a:p>
            <a:pPr marL="0" indent="0" algn="ctr" eaLnBrk="1" hangingPunct="1"/>
            <a:r>
              <a:rPr lang="en-US" sz="6600" b="1" dirty="0"/>
              <a:t>arithmetic (mod n)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572000"/>
          </a:xfrm>
        </p:spPr>
        <p:txBody>
          <a:bodyPr/>
          <a:lstStyle/>
          <a:p>
            <a:pPr marL="0" indent="0" eaLnBrk="1" hangingPunct="1"/>
            <a:r>
              <a:rPr lang="en-US" sz="4800" i="1" dirty="0" smtClean="0"/>
              <a:t>Corollary: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rem(a,n</a:t>
            </a:r>
            <a:r>
              <a:rPr lang="en-US" sz="60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000" dirty="0" err="1"/>
              <a:t>pf</a:t>
            </a:r>
            <a:r>
              <a:rPr lang="en-US" sz="6000" dirty="0"/>
              <a:t>:</a:t>
            </a:r>
            <a:r>
              <a:rPr lang="en-US" sz="6000" i="1" dirty="0"/>
              <a:t>  </a:t>
            </a:r>
            <a:r>
              <a:rPr lang="en-US" sz="6000" dirty="0">
                <a:solidFill>
                  <a:srgbClr val="0000E5"/>
                </a:solidFill>
              </a:rPr>
              <a:t>0</a:t>
            </a:r>
            <a:r>
              <a:rPr lang="en-US" sz="6000" i="1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b="1" dirty="0" smtClean="0">
                <a:solidFill>
                  <a:srgbClr val="0000E5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6000" b="1" dirty="0" smtClean="0">
                <a:solidFill>
                  <a:srgbClr val="0000E5"/>
                </a:solidFill>
              </a:rPr>
              <a:t> </a:t>
            </a:r>
            <a:r>
              <a:rPr lang="en-US" sz="6000" dirty="0">
                <a:solidFill>
                  <a:srgbClr val="0000E5"/>
                </a:solidFill>
              </a:rPr>
              <a:t>n</a:t>
            </a:r>
            <a:r>
              <a:rPr lang="en-US" sz="6000" dirty="0"/>
              <a:t>, so</a:t>
            </a:r>
          </a:p>
          <a:p>
            <a:pPr marL="0" indent="0" algn="ctr" eaLnBrk="1" hangingPunct="1">
              <a:spcBef>
                <a:spcPts val="600"/>
              </a:spcBef>
            </a:pPr>
            <a:r>
              <a:rPr lang="en-US" sz="6000" dirty="0" err="1">
                <a:solidFill>
                  <a:srgbClr val="0000E5"/>
                </a:solidFill>
              </a:rPr>
              <a:t>rem</a:t>
            </a:r>
            <a:r>
              <a:rPr lang="en-US" sz="6000" dirty="0">
                <a:solidFill>
                  <a:srgbClr val="0000E5"/>
                </a:solidFill>
              </a:rPr>
              <a:t>(</a:t>
            </a:r>
            <a:r>
              <a:rPr lang="en-US" sz="6000" dirty="0" err="1">
                <a:solidFill>
                  <a:srgbClr val="0000E5"/>
                </a:solidFill>
              </a:rPr>
              <a:t>r</a:t>
            </a:r>
            <a:r>
              <a:rPr lang="en-US" sz="6000" baseline="-25000" dirty="0" err="1">
                <a:solidFill>
                  <a:srgbClr val="0000E5"/>
                </a:solidFill>
              </a:rPr>
              <a:t>a,n</a:t>
            </a:r>
            <a:r>
              <a:rPr lang="en-US" sz="6000" dirty="0" err="1">
                <a:solidFill>
                  <a:srgbClr val="0000E5"/>
                </a:solidFill>
              </a:rPr>
              <a:t>,n</a:t>
            </a:r>
            <a:r>
              <a:rPr lang="en-US" sz="6000" dirty="0">
                <a:solidFill>
                  <a:srgbClr val="0000E5"/>
                </a:solidFill>
              </a:rPr>
              <a:t>) = </a:t>
            </a:r>
            <a:r>
              <a:rPr lang="en-US" sz="6000" dirty="0" err="1" smtClean="0">
                <a:solidFill>
                  <a:srgbClr val="0000E5"/>
                </a:solidFill>
              </a:rPr>
              <a:t>r</a:t>
            </a:r>
            <a:r>
              <a:rPr lang="en-US" sz="6000" baseline="-25000" dirty="0" err="1" smtClean="0">
                <a:solidFill>
                  <a:srgbClr val="0000E5"/>
                </a:solidFill>
              </a:rPr>
              <a:t>a,n</a:t>
            </a:r>
            <a:endParaRPr lang="en-US" sz="6000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781800" cy="12192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Remainder </a:t>
            </a:r>
            <a:r>
              <a:rPr lang="en-US" sz="4800" dirty="0"/>
              <a:t>arithmetic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838200"/>
            <a:ext cx="8153400" cy="5486400"/>
          </a:xfrm>
        </p:spPr>
        <p:txBody>
          <a:bodyPr/>
          <a:lstStyle/>
          <a:p>
            <a:pPr marL="0" indent="0" eaLnBrk="1" hangingPunct="1">
              <a:buFontTx/>
              <a:buChar char="•"/>
            </a:pPr>
            <a:r>
              <a:rPr lang="en-US" sz="48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 symmetric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(mod n) </a:t>
            </a:r>
            <a:r>
              <a:rPr lang="en-US" sz="5400" dirty="0"/>
              <a:t>implies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a (mod n)</a:t>
            </a:r>
            <a:endParaRPr lang="en-US" sz="5400" i="1" dirty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Char char="•"/>
            </a:pPr>
            <a:r>
              <a:rPr lang="en-US" sz="6000" dirty="0"/>
              <a:t> </a:t>
            </a:r>
            <a:r>
              <a:rPr lang="en-US" sz="5400" i="1" dirty="0">
                <a:solidFill>
                  <a:srgbClr val="008000"/>
                </a:solidFill>
              </a:rPr>
              <a:t>transitive</a:t>
            </a:r>
            <a:endParaRPr lang="en-US" sz="54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5400" dirty="0">
                <a:solidFill>
                  <a:srgbClr val="0000CC"/>
                </a:solidFill>
              </a:rPr>
              <a:t> 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b </a:t>
            </a:r>
            <a:r>
              <a:rPr lang="en-US" sz="5400" dirty="0"/>
              <a:t>&amp;</a:t>
            </a:r>
            <a:r>
              <a:rPr lang="en-US" sz="5400" dirty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b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  <a:p>
            <a:pPr marL="0" indent="0" algn="ctr" eaLnBrk="1" hangingPunct="1">
              <a:spcBef>
                <a:spcPct val="0"/>
              </a:spcBef>
            </a:pPr>
            <a:r>
              <a:rPr lang="en-US" sz="5400" dirty="0"/>
              <a:t>implies </a:t>
            </a:r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c (mod n)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pPr eaLnBrk="1" hangingPunct="1"/>
            <a:r>
              <a:rPr lang="en-US" sz="4800" b="0" dirty="0" smtClean="0"/>
              <a:t>Corollaries</a:t>
            </a:r>
            <a:endParaRPr lang="en-US" sz="4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458200" cy="46482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(mod n), </a:t>
            </a:r>
            <a:r>
              <a:rPr lang="en-US" sz="6000" dirty="0"/>
              <a:t>then</a:t>
            </a:r>
          </a:p>
          <a:p>
            <a:pPr marL="0" indent="0" eaLnBrk="1" hangingPunct="1"/>
            <a:r>
              <a:rPr lang="en-US" sz="6000" dirty="0"/>
              <a:t>   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 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</a:t>
            </a:r>
            <a:r>
              <a:rPr lang="en-US" sz="6000" dirty="0">
                <a:solidFill>
                  <a:srgbClr val="0000CC"/>
                </a:solidFill>
              </a:rPr>
              <a:t>n | (a - b)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8000"/>
                </a:solidFill>
              </a:rPr>
              <a:t>+c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i="1" dirty="0">
                <a:solidFill>
                  <a:srgbClr val="008000"/>
                </a:solidFill>
              </a:rPr>
              <a:t>Congruence</a:t>
            </a:r>
            <a:r>
              <a:rPr lang="en-US" sz="4400" dirty="0"/>
              <a:t> mod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000" i="1" kern="0" dirty="0" err="1">
                <a:latin typeface="+mn-lt"/>
                <a:sym typeface="Euclid Symbol" pitchFamily="18" charset="2"/>
              </a:rPr>
              <a:t>pf</a:t>
            </a:r>
            <a:r>
              <a:rPr lang="en-US" sz="6000" i="1" kern="0" dirty="0">
                <a:latin typeface="+mn-lt"/>
                <a:sym typeface="Euclid Symbol" pitchFamily="18" charset="2"/>
              </a:rPr>
              <a:t>:</a:t>
            </a:r>
          </a:p>
          <a:p>
            <a:pPr marL="0" indent="0" eaLnBrk="1" hangingPunct="1">
              <a:defRPr/>
            </a:pPr>
            <a:r>
              <a:rPr lang="en-US" sz="6000" kern="0" dirty="0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b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a+c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d </a:t>
            </a:r>
            <a:r>
              <a:rPr lang="en-US" sz="6000" kern="0" dirty="0">
                <a:latin typeface="+mn-lt"/>
                <a:sym typeface="Euclid Symbol" pitchFamily="18" charset="2"/>
              </a:rPr>
              <a:t>implies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d+b</a:t>
            </a:r>
            <a:endParaRPr lang="en-US" sz="60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also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chemeClr val="accent1">
                    <a:lumMod val="50000"/>
                  </a:schemeClr>
                </a:solidFill>
                <a:latin typeface="+mn-lt"/>
                <a:sym typeface="Euclid Symbol" pitchFamily="18" charset="2"/>
              </a:rPr>
              <a:t>b+c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b="1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c+b</a:t>
            </a:r>
            <a:r>
              <a:rPr lang="en-US" sz="6000" kern="0" dirty="0">
                <a:latin typeface="+mn-lt"/>
                <a:sym typeface="Euclid Symbol" pitchFamily="18" charset="2"/>
              </a:rPr>
              <a:t>, so</a:t>
            </a:r>
          </a:p>
          <a:p>
            <a:pPr marL="0" indent="0" eaLnBrk="1" hangingPunct="1">
              <a:defRPr/>
            </a:pPr>
            <a:r>
              <a:rPr lang="en-US" sz="6000" kern="0" dirty="0">
                <a:latin typeface="+mn-lt"/>
                <a:sym typeface="Euclid Symbol" pitchFamily="18" charset="2"/>
              </a:rPr>
              <a:t>   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a+c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kern="0" dirty="0" smtClean="0">
                <a:solidFill>
                  <a:srgbClr val="0000CC"/>
                </a:solidFill>
                <a:latin typeface="+mn-lt"/>
                <a:sym typeface="Euclid Symbol" pitchFamily="18" charset="2"/>
              </a:rPr>
              <a:t> 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d+b</a:t>
            </a:r>
            <a:r>
              <a:rPr lang="en-US" sz="60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(mod n)</a:t>
            </a:r>
          </a:p>
        </p:txBody>
      </p:sp>
      <p:cxnSp>
        <p:nvCxnSpPr>
          <p:cNvPr id="7" name="AutoShape 5"/>
          <p:cNvCxnSpPr>
            <a:cxnSpLocks noChangeShapeType="1"/>
          </p:cNvCxnSpPr>
          <p:nvPr/>
        </p:nvCxnSpPr>
        <p:spPr bwMode="auto">
          <a:xfrm rot="10800000" flipV="1">
            <a:off x="5791200" y="2667000"/>
            <a:ext cx="1905000" cy="457200"/>
          </a:xfrm>
          <a:prstGeom prst="straightConnector1">
            <a:avLst/>
          </a:prstGeom>
          <a:noFill/>
          <a:ln w="38100">
            <a:solidFill>
              <a:srgbClr val="008000"/>
            </a:solidFill>
            <a:prstDash val="sysDash"/>
            <a:round/>
            <a:headEnd type="arrow" w="med" len="med"/>
            <a:tailEnd type="arrow" w="med" len="med"/>
          </a:ln>
        </p:spPr>
      </p:cxn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4724400" y="19812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7162800" y="2971800"/>
            <a:ext cx="1524000" cy="990600"/>
          </a:xfrm>
          <a:prstGeom prst="ellipse">
            <a:avLst/>
          </a:prstGeom>
          <a:noFill/>
          <a:ln w="3175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b    (mod n), </a:t>
            </a:r>
            <a:r>
              <a:rPr lang="en-US" sz="6000" dirty="0"/>
              <a:t>then 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</a:t>
            </a:r>
          </a:p>
          <a:p>
            <a:pPr marL="0" indent="0" eaLnBrk="1" hangingPunct="1"/>
            <a:r>
              <a:rPr lang="en-US" sz="6000" dirty="0" err="1"/>
              <a:t>pf</a:t>
            </a:r>
            <a:r>
              <a:rPr lang="en-US" sz="6000" dirty="0"/>
              <a:t>:  </a:t>
            </a:r>
            <a:r>
              <a:rPr lang="en-US" sz="6000" dirty="0">
                <a:solidFill>
                  <a:srgbClr val="0000CC"/>
                </a:solidFill>
              </a:rPr>
              <a:t>n | (a - b)  </a:t>
            </a:r>
            <a:r>
              <a:rPr lang="en-US" sz="6000" dirty="0"/>
              <a:t>implies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</a:t>
            </a:r>
            <a:r>
              <a:rPr lang="en-US" sz="6000" dirty="0" smtClean="0">
                <a:solidFill>
                  <a:srgbClr val="0000CC"/>
                </a:solidFill>
              </a:rPr>
              <a:t>a - </a:t>
            </a:r>
            <a:r>
              <a:rPr lang="en-US" sz="6000" dirty="0" err="1" smtClean="0">
                <a:solidFill>
                  <a:srgbClr val="0000CC"/>
                </a:solidFill>
              </a:rPr>
              <a:t>b)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, </a:t>
            </a:r>
            <a:r>
              <a:rPr lang="en-US" sz="6000" dirty="0"/>
              <a:t>and so</a:t>
            </a:r>
          </a:p>
          <a:p>
            <a:pPr marL="0" indent="0" eaLnBrk="1" hangingPunct="1"/>
            <a:r>
              <a:rPr lang="en-US" sz="6000" i="1" dirty="0">
                <a:solidFill>
                  <a:srgbClr val="0000CC"/>
                </a:solidFill>
              </a:rPr>
              <a:t>      </a:t>
            </a:r>
            <a:r>
              <a:rPr lang="en-US" sz="6000" dirty="0">
                <a:solidFill>
                  <a:srgbClr val="0000CC"/>
                </a:solidFill>
              </a:rPr>
              <a:t>n | ((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 – (</a:t>
            </a:r>
            <a:r>
              <a:rPr lang="en-US" sz="6000" dirty="0" err="1" smtClean="0">
                <a:solidFill>
                  <a:srgbClr val="0000CC"/>
                </a:solidFill>
              </a:rPr>
              <a:t>b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8000"/>
                </a:solidFill>
              </a:rPr>
              <a:t>c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343400"/>
          </a:xfrm>
        </p:spPr>
        <p:txBody>
          <a:bodyPr/>
          <a:lstStyle/>
          <a:p>
            <a:pPr marL="0" indent="0" eaLnBrk="1" hangingPunct="1"/>
            <a:r>
              <a:rPr lang="en-US" sz="6000" dirty="0"/>
              <a:t>Corollary:</a:t>
            </a:r>
          </a:p>
          <a:p>
            <a:pPr marL="0" indent="0" eaLnBrk="1" hangingPunct="1"/>
            <a:r>
              <a:rPr lang="en-US" sz="6000" dirty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a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 </a:t>
            </a:r>
            <a:r>
              <a:rPr lang="en-US" sz="6000" dirty="0"/>
              <a:t>&amp;</a:t>
            </a:r>
          </a:p>
          <a:p>
            <a:pPr marL="0" indent="0" eaLnBrk="1" hangingPunct="1"/>
            <a:r>
              <a:rPr lang="en-US" sz="6000" dirty="0">
                <a:solidFill>
                  <a:srgbClr val="0000CC"/>
                </a:solidFill>
              </a:rPr>
              <a:t>   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/>
              <a:t>),</a:t>
            </a:r>
          </a:p>
          <a:p>
            <a:pPr marL="0" indent="0" eaLnBrk="1" hangingPunct="1"/>
            <a:r>
              <a:rPr lang="en-US" sz="6000" dirty="0"/>
              <a:t>then </a:t>
            </a:r>
            <a:r>
              <a:rPr lang="en-US" sz="6000" dirty="0" err="1">
                <a:solidFill>
                  <a:srgbClr val="0000CC"/>
                </a:solidFill>
              </a:rPr>
              <a:t>a+c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>
                <a:solidFill>
                  <a:srgbClr val="0000CC"/>
                </a:solidFill>
              </a:rPr>
              <a:t>b+d</a:t>
            </a:r>
            <a:r>
              <a:rPr lang="en-US" sz="6000" dirty="0">
                <a:solidFill>
                  <a:srgbClr val="0000CC"/>
                </a:solidFill>
              </a:rPr>
              <a:t> (mod </a:t>
            </a:r>
            <a:r>
              <a:rPr lang="en-US" sz="6000" dirty="0" err="1">
                <a:solidFill>
                  <a:srgbClr val="0000CC"/>
                </a:solidFill>
              </a:rPr>
              <a:t>n</a:t>
            </a:r>
            <a:r>
              <a:rPr lang="en-US" sz="6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1682" y="4495800"/>
            <a:ext cx="2716118" cy="1292663"/>
            <a:chOff x="2541682" y="4495800"/>
            <a:chExt cx="2716118" cy="1292663"/>
          </a:xfrm>
        </p:grpSpPr>
        <p:sp useBgFill="1">
          <p:nvSpPr>
            <p:cNvPr id="7" name="TextBox 6"/>
            <p:cNvSpPr txBox="1"/>
            <p:nvPr/>
          </p:nvSpPr>
          <p:spPr>
            <a:xfrm>
              <a:off x="2541682" y="4495801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 useBgFill="1">
          <p:nvSpPr>
            <p:cNvPr id="8" name="TextBox 7"/>
            <p:cNvSpPr txBox="1"/>
            <p:nvPr/>
          </p:nvSpPr>
          <p:spPr>
            <a:xfrm>
              <a:off x="4903882" y="4495800"/>
              <a:ext cx="353918" cy="129266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⋅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eaLnBrk="1" hangingPunct="1"/>
            <a:r>
              <a:rPr lang="en-US" sz="6000" dirty="0" err="1"/>
              <a:t>Cor</a:t>
            </a:r>
            <a:r>
              <a:rPr lang="en-US" sz="6000" i="1" dirty="0"/>
              <a:t>:  </a:t>
            </a:r>
            <a:r>
              <a:rPr lang="en-US" sz="6000" dirty="0"/>
              <a:t>if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a’ (mod n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  <a:r>
              <a:rPr lang="en-US" sz="6000" dirty="0" smtClean="0"/>
              <a:t>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 smtClean="0"/>
              <a:t>then </a:t>
            </a:r>
            <a:r>
              <a:rPr lang="en-US" sz="6000" dirty="0"/>
              <a:t>replacing </a:t>
            </a:r>
            <a:r>
              <a:rPr lang="en-US" sz="6000" dirty="0">
                <a:solidFill>
                  <a:srgbClr val="0000CC"/>
                </a:solidFill>
              </a:rPr>
              <a:t>a</a:t>
            </a:r>
            <a:r>
              <a:rPr lang="en-US" sz="6000" dirty="0"/>
              <a:t> by </a:t>
            </a:r>
            <a:r>
              <a:rPr lang="en-US" sz="6000" dirty="0">
                <a:solidFill>
                  <a:srgbClr val="0000CC"/>
                </a:solidFill>
              </a:rPr>
              <a:t>a’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6000" dirty="0"/>
              <a:t>in any arithmetic formula gives an</a:t>
            </a:r>
            <a:endParaRPr lang="en-US" sz="6000" dirty="0" smtClean="0"/>
          </a:p>
          <a:p>
            <a:pPr marL="0" indent="0" eaLnBrk="1" hangingPunct="1"/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>
                <a:solidFill>
                  <a:srgbClr val="0000CC"/>
                </a:solidFill>
              </a:rPr>
              <a:t>(mod n) </a:t>
            </a:r>
            <a:r>
              <a:rPr lang="en-US" sz="6000" dirty="0"/>
              <a:t>formula</a:t>
            </a:r>
          </a:p>
          <a:p>
            <a:pPr marL="0" indent="0" eaLnBrk="1" hangingPunct="1"/>
            <a:endParaRPr lang="en-US" sz="6000" dirty="0"/>
          </a:p>
          <a:p>
            <a:pPr marL="0" indent="0" eaLnBrk="1" hangingPunct="1"/>
            <a:endParaRPr lang="en-US" sz="60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305800" cy="5029200"/>
          </a:xfrm>
        </p:spPr>
        <p:txBody>
          <a:bodyPr/>
          <a:lstStyle/>
          <a:p>
            <a:pPr marL="0" indent="0" eaLnBrk="1" hangingPunct="1"/>
            <a:r>
              <a:rPr lang="en-US" sz="5400" i="1" dirty="0">
                <a:solidFill>
                  <a:srgbClr val="FF00FF"/>
                </a:solidFill>
              </a:rPr>
              <a:t>important: </a:t>
            </a:r>
            <a:r>
              <a:rPr lang="en-US" sz="5400" i="1" dirty="0">
                <a:solidFill>
                  <a:srgbClr val="008000"/>
                </a:solidFill>
              </a:rPr>
              <a:t>congruence</a:t>
            </a:r>
            <a:r>
              <a:rPr lang="en-US" sz="5400" dirty="0"/>
              <a:t> &amp;</a:t>
            </a:r>
          </a:p>
          <a:p>
            <a:pPr marL="0" indent="0" algn="ctr" eaLnBrk="1" hangingPunct="1"/>
            <a:r>
              <a:rPr lang="en-US" sz="5400" dirty="0">
                <a:solidFill>
                  <a:srgbClr val="0000CC"/>
                </a:solidFill>
              </a:rPr>
              <a:t>a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>
                <a:solidFill>
                  <a:srgbClr val="0000CC"/>
                </a:solidFill>
              </a:rPr>
              <a:t>rem(a,n</a:t>
            </a:r>
            <a:r>
              <a:rPr lang="en-US" sz="5400" dirty="0">
                <a:solidFill>
                  <a:srgbClr val="0000CC"/>
                </a:solidFill>
              </a:rPr>
              <a:t>)  (mod n)</a:t>
            </a:r>
          </a:p>
          <a:p>
            <a:pPr marL="0" indent="0" eaLnBrk="1" hangingPunct="1"/>
            <a:r>
              <a:rPr lang="en-US" sz="5400" dirty="0"/>
              <a:t>keeps </a:t>
            </a:r>
            <a:r>
              <a:rPr lang="en-US" sz="5400" dirty="0">
                <a:solidFill>
                  <a:srgbClr val="0000CC"/>
                </a:solidFill>
              </a:rPr>
              <a:t>(mod n) </a:t>
            </a:r>
            <a:r>
              <a:rPr lang="en-US" sz="5400" dirty="0"/>
              <a:t>arithmetic</a:t>
            </a:r>
          </a:p>
          <a:p>
            <a:pPr marL="0" indent="0" eaLnBrk="1" hangingPunct="1"/>
            <a:r>
              <a:rPr lang="en-US" sz="5400" dirty="0"/>
              <a:t>in the remainder range</a:t>
            </a:r>
          </a:p>
          <a:p>
            <a:pPr marL="0" indent="0" algn="ctr" eaLnBrk="1" hangingPunct="1"/>
            <a:r>
              <a:rPr lang="en-US" sz="5400" dirty="0">
                <a:solidFill>
                  <a:srgbClr val="FF00FF"/>
                </a:solidFill>
              </a:rPr>
              <a:t>0 </a:t>
            </a:r>
            <a:r>
              <a:rPr lang="en-US" sz="5400" dirty="0"/>
              <a:t>to</a:t>
            </a:r>
            <a:r>
              <a:rPr lang="en-US" sz="5400" dirty="0">
                <a:solidFill>
                  <a:srgbClr val="FF00FF"/>
                </a:solidFill>
              </a:rPr>
              <a:t> n-1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3276600" y="5029200"/>
            <a:ext cx="2590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  [0,n)  </a:t>
            </a:r>
            <a:endParaRPr lang="en-US" sz="5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991600" cy="5149850"/>
          </a:xfrm>
        </p:spPr>
        <p:txBody>
          <a:bodyPr/>
          <a:lstStyle/>
          <a:p>
            <a:r>
              <a:rPr lang="en-US" sz="4800" i="1" dirty="0"/>
              <a:t>example: </a:t>
            </a:r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>
                <a:solidFill>
                  <a:srgbClr val="FF00FF"/>
                </a:solidFill>
              </a:rPr>
              <a:t>?</a:t>
            </a:r>
            <a:r>
              <a:rPr lang="en-US" sz="5400" b="1" dirty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(mod 4)</a:t>
            </a:r>
          </a:p>
          <a:p>
            <a:r>
              <a:rPr lang="en-US" sz="5400" dirty="0">
                <a:solidFill>
                  <a:srgbClr val="0000CC"/>
                </a:solidFill>
              </a:rPr>
              <a:t>287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3</a:t>
            </a:r>
            <a:r>
              <a:rPr lang="en-US" sz="5400" baseline="30000" dirty="0">
                <a:solidFill>
                  <a:srgbClr val="0000CC"/>
                </a:solidFill>
              </a:rPr>
              <a:t>9</a:t>
            </a:r>
            <a:r>
              <a:rPr lang="en-US" sz="5400" dirty="0">
                <a:solidFill>
                  <a:srgbClr val="0000CC"/>
                </a:solidFill>
              </a:rPr>
              <a:t> 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287,4 </a:t>
            </a:r>
            <a:r>
              <a:rPr lang="en-US" sz="5400" dirty="0">
                <a:solidFill>
                  <a:srgbClr val="0000CC"/>
                </a:solidFill>
              </a:rPr>
              <a:t>= 3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</a:t>
            </a:r>
            <a:r>
              <a:rPr lang="en-US" sz="5400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solidFill>
                  <a:srgbClr val="0000CC"/>
                </a:solidFill>
              </a:rPr>
              <a:t> ((3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endParaRPr lang="en-US" sz="5400" dirty="0">
              <a:solidFill>
                <a:srgbClr val="0000CC"/>
              </a:solidFill>
            </a:endParaRPr>
          </a:p>
          <a:p>
            <a:r>
              <a:rPr lang="en-US" sz="5400" baseline="30000" dirty="0">
                <a:solidFill>
                  <a:srgbClr val="0000CC"/>
                </a:solidFill>
              </a:rPr>
              <a:t>            </a:t>
            </a:r>
            <a:r>
              <a:rPr lang="en-US" sz="5400" baseline="300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00CC"/>
                </a:solidFill>
              </a:rPr>
              <a:t>(1</a:t>
            </a:r>
            <a:r>
              <a:rPr lang="en-US" sz="5400" baseline="30000" dirty="0">
                <a:solidFill>
                  <a:srgbClr val="0000CC"/>
                </a:solidFill>
              </a:rPr>
              <a:t>2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baseline="30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</a:rPr>
              <a:t>3</a:t>
            </a:r>
            <a:r>
              <a:rPr lang="en-US" sz="5400" b="1" dirty="0" smtClean="0">
                <a:solidFill>
                  <a:srgbClr val="0000CC"/>
                </a:solidFill>
              </a:rPr>
              <a:t> </a:t>
            </a:r>
            <a:r>
              <a:rPr lang="en-US" sz="4800" dirty="0"/>
              <a:t>since</a:t>
            </a:r>
            <a:r>
              <a:rPr lang="en-US" sz="5400" dirty="0">
                <a:solidFill>
                  <a:srgbClr val="0000CC"/>
                </a:solidFill>
              </a:rPr>
              <a:t> r</a:t>
            </a:r>
            <a:r>
              <a:rPr lang="en-US" sz="5400" baseline="-25000" dirty="0">
                <a:solidFill>
                  <a:srgbClr val="0000CC"/>
                </a:solidFill>
              </a:rPr>
              <a:t>9,4 </a:t>
            </a:r>
            <a:r>
              <a:rPr lang="en-US" sz="5400" dirty="0">
                <a:solidFill>
                  <a:srgbClr val="0000CC"/>
                </a:solidFill>
              </a:rPr>
              <a:t>=1</a:t>
            </a:r>
          </a:p>
          <a:p>
            <a:r>
              <a:rPr lang="en-US" sz="5400" dirty="0">
                <a:solidFill>
                  <a:srgbClr val="0000CC"/>
                </a:solidFill>
              </a:rPr>
              <a:t>         = </a:t>
            </a:r>
            <a:r>
              <a:rPr lang="en-US" sz="5400" dirty="0">
                <a:solidFill>
                  <a:srgbClr val="FF00FF"/>
                </a:solidFill>
              </a:rPr>
              <a:t>3</a:t>
            </a:r>
            <a:r>
              <a:rPr lang="en-US" sz="5400" dirty="0">
                <a:solidFill>
                  <a:srgbClr val="0000CC"/>
                </a:solidFill>
              </a:rPr>
              <a:t> (mod 4)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371600" y="762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arithmetic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43434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So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/>
              <a:t>arithmetic</a:t>
            </a:r>
            <a:r>
              <a:rPr lang="en-US" sz="4800" dirty="0">
                <a:solidFill>
                  <a:srgbClr val="0000CC"/>
                </a:solidFill>
              </a:rPr>
              <a:t> (mod n)  </a:t>
            </a:r>
            <a:r>
              <a:rPr lang="en-US" sz="4800" dirty="0"/>
              <a:t>a lot like ordinary arithmetic</a:t>
            </a:r>
          </a:p>
          <a:p>
            <a:pPr marL="0" indent="0" eaLnBrk="1" hangingPunct="1"/>
            <a:r>
              <a:rPr lang="en-US" sz="4800" i="1" dirty="0">
                <a:solidFill>
                  <a:srgbClr val="FF00FF"/>
                </a:solidFill>
              </a:rPr>
              <a:t>the main difference: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8·2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3</a:t>
            </a:r>
            <a:r>
              <a:rPr lang="en-US" sz="4800" dirty="0">
                <a:solidFill>
                  <a:srgbClr val="0000CC"/>
                </a:solidFill>
                <a:latin typeface="Arial" charset="0"/>
                <a:ea typeface="Arial Unicode MS" charset="-128"/>
                <a:cs typeface="Arial" charset="0"/>
              </a:rPr>
              <a:t>·</a:t>
            </a:r>
            <a:r>
              <a:rPr lang="en-US" sz="4800" dirty="0">
                <a:solidFill>
                  <a:srgbClr val="0000CC"/>
                </a:solidFill>
                <a:ea typeface="Arial" charset="0"/>
                <a:cs typeface="Arial" charset="0"/>
              </a:rPr>
              <a:t>2</a:t>
            </a:r>
            <a:r>
              <a:rPr lang="en-US" sz="4800" dirty="0">
                <a:solidFill>
                  <a:srgbClr val="0000CC"/>
                </a:solidFill>
              </a:rPr>
              <a:t> (mod 10)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    8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3     (</a:t>
            </a:r>
            <a:r>
              <a:rPr lang="en-US" sz="4800" dirty="0">
                <a:solidFill>
                  <a:srgbClr val="0000CC"/>
                </a:solidFill>
              </a:rPr>
              <a:t>mod 10)</a:t>
            </a:r>
          </a:p>
        </p:txBody>
      </p:sp>
      <p:sp>
        <p:nvSpPr>
          <p:cNvPr id="7567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029200"/>
            <a:ext cx="7239000" cy="12192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FF0000"/>
                </a:solidFill>
              </a:rPr>
              <a:t>no</a:t>
            </a:r>
            <a:r>
              <a:rPr lang="en-US" sz="4400" dirty="0" smtClean="0">
                <a:solidFill>
                  <a:srgbClr val="FF0000"/>
                </a:solidFill>
              </a:rPr>
              <a:t> arbitrary</a:t>
            </a:r>
            <a:r>
              <a:rPr lang="en-US" sz="4400" dirty="0" smtClean="0">
                <a:solidFill>
                  <a:srgbClr val="FF00FF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cancellation</a:t>
            </a:r>
          </a:p>
        </p:txBody>
      </p:sp>
      <p:sp>
        <p:nvSpPr>
          <p:cNvPr id="756740" name="Line 5"/>
          <p:cNvSpPr>
            <a:spLocks noChangeShapeType="1"/>
          </p:cNvSpPr>
          <p:nvPr/>
        </p:nvSpPr>
        <p:spPr bwMode="auto">
          <a:xfrm flipH="1">
            <a:off x="3048000" y="4495800"/>
            <a:ext cx="5334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1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Congruence mod 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3622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191000" y="3505200"/>
            <a:ext cx="685800" cy="685800"/>
          </a:xfrm>
          <a:prstGeom prst="line">
            <a:avLst/>
          </a:prstGeom>
          <a:noFill/>
          <a:ln w="41275">
            <a:solidFill>
              <a:schemeClr val="tx1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/>
      <p:bldP spid="756740" grpId="1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105400" cy="1143000"/>
          </a:xfrm>
        </p:spPr>
        <p:txBody>
          <a:bodyPr/>
          <a:lstStyle/>
          <a:p>
            <a:pPr eaLnBrk="1" hangingPunct="1"/>
            <a:r>
              <a:rPr lang="en-US" sz="4400" dirty="0"/>
              <a:t>Congruence mod </a:t>
            </a:r>
            <a:r>
              <a:rPr lang="en-US" sz="4400" dirty="0" err="1"/>
              <a:t>n</a:t>
            </a:r>
            <a:endParaRPr lang="en-US" sz="4400" dirty="0"/>
          </a:p>
        </p:txBody>
      </p:sp>
      <p:sp>
        <p:nvSpPr>
          <p:cNvPr id="7536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pPr marL="0" indent="0" eaLnBrk="1" hangingPunct="1"/>
            <a:r>
              <a:rPr lang="en-US" sz="6600" dirty="0"/>
              <a:t>Def</a:t>
            </a:r>
            <a:r>
              <a:rPr lang="en-US" sz="6600" b="1" dirty="0"/>
              <a:t>: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 </a:t>
            </a:r>
          </a:p>
          <a:p>
            <a:pPr marL="0" indent="0" eaLnBrk="1" hangingPunct="1"/>
            <a:r>
              <a:rPr lang="en-US" sz="6600" dirty="0"/>
              <a:t>  </a:t>
            </a:r>
            <a:r>
              <a:rPr lang="en-US" sz="6600" dirty="0" err="1"/>
              <a:t>iff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0000CC"/>
                </a:solidFill>
              </a:rPr>
              <a:t>n|(a - b)</a:t>
            </a:r>
          </a:p>
          <a:p>
            <a:pPr marL="0" indent="0" eaLnBrk="1" hangingPunct="1"/>
            <a:r>
              <a:rPr lang="en-US" sz="4400" i="1" dirty="0"/>
              <a:t>example:</a:t>
            </a:r>
            <a:r>
              <a:rPr lang="en-US" sz="5400" dirty="0">
                <a:solidFill>
                  <a:srgbClr val="FF00FF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 </a:t>
            </a:r>
            <a:r>
              <a:rPr lang="en-US" sz="5400" dirty="0" smtClean="0">
                <a:solidFill>
                  <a:srgbClr val="008000"/>
                </a:solidFill>
              </a:rPr>
              <a:t>12 </a:t>
            </a:r>
            <a:r>
              <a:rPr lang="en-US" sz="5400" dirty="0">
                <a:solidFill>
                  <a:srgbClr val="0000CC"/>
                </a:solidFill>
              </a:rPr>
              <a:t>(mod</a:t>
            </a:r>
            <a:r>
              <a:rPr lang="en-US" sz="5400" dirty="0">
                <a:solidFill>
                  <a:srgbClr val="008000"/>
                </a:solidFill>
              </a:rPr>
              <a:t> 9</a:t>
            </a:r>
            <a:r>
              <a:rPr lang="en-US" sz="5400" dirty="0">
                <a:solidFill>
                  <a:srgbClr val="0000CC"/>
                </a:solidFill>
              </a:rPr>
              <a:t>)</a:t>
            </a:r>
            <a:r>
              <a:rPr lang="en-US" sz="5400" dirty="0">
                <a:solidFill>
                  <a:srgbClr val="008000"/>
                </a:solidFill>
              </a:rPr>
              <a:t> </a:t>
            </a:r>
          </a:p>
          <a:p>
            <a:pPr marL="0" indent="0" eaLnBrk="1" hangingPunct="1"/>
            <a:r>
              <a:rPr lang="en-US" sz="5400" dirty="0"/>
              <a:t>since</a:t>
            </a:r>
          </a:p>
          <a:p>
            <a:pPr marL="0" indent="0" algn="ctr" eaLnBrk="1" hangingPunct="1"/>
            <a:r>
              <a:rPr lang="en-US" sz="5400" dirty="0">
                <a:solidFill>
                  <a:srgbClr val="008000"/>
                </a:solidFill>
              </a:rPr>
              <a:t>9</a:t>
            </a:r>
            <a:r>
              <a:rPr lang="en-US" sz="5400" dirty="0"/>
              <a:t> </a:t>
            </a:r>
            <a:r>
              <a:rPr lang="en-US" sz="5400" dirty="0" smtClean="0"/>
              <a:t>divides </a:t>
            </a:r>
            <a:r>
              <a:rPr lang="en-US" sz="5400" dirty="0">
                <a:solidFill>
                  <a:srgbClr val="008000"/>
                </a:solidFill>
              </a:rPr>
              <a:t>30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00CC"/>
                </a:solidFill>
              </a:rPr>
              <a:t>-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008000"/>
                </a:solidFill>
              </a:rPr>
              <a:t>12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600" y="990600"/>
            <a:ext cx="7543800" cy="23622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4294967295"/>
          </p:nvPr>
        </p:nvSpPr>
        <p:spPr>
          <a:xfrm>
            <a:off x="76200" y="1905000"/>
            <a:ext cx="8991600" cy="3048000"/>
          </a:xfrm>
        </p:spPr>
        <p:txBody>
          <a:bodyPr/>
          <a:lstStyle/>
          <a:p>
            <a:r>
              <a:rPr lang="en-US" sz="6000" dirty="0"/>
              <a:t>When can you cancel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?</a:t>
            </a:r>
          </a:p>
          <a:p>
            <a:r>
              <a:rPr lang="en-US" sz="6000" dirty="0"/>
              <a:t>--when </a:t>
            </a:r>
            <a:r>
              <a:rPr lang="en-US" sz="6000" dirty="0">
                <a:solidFill>
                  <a:srgbClr val="0000CC"/>
                </a:solidFill>
              </a:rPr>
              <a:t>k</a:t>
            </a:r>
            <a:r>
              <a:rPr lang="en-US" sz="6000" dirty="0"/>
              <a:t> has no common factors with </a:t>
            </a:r>
            <a:r>
              <a:rPr lang="en-US" sz="6000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75776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marL="0" indent="0" eaLnBrk="1" hangingPunct="1"/>
            <a:r>
              <a:rPr lang="en-US" sz="5400" dirty="0"/>
              <a:t>If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k,n</a:t>
            </a:r>
            <a:r>
              <a:rPr lang="en-US" sz="5400" dirty="0">
                <a:solidFill>
                  <a:srgbClr val="0000CC"/>
                </a:solidFill>
              </a:rPr>
              <a:t>)=1, </a:t>
            </a:r>
            <a:r>
              <a:rPr lang="en-US" sz="5400" dirty="0"/>
              <a:t>then have </a:t>
            </a:r>
            <a:r>
              <a:rPr lang="en-US" sz="5400" dirty="0">
                <a:solidFill>
                  <a:srgbClr val="0000CC"/>
                </a:solidFill>
              </a:rPr>
              <a:t>k’ </a:t>
            </a:r>
          </a:p>
          <a:p>
            <a:pPr marL="0" indent="0" algn="ctr" eaLnBrk="1" hangingPunct="1"/>
            <a:r>
              <a:rPr lang="en-US" sz="5400" dirty="0" err="1">
                <a:solidFill>
                  <a:srgbClr val="0000CC"/>
                </a:solidFill>
              </a:rPr>
              <a:t>k’·k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>
                <a:solidFill>
                  <a:srgbClr val="008000"/>
                </a:solidFill>
              </a:rPr>
              <a:t>1</a:t>
            </a:r>
            <a:r>
              <a:rPr lang="en-US" sz="5400" dirty="0">
                <a:solidFill>
                  <a:srgbClr val="0000CC"/>
                </a:solidFill>
              </a:rPr>
              <a:t> (mod n).</a:t>
            </a:r>
          </a:p>
          <a:p>
            <a:pPr marL="0" indent="0" eaLnBrk="1" hangingPunct="1"/>
            <a:r>
              <a:rPr lang="en-US" sz="5400" dirty="0">
                <a:solidFill>
                  <a:srgbClr val="0000CC"/>
                </a:solidFill>
              </a:rPr>
              <a:t>k’ </a:t>
            </a:r>
            <a:r>
              <a:rPr lang="en-US" sz="5400" dirty="0"/>
              <a:t>is an </a:t>
            </a:r>
            <a:r>
              <a:rPr lang="en-US" sz="5400" dirty="0">
                <a:solidFill>
                  <a:srgbClr val="8E00C8"/>
                </a:solidFill>
              </a:rPr>
              <a:t>inverse </a:t>
            </a:r>
            <a:r>
              <a:rPr lang="en-US" sz="5400" dirty="0">
                <a:solidFill>
                  <a:srgbClr val="0000CC"/>
                </a:solidFill>
              </a:rPr>
              <a:t>mod n </a:t>
            </a:r>
            <a:r>
              <a:rPr lang="en-US" sz="5400" dirty="0"/>
              <a:t>of </a:t>
            </a:r>
            <a:r>
              <a:rPr lang="en-US" sz="5400" dirty="0" err="1">
                <a:solidFill>
                  <a:srgbClr val="0000CC"/>
                </a:solidFill>
              </a:rPr>
              <a:t>k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6000" dirty="0" smtClean="0"/>
              <a:t>  </a:t>
            </a:r>
            <a:r>
              <a:rPr lang="en-US" sz="6000" dirty="0" err="1" smtClean="0"/>
              <a:t>pf</a:t>
            </a:r>
            <a:r>
              <a:rPr lang="en-US" sz="6000" dirty="0"/>
              <a:t>: </a:t>
            </a:r>
            <a:r>
              <a:rPr lang="en-US" sz="6000" dirty="0" err="1">
                <a:solidFill>
                  <a:srgbClr val="0000CC"/>
                </a:solidFill>
              </a:rPr>
              <a:t>sk</a:t>
            </a:r>
            <a:r>
              <a:rPr lang="en-US" sz="6000" dirty="0">
                <a:solidFill>
                  <a:srgbClr val="0000CC"/>
                </a:solidFill>
              </a:rPr>
              <a:t> + </a:t>
            </a:r>
            <a:r>
              <a:rPr lang="en-US" sz="6000" dirty="0" err="1">
                <a:solidFill>
                  <a:srgbClr val="0000CC"/>
                </a:solidFill>
              </a:rPr>
              <a:t>tn</a:t>
            </a:r>
            <a:r>
              <a:rPr lang="en-US" sz="6000" dirty="0">
                <a:solidFill>
                  <a:srgbClr val="0000CC"/>
                </a:solidFill>
              </a:rPr>
              <a:t> = </a:t>
            </a:r>
            <a:r>
              <a:rPr lang="en-US" sz="6000" dirty="0">
                <a:solidFill>
                  <a:srgbClr val="008000"/>
                </a:solidFill>
              </a:rPr>
              <a:t>1</a:t>
            </a:r>
            <a:r>
              <a:rPr lang="en-US" sz="6000" dirty="0"/>
              <a:t>, so</a:t>
            </a:r>
          </a:p>
          <a:p>
            <a:pPr marL="0" indent="0" eaLnBrk="1" hangingPunct="1"/>
            <a:r>
              <a:rPr lang="en-US" sz="6000" dirty="0"/>
              <a:t>  </a:t>
            </a:r>
            <a:r>
              <a:rPr lang="en-US" sz="6000" dirty="0" smtClean="0"/>
              <a:t>     </a:t>
            </a:r>
            <a:r>
              <a:rPr lang="en-US" sz="6000" dirty="0"/>
              <a:t>just let</a:t>
            </a:r>
            <a:r>
              <a:rPr lang="en-US" sz="6000" dirty="0">
                <a:solidFill>
                  <a:srgbClr val="0000CC"/>
                </a:solidFill>
              </a:rPr>
              <a:t> k’ ::= s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12661"/>
              </p:ext>
            </p:extLst>
          </p:nvPr>
        </p:nvGraphicFramePr>
        <p:xfrm>
          <a:off x="914400" y="838200"/>
          <a:ext cx="7273146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651000" imgH="1193800" progId="Equation.DSMT4">
                  <p:embed/>
                </p:oleObj>
              </mc:Choice>
              <mc:Fallback>
                <p:oleObj name="Equation" r:id="rId4" imgW="16510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838200"/>
                        <a:ext cx="7273146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</a:rPr>
              <a:t>inverses </a:t>
            </a:r>
            <a:r>
              <a:rPr lang="en-US" sz="4400" kern="0" dirty="0">
                <a:solidFill>
                  <a:srgbClr val="0000CC"/>
                </a:solidFill>
                <a:latin typeface="+mj-lt"/>
              </a:rPr>
              <a:t>(mod 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4953000"/>
            <a:ext cx="7010400" cy="1295400"/>
          </a:xfrm>
          <a:prstGeom prst="round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686800" cy="5257800"/>
          </a:xfrm>
        </p:spPr>
        <p:txBody>
          <a:bodyPr/>
          <a:lstStyle/>
          <a:p>
            <a:pPr marL="0" indent="0" eaLnBrk="1" hangingPunct="1"/>
            <a:r>
              <a:rPr lang="en-US" sz="4800" dirty="0"/>
              <a:t>If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a·k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b·k</a:t>
            </a:r>
            <a:r>
              <a:rPr lang="en-US" sz="4800" dirty="0">
                <a:solidFill>
                  <a:srgbClr val="0000CC"/>
                </a:solidFill>
              </a:rPr>
              <a:t> (mod n)   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   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gcd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k,n</a:t>
            </a:r>
            <a:r>
              <a:rPr lang="en-US" sz="4800" dirty="0">
                <a:solidFill>
                  <a:srgbClr val="0000CC"/>
                </a:solidFill>
              </a:rPr>
              <a:t>) = 1</a:t>
            </a:r>
            <a:r>
              <a:rPr lang="en-US" sz="4800" dirty="0"/>
              <a:t>, then</a:t>
            </a:r>
          </a:p>
          <a:p>
            <a:pPr marL="0" indent="0" eaLnBrk="1" hangingPunct="1"/>
            <a:r>
              <a:rPr lang="en-US" sz="4800" dirty="0"/>
              <a:t>multiply by</a:t>
            </a:r>
            <a:r>
              <a:rPr lang="en-US" sz="4800" dirty="0">
                <a:solidFill>
                  <a:srgbClr val="0000E5"/>
                </a:solidFill>
              </a:rPr>
              <a:t> k’: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(</a:t>
            </a:r>
            <a:r>
              <a:rPr lang="en-US" sz="4800" dirty="0" err="1">
                <a:solidFill>
                  <a:srgbClr val="0000CC"/>
                </a:solidFill>
              </a:rPr>
              <a:t>a·k)·k</a:t>
            </a:r>
            <a:r>
              <a:rPr lang="en-US" sz="4800" dirty="0">
                <a:solidFill>
                  <a:srgbClr val="0000CC"/>
                </a:solidFill>
              </a:rPr>
              <a:t>’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b="1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(</a:t>
            </a:r>
            <a:r>
              <a:rPr lang="en-US" sz="4800" dirty="0" err="1">
                <a:solidFill>
                  <a:srgbClr val="0000CC"/>
                </a:solidFill>
              </a:rPr>
              <a:t>b·k)·k</a:t>
            </a:r>
            <a:r>
              <a:rPr lang="en-US" sz="4800" dirty="0">
                <a:solidFill>
                  <a:srgbClr val="0000CC"/>
                </a:solidFill>
              </a:rPr>
              <a:t>’ (mod n)</a:t>
            </a:r>
          </a:p>
          <a:p>
            <a:pPr marL="0" indent="0" eaLnBrk="1" hangingPunct="1"/>
            <a:r>
              <a:rPr lang="en-US" sz="4800" dirty="0">
                <a:solidFill>
                  <a:srgbClr val="0000CC"/>
                </a:solidFill>
              </a:rPr>
              <a:t>   </a:t>
            </a:r>
            <a:r>
              <a:rPr lang="en-US" sz="4800" dirty="0" err="1">
                <a:solidFill>
                  <a:srgbClr val="0000CC"/>
                </a:solidFill>
              </a:rPr>
              <a:t>a·(k·k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>
                <a:solidFill>
                  <a:srgbClr val="0000CC"/>
                </a:solidFill>
              </a:rPr>
              <a:t>b·(k·k</a:t>
            </a:r>
            <a:r>
              <a:rPr lang="en-US" sz="4800" dirty="0">
                <a:solidFill>
                  <a:srgbClr val="0000CC"/>
                </a:solidFill>
              </a:rPr>
              <a:t>’)</a:t>
            </a:r>
          </a:p>
          <a:p>
            <a:pPr marL="0" indent="0" eaLnBrk="1" hangingPunct="1"/>
            <a:r>
              <a:rPr lang="en-US" sz="4800" dirty="0">
                <a:solidFill>
                  <a:srgbClr val="000000"/>
                </a:solidFill>
              </a:rPr>
              <a:t>so</a:t>
            </a:r>
            <a:r>
              <a:rPr lang="en-US" sz="4800" dirty="0">
                <a:solidFill>
                  <a:srgbClr val="0000CC"/>
                </a:solidFill>
              </a:rPr>
              <a:t>    a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>
                <a:solidFill>
                  <a:srgbClr val="0000CC"/>
                </a:solidFill>
              </a:rPr>
              <a:t>b (mod n)</a:t>
            </a:r>
            <a:endParaRPr lang="en-US" sz="4800" dirty="0"/>
          </a:p>
          <a:p>
            <a:pPr marL="0" indent="0" eaLnBrk="1" hangingPunct="1"/>
            <a:endParaRPr lang="en-US" sz="48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914400"/>
            <a:ext cx="6096000" cy="1905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6400" y="5486400"/>
            <a:ext cx="4191000" cy="7620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4486275"/>
            <a:ext cx="4343400" cy="923925"/>
            <a:chOff x="1524000" y="4486870"/>
            <a:chExt cx="4342623" cy="92333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524000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 </a:t>
              </a:r>
              <a:r>
                <a:rPr lang="en-US" sz="5400" dirty="0">
                  <a:latin typeface="Comic Sans MS" pitchFamily="8" charset="0"/>
                </a:rPr>
                <a:t>  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36547" y="4486870"/>
              <a:ext cx="1530076" cy="92333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5400" dirty="0">
                  <a:solidFill>
                    <a:srgbClr val="008000"/>
                  </a:solidFill>
                  <a:latin typeface="Comic Sans MS" pitchFamily="8" charset="0"/>
                </a:rPr>
                <a:t>1</a:t>
              </a:r>
              <a:r>
                <a:rPr lang="en-US" sz="5400" dirty="0">
                  <a:latin typeface="Comic Sans MS" pitchFamily="8" charset="0"/>
                </a:rPr>
                <a:t>    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228600" y="1447800"/>
            <a:ext cx="8686800" cy="3810000"/>
          </a:xfrm>
        </p:spPr>
        <p:txBody>
          <a:bodyPr/>
          <a:lstStyle/>
          <a:p>
            <a:r>
              <a:rPr lang="en-US" sz="4800" dirty="0"/>
              <a:t>summary:</a:t>
            </a:r>
          </a:p>
          <a:p>
            <a:r>
              <a:rPr lang="en-US" sz="4800" dirty="0">
                <a:solidFill>
                  <a:srgbClr val="0000E5"/>
                </a:solidFill>
              </a:rPr>
              <a:t>k</a:t>
            </a:r>
            <a:r>
              <a:rPr lang="en-US" sz="4800" dirty="0"/>
              <a:t> is </a:t>
            </a:r>
            <a:r>
              <a:rPr lang="en-US" sz="4800" i="1" dirty="0"/>
              <a:t>cancellable</a:t>
            </a:r>
            <a:r>
              <a:rPr lang="en-US" sz="4800" dirty="0"/>
              <a:t>  </a:t>
            </a:r>
            <a:r>
              <a:rPr lang="en-US" sz="4800" dirty="0">
                <a:solidFill>
                  <a:srgbClr val="0000E5"/>
                </a:solidFill>
              </a:rPr>
              <a:t>(mod n)   </a:t>
            </a:r>
            <a:r>
              <a:rPr lang="en-US" sz="4800" dirty="0" err="1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0000E5"/>
                </a:solidFill>
              </a:rPr>
              <a:t>k</a:t>
            </a:r>
            <a:r>
              <a:rPr lang="en-US" sz="4800" dirty="0" smtClean="0"/>
              <a:t> has an </a:t>
            </a:r>
            <a:r>
              <a:rPr lang="en-US" sz="4800" i="1" dirty="0" smtClean="0"/>
              <a:t>inverse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E5"/>
                </a:solidFill>
              </a:rPr>
              <a:t>(mod n)   </a:t>
            </a:r>
            <a:r>
              <a:rPr lang="en-US" sz="4800" dirty="0" err="1" smtClean="0"/>
              <a:t>iff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gcd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  <a:sym typeface="Euclid Symbol" pitchFamily="18" charset="2"/>
              </a:rPr>
              <a:t>k,n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)=1</a:t>
            </a:r>
            <a:endParaRPr lang="en-US" sz="4800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kern="0" dirty="0">
                <a:latin typeface="+mj-lt"/>
                <a:ea typeface="+mj-ea"/>
                <a:cs typeface="+mj-cs"/>
              </a:rPr>
              <a:t>cancellation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n)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6525" y="2279650"/>
            <a:ext cx="8624888" cy="27971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arrow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114800"/>
            <a:ext cx="7162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is </a:t>
            </a:r>
            <a:r>
              <a:rPr lang="en-US" sz="4800" i="1" dirty="0" smtClean="0"/>
              <a:t>relatively prime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00CC"/>
                </a:solidFill>
              </a:rPr>
              <a:t>n</a:t>
            </a:r>
            <a:endParaRPr lang="en-US" sz="4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4800600" cy="1219200"/>
          </a:xfrm>
        </p:spPr>
        <p:txBody>
          <a:bodyPr/>
          <a:lstStyle/>
          <a:p>
            <a:pPr eaLnBrk="1" hangingPunct="1"/>
            <a:r>
              <a:rPr lang="en-US" sz="4800" dirty="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610600" cy="4343400"/>
          </a:xfrm>
        </p:spPr>
        <p:txBody>
          <a:bodyPr/>
          <a:lstStyle/>
          <a:p>
            <a:pPr algn="ctr" eaLnBrk="1" hangingPunct="1"/>
            <a:r>
              <a:rPr lang="en-US" sz="10600" dirty="0"/>
              <a:t>Problems</a:t>
            </a:r>
          </a:p>
          <a:p>
            <a:pPr algn="ctr" eaLnBrk="1" hangingPunct="1"/>
            <a:r>
              <a:rPr lang="en-US" sz="10600" dirty="0" smtClean="0"/>
              <a:t>1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8915400" cy="2819400"/>
          </a:xfrm>
        </p:spPr>
        <p:txBody>
          <a:bodyPr/>
          <a:lstStyle/>
          <a:p>
            <a:pPr marL="0" indent="0" eaLnBrk="1" hangingPunct="1"/>
            <a:r>
              <a:rPr lang="en-US" sz="4400" i="1" dirty="0"/>
              <a:t>example:</a:t>
            </a:r>
            <a:endParaRPr lang="en-US" sz="5400" i="1" dirty="0">
              <a:solidFill>
                <a:srgbClr val="FF00FF"/>
              </a:solidFill>
            </a:endParaRPr>
          </a:p>
          <a:p>
            <a:pPr marL="0" indent="0" eaLnBrk="1" hangingPunct="1"/>
            <a:r>
              <a:rPr lang="en-US" sz="4800" dirty="0">
                <a:solidFill>
                  <a:srgbClr val="008000"/>
                </a:solidFill>
              </a:rPr>
              <a:t>66666663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788253 (mod 10)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09913" y="2514600"/>
            <a:ext cx="2924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>
                <a:solidFill>
                  <a:srgbClr val="FF0000"/>
                </a:solidFill>
                <a:latin typeface="Comic Sans MS" pitchFamily="66" charset="0"/>
              </a:rPr>
              <a:t>WHY?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900" y="3581400"/>
            <a:ext cx="5410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66666663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u="sng">
                <a:solidFill>
                  <a:srgbClr val="008000"/>
                </a:solidFill>
                <a:latin typeface="Comic Sans MS" pitchFamily="66" charset="0"/>
              </a:rPr>
              <a:t>    788253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   xxxxxxx</a:t>
            </a:r>
            <a:r>
              <a:rPr lang="en-US" sz="6000">
                <a:solidFill>
                  <a:srgbClr val="FF0000"/>
                </a:solidFill>
                <a:latin typeface="Comic Sans MS" pitchFamily="66" charset="0"/>
              </a:rPr>
              <a:t>0</a:t>
            </a:r>
            <a:endParaRPr lang="en-US" sz="6000">
              <a:latin typeface="Comic Sans MS" pitchFamily="66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38800" y="3657600"/>
            <a:ext cx="609600" cy="1676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00200" y="0"/>
            <a:ext cx="510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Congruence mod 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5791200" cy="1295400"/>
          </a:xfrm>
        </p:spPr>
        <p:txBody>
          <a:bodyPr/>
          <a:lstStyle/>
          <a:p>
            <a:pPr eaLnBrk="1" hangingPunct="1"/>
            <a:r>
              <a:rPr lang="en-US" sz="4400" dirty="0"/>
              <a:t>Remainder Lemma</a:t>
            </a:r>
          </a:p>
        </p:txBody>
      </p:sp>
      <p:sp>
        <p:nvSpPr>
          <p:cNvPr id="12" name="Text Box 5"/>
          <p:cNvSpPr txBox="1"/>
          <p:nvPr/>
        </p:nvSpPr>
        <p:spPr>
          <a:xfrm>
            <a:off x="304800" y="4038600"/>
            <a:ext cx="855110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5400" i="1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example:</a:t>
            </a:r>
            <a:r>
              <a:rPr lang="en-US" sz="5400" kern="0" dirty="0">
                <a:solidFill>
                  <a:srgbClr val="FF00FF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30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  <a:sym typeface="Euclid Symbol" pitchFamily="18" charset="2"/>
              </a:rPr>
              <a:t>12 (mod 9)</a:t>
            </a:r>
          </a:p>
          <a:p>
            <a:pPr fontAlgn="base">
              <a:spcAft>
                <a:spcPct val="0"/>
              </a:spcAft>
              <a:defRPr/>
            </a:pPr>
            <a:r>
              <a:rPr lang="en-US" sz="4800" dirty="0">
                <a:latin typeface="Comic Sans MS" pitchFamily="8" charset="0"/>
                <a:sym typeface="Euclid Symbol" pitchFamily="18" charset="2"/>
              </a:rPr>
              <a:t> since</a:t>
            </a:r>
            <a:endParaRPr lang="en-US" sz="4800" kern="0" dirty="0">
              <a:solidFill>
                <a:srgbClr val="008000"/>
              </a:solidFill>
              <a:latin typeface="Comic Sans MS"/>
              <a:sym typeface="Euclid Symbol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latin typeface="Comic Sans MS" pitchFamily="8" charset="0"/>
              </a:rPr>
              <a:t>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30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>
                <a:latin typeface="Comic Sans MS" pitchFamily="8" charset="0"/>
              </a:rPr>
              <a:t>) = </a:t>
            </a:r>
            <a:r>
              <a:rPr lang="en-US" sz="5400" dirty="0">
                <a:solidFill>
                  <a:srgbClr val="0000CC"/>
                </a:solidFill>
                <a:latin typeface="Comic Sans MS" pitchFamily="8" charset="0"/>
              </a:rPr>
              <a:t>3</a:t>
            </a:r>
            <a:r>
              <a:rPr lang="en-US" sz="5400" dirty="0">
                <a:latin typeface="Comic Sans MS" pitchFamily="8" charset="0"/>
              </a:rPr>
              <a:t> = rem(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12</a:t>
            </a:r>
            <a:r>
              <a:rPr lang="en-US" sz="5400" dirty="0">
                <a:latin typeface="Comic Sans MS" pitchFamily="8" charset="0"/>
              </a:rPr>
              <a:t>,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9</a:t>
            </a:r>
            <a:r>
              <a:rPr lang="en-US" sz="5400" dirty="0" smtClean="0">
                <a:latin typeface="Comic Sans MS" pitchFamily="8" charset="0"/>
              </a:rPr>
              <a:t>)</a:t>
            </a:r>
            <a:endParaRPr lang="en-US" sz="5400" dirty="0">
              <a:latin typeface="Comic Sans MS" pitchFamily="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848600" cy="3505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>
                <a:solidFill>
                  <a:srgbClr val="0000CC"/>
                </a:solidFill>
              </a:rPr>
              <a:t>b (mod n)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</a:t>
            </a:r>
            <a:r>
              <a:rPr lang="en-US" sz="6600" dirty="0">
                <a:solidFill>
                  <a:srgbClr val="0000CC"/>
                </a:solidFill>
              </a:rPr>
              <a:t>(</a:t>
            </a:r>
            <a:r>
              <a:rPr lang="en-US" sz="6600" dirty="0" err="1">
                <a:solidFill>
                  <a:srgbClr val="0000CC"/>
                </a:solidFill>
              </a:rPr>
              <a:t>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1" y="3886199"/>
            <a:ext cx="3276600" cy="1107998"/>
            <a:chOff x="685801" y="5029199"/>
            <a:chExt cx="3276600" cy="1107919"/>
          </a:xfrm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 rot="-5400000">
              <a:off x="2133614" y="3581386"/>
              <a:ext cx="380973" cy="3276600"/>
            </a:xfrm>
            <a:prstGeom prst="leftBrace">
              <a:avLst>
                <a:gd name="adj1" fmla="val 8321"/>
                <a:gd name="adj2" fmla="val 50000"/>
              </a:avLst>
            </a:prstGeom>
            <a:noFill/>
            <a:ln w="38100" algn="ctr">
              <a:solidFill>
                <a:srgbClr val="7030A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676400" y="5029201"/>
              <a:ext cx="1447800" cy="1107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 err="1">
                  <a:solidFill>
                    <a:srgbClr val="6B38EC"/>
                  </a:solidFill>
                  <a:latin typeface="Comic Sans MS" pitchFamily="66" charset="0"/>
                </a:rPr>
                <a:t>r</a:t>
              </a:r>
              <a:r>
                <a:rPr lang="en-US" sz="6600" baseline="-25000" dirty="0" err="1">
                  <a:solidFill>
                    <a:srgbClr val="6B38EC"/>
                  </a:solidFill>
                  <a:latin typeface="Comic Sans MS" pitchFamily="66" charset="0"/>
                </a:rPr>
                <a:t>b,n</a:t>
              </a:r>
              <a:endParaRPr lang="en-US" sz="6600" baseline="-25000" dirty="0">
                <a:solidFill>
                  <a:srgbClr val="6B38EC"/>
                </a:solidFill>
                <a:latin typeface="Comic Sans MS" pitchFamily="66" charset="0"/>
              </a:endParaRP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4114800"/>
            <a:ext cx="38715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abbreviate: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7848600" cy="54864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latin typeface="+mn-lt"/>
                <a:sym typeface="Euclid Symbol" pitchFamily="18" charset="2"/>
              </a:rPr>
              <a:t>if </a:t>
            </a:r>
            <a:r>
              <a:rPr lang="en-US" sz="6600" kern="0" dirty="0" err="1">
                <a:latin typeface="+mn-lt"/>
                <a:sym typeface="Euclid Symbol" pitchFamily="18" charset="2"/>
              </a:rPr>
              <a:t>rem’s</a:t>
            </a:r>
            <a:r>
              <a:rPr lang="en-US" sz="6600" kern="0" dirty="0">
                <a:latin typeface="+mn-lt"/>
                <a:sym typeface="Euclid Symbol" pitchFamily="18" charset="2"/>
              </a:rPr>
              <a:t> are =, then</a:t>
            </a: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a-b=(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-q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)n</a:t>
            </a:r>
            <a:endParaRPr lang="en-US" sz="6600" kern="0" dirty="0">
              <a:solidFill>
                <a:schemeClr val="accent1">
                  <a:lumMod val="50000"/>
                </a:schemeClr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4419600" cy="1295400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proof: (</a:t>
            </a:r>
            <a:r>
              <a:rPr lang="en-US" sz="4400" dirty="0" smtClean="0">
                <a:sym typeface="Euclid Symbol"/>
              </a:rPr>
              <a:t>if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6" name="Text Box 4"/>
          <p:cNvSpPr txBox="1"/>
          <p:nvPr/>
        </p:nvSpPr>
        <p:spPr>
          <a:xfrm>
            <a:off x="5067300" y="4530725"/>
            <a:ext cx="4000500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600" kern="0" dirty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so</a:t>
            </a:r>
            <a:r>
              <a:rPr lang="en-US" sz="6600" kern="0" dirty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 n|(a-b)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9543" y="5715000"/>
            <a:ext cx="6295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</a:t>
            </a:r>
            <a:r>
              <a:rPr lang="en-US" sz="4800" dirty="0" smtClean="0">
                <a:sym typeface="Euclid Symbol"/>
              </a:rPr>
              <a:t>only if</a:t>
            </a:r>
            <a:r>
              <a:rPr lang="en-US" sz="4800" dirty="0" smtClean="0"/>
              <a:t>) proof similar</a:t>
            </a:r>
            <a:endParaRPr lang="en-US" sz="4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/>
          </p:cNvSpPr>
          <p:nvPr>
            <p:ph idx="4294967295"/>
          </p:nvPr>
        </p:nvSpPr>
        <p:spPr>
          <a:xfrm>
            <a:off x="0" y="914400"/>
            <a:ext cx="8686800" cy="5638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a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a,n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 indent="0" eaLnBrk="1" hangingPunct="1">
              <a:defRPr/>
            </a:pP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  b =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q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n</a:t>
            </a:r>
            <a:r>
              <a:rPr lang="en-US" sz="6600" kern="0" dirty="0">
                <a:solidFill>
                  <a:srgbClr val="0000CC"/>
                </a:solidFill>
                <a:latin typeface="+mn-lt"/>
                <a:sym typeface="Euclid Symbol" pitchFamily="18" charset="2"/>
              </a:rPr>
              <a:t> + </a:t>
            </a:r>
            <a:r>
              <a:rPr lang="en-US" sz="6600" kern="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r</a:t>
            </a:r>
            <a:r>
              <a:rPr lang="en-US" sz="6600" kern="0" baseline="-25000" dirty="0" err="1">
                <a:solidFill>
                  <a:srgbClr val="0000CC"/>
                </a:solidFill>
                <a:latin typeface="+mn-lt"/>
                <a:sym typeface="Euclid Symbol" pitchFamily="18" charset="2"/>
              </a:rPr>
              <a:t>b,n</a:t>
            </a:r>
            <a:endParaRPr lang="en-US" sz="6600" kern="0" baseline="-2500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  <a:p>
            <a:pPr marL="0">
              <a:spcBef>
                <a:spcPts val="0"/>
              </a:spcBef>
              <a:defRPr/>
            </a:pPr>
            <a:r>
              <a:rPr lang="en-US" sz="6600" kern="0" dirty="0"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conversely,</a:t>
            </a:r>
          </a:p>
          <a:p>
            <a:pPr marL="0">
              <a:spcBef>
                <a:spcPts val="0"/>
              </a:spcBef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n|(a-b)</a:t>
            </a:r>
            <a:r>
              <a:rPr lang="en-US" sz="6000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6000" kern="0" dirty="0">
                <a:latin typeface="+mn-lt"/>
              </a:rPr>
              <a:t>means</a:t>
            </a:r>
          </a:p>
          <a:p>
            <a:pPr>
              <a:defRPr/>
            </a:pPr>
            <a:r>
              <a:rPr lang="en-US" sz="6000" kern="0" dirty="0">
                <a:latin typeface="+mn-lt"/>
              </a:rPr>
              <a:t>  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n|((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-q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)n + (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a,n</a:t>
            </a:r>
            <a:r>
              <a:rPr lang="en-US" sz="6000" kern="0" dirty="0" err="1">
                <a:solidFill>
                  <a:srgbClr val="0000CC"/>
                </a:solidFill>
                <a:latin typeface="+mn-lt"/>
              </a:rPr>
              <a:t>-r</a:t>
            </a:r>
            <a:r>
              <a:rPr lang="en-US" sz="6000" kern="0" baseline="-25000" dirty="0" err="1">
                <a:solidFill>
                  <a:srgbClr val="0000CC"/>
                </a:solidFill>
                <a:latin typeface="+mn-lt"/>
              </a:rPr>
              <a:t>b,n</a:t>
            </a:r>
            <a:r>
              <a:rPr lang="en-US" sz="6000" kern="0" dirty="0">
                <a:solidFill>
                  <a:srgbClr val="0000CC"/>
                </a:solidFill>
                <a:latin typeface="+mn-lt"/>
              </a:rPr>
              <a:t>))</a:t>
            </a:r>
          </a:p>
          <a:p>
            <a:pPr marL="0" indent="0" eaLnBrk="1" hangingPunct="1">
              <a:defRPr/>
            </a:pPr>
            <a:endParaRPr lang="en-US" sz="6600" kern="0" dirty="0">
              <a:solidFill>
                <a:srgbClr val="0000CC"/>
              </a:solidFill>
              <a:latin typeface="+mn-lt"/>
              <a:sym typeface="Euclid Symbol" pitchFamily="18" charset="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idx="4294967295"/>
          </p:nvPr>
        </p:nvSpPr>
        <p:spPr>
          <a:xfrm>
            <a:off x="609600" y="2493963"/>
            <a:ext cx="8229600" cy="1392237"/>
          </a:xfrm>
        </p:spPr>
        <p:txBody>
          <a:bodyPr/>
          <a:lstStyle/>
          <a:p>
            <a:pPr marL="0" indent="0" eaLnBrk="1" hangingPunct="1"/>
            <a:r>
              <a:rPr lang="en-US" sz="6000" dirty="0" err="1">
                <a:solidFill>
                  <a:srgbClr val="0000CC"/>
                </a:solidFill>
              </a:rPr>
              <a:t>n|((q</a:t>
            </a:r>
            <a:r>
              <a:rPr lang="en-US" sz="6000" baseline="-25000" dirty="0" err="1">
                <a:solidFill>
                  <a:srgbClr val="0000CC"/>
                </a:solidFill>
              </a:rPr>
              <a:t>a</a:t>
            </a:r>
            <a:r>
              <a:rPr lang="en-US" sz="6000" dirty="0" err="1">
                <a:solidFill>
                  <a:srgbClr val="0000CC"/>
                </a:solidFill>
              </a:rPr>
              <a:t>-q</a:t>
            </a:r>
            <a:r>
              <a:rPr lang="en-US" sz="6000" baseline="-25000" dirty="0" err="1">
                <a:solidFill>
                  <a:srgbClr val="0000CC"/>
                </a:solidFill>
              </a:rPr>
              <a:t>b</a:t>
            </a:r>
            <a:r>
              <a:rPr lang="en-US" sz="6000" dirty="0" err="1">
                <a:solidFill>
                  <a:srgbClr val="0000CC"/>
                </a:solidFill>
              </a:rPr>
              <a:t>)n</a:t>
            </a:r>
            <a:r>
              <a:rPr lang="en-US" sz="6000" dirty="0">
                <a:solidFill>
                  <a:srgbClr val="0000CC"/>
                </a:solidFill>
              </a:rPr>
              <a:t> + (</a:t>
            </a:r>
            <a:r>
              <a:rPr lang="en-US" sz="6000" dirty="0" err="1">
                <a:solidFill>
                  <a:srgbClr val="0000CC"/>
                </a:solidFill>
              </a:rPr>
              <a:t>r</a:t>
            </a:r>
            <a:r>
              <a:rPr lang="en-US" sz="6000" baseline="-25000" dirty="0" err="1">
                <a:solidFill>
                  <a:srgbClr val="0000CC"/>
                </a:solidFill>
              </a:rPr>
              <a:t>a,n</a:t>
            </a:r>
            <a:r>
              <a:rPr lang="en-US" sz="6000" dirty="0" err="1">
                <a:solidFill>
                  <a:srgbClr val="0000CC"/>
                </a:solidFill>
              </a:rPr>
              <a:t>-r</a:t>
            </a:r>
            <a:r>
              <a:rPr lang="en-US" sz="6000" baseline="-25000" dirty="0" err="1">
                <a:solidFill>
                  <a:srgbClr val="0000CC"/>
                </a:solidFill>
              </a:rPr>
              <a:t>b,n</a:t>
            </a:r>
            <a:r>
              <a:rPr lang="en-US" sz="6000" dirty="0">
                <a:solidFill>
                  <a:srgbClr val="0000CC"/>
                </a:solidFill>
              </a:rPr>
              <a:t>))</a:t>
            </a:r>
            <a:endParaRPr lang="en-US" sz="6000" dirty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371600"/>
          </a:xfrm>
        </p:spPr>
        <p:txBody>
          <a:bodyPr/>
          <a:lstStyle/>
          <a:p>
            <a:pPr eaLnBrk="1" hangingPunct="1"/>
            <a:r>
              <a:rPr lang="en-US" sz="4400"/>
              <a:t>Remainder Lemma: proof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2338" y="3408363"/>
            <a:ext cx="3040062" cy="2001837"/>
            <a:chOff x="922039" y="1981201"/>
            <a:chExt cx="3040361" cy="2001797"/>
          </a:xfrm>
        </p:grpSpPr>
        <p:sp>
          <p:nvSpPr>
            <p:cNvPr id="6" name="Text Box 17"/>
            <p:cNvSpPr txBox="1"/>
            <p:nvPr/>
          </p:nvSpPr>
          <p:spPr>
            <a:xfrm>
              <a:off x="922039" y="2874945"/>
              <a:ext cx="982759" cy="11080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22" name="AutoShape 18"/>
            <p:cNvSpPr>
              <a:spLocks/>
            </p:cNvSpPr>
            <p:nvPr/>
          </p:nvSpPr>
          <p:spPr bwMode="auto">
            <a:xfrm rot="-5400000">
              <a:off x="2497013" y="855533"/>
              <a:ext cx="339718" cy="2591055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9" name="AutoShape 19"/>
            <p:cNvCxnSpPr>
              <a:cxnSpLocks noChangeShapeType="1"/>
            </p:cNvCxnSpPr>
            <p:nvPr/>
          </p:nvCxnSpPr>
          <p:spPr bwMode="auto">
            <a:xfrm flipV="1">
              <a:off x="1821161" y="2362200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971800" y="4348163"/>
            <a:ext cx="963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latin typeface="Comic Sans MS" pitchFamily="66" charset="0"/>
              </a:rPr>
              <a:t>so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0600" y="3484563"/>
            <a:ext cx="3200400" cy="1925637"/>
            <a:chOff x="4419600" y="2057400"/>
            <a:chExt cx="3200400" cy="1925597"/>
          </a:xfrm>
        </p:grpSpPr>
        <p:sp>
          <p:nvSpPr>
            <p:cNvPr id="15" name="Text Box 14"/>
            <p:cNvSpPr txBox="1"/>
            <p:nvPr/>
          </p:nvSpPr>
          <p:spPr>
            <a:xfrm>
              <a:off x="4419600" y="2874945"/>
              <a:ext cx="982663" cy="110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6600" dirty="0">
                  <a:solidFill>
                    <a:schemeClr val="accent1">
                      <a:lumMod val="50000"/>
                    </a:schemeClr>
                  </a:solidFill>
                  <a:latin typeface="Comic Sans MS" pitchFamily="8" charset="0"/>
                </a:rPr>
                <a:t>n|</a:t>
              </a:r>
            </a:p>
          </p:txBody>
        </p:sp>
        <p:sp>
          <p:nvSpPr>
            <p:cNvPr id="17419" name="AutoShape 15"/>
            <p:cNvSpPr>
              <a:spLocks/>
            </p:cNvSpPr>
            <p:nvPr/>
          </p:nvSpPr>
          <p:spPr bwMode="auto">
            <a:xfrm rot="-5400000">
              <a:off x="6057904" y="876296"/>
              <a:ext cx="380992" cy="27432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C00000"/>
              </a:solidFill>
              <a:prstDash val="sysDash"/>
              <a:round/>
              <a:headEnd/>
              <a:tailEnd type="none" w="lg" len="lg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cxnSp>
          <p:nvCxnSpPr>
            <p:cNvPr id="35856" name="AutoShape 16"/>
            <p:cNvCxnSpPr>
              <a:cxnSpLocks noChangeShapeType="1"/>
              <a:stCxn id="15" idx="3"/>
            </p:cNvCxnSpPr>
            <p:nvPr/>
          </p:nvCxnSpPr>
          <p:spPr bwMode="auto">
            <a:xfrm flipV="1">
              <a:off x="5402561" y="2362199"/>
              <a:ext cx="845839" cy="1066800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0" name="Rectangle 7"/>
          <p:cNvSpPr/>
          <p:nvPr/>
        </p:nvSpPr>
        <p:spPr>
          <a:xfrm>
            <a:off x="228600" y="1346200"/>
            <a:ext cx="7391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6000" kern="0" dirty="0">
                <a:latin typeface="Comic Sans MS"/>
                <a:sym typeface="Euclid Symbol" pitchFamily="18" charset="2"/>
              </a:rPr>
              <a:t>but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03837" y="990600"/>
            <a:ext cx="3611563" cy="1676400"/>
            <a:chOff x="5181600" y="1066800"/>
            <a:chExt cx="3611716" cy="1676400"/>
          </a:xfrm>
        </p:grpSpPr>
        <p:sp>
          <p:nvSpPr>
            <p:cNvPr id="16" name="AutoShape 11"/>
            <p:cNvSpPr/>
            <p:nvPr/>
          </p:nvSpPr>
          <p:spPr bwMode="auto">
            <a:xfrm rot="5400000">
              <a:off x="6438958" y="1257242"/>
              <a:ext cx="228600" cy="2743316"/>
            </a:xfrm>
            <a:prstGeom prst="leftBrace">
              <a:avLst/>
            </a:prstGeom>
            <a:noFill/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4000">
                <a:latin typeface="Comic Sans MS" pitchFamily="66" charset="0"/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277351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|--| </a:t>
              </a:r>
              <a:r>
                <a:rPr lang="en-US" sz="6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r>
                <a:rPr lang="en-US" sz="6000" dirty="0">
                  <a:solidFill>
                    <a:srgbClr val="0000CC"/>
                  </a:solidFill>
                  <a:latin typeface="Comic Sans MS" pitchFamily="66" charset="0"/>
                </a:rPr>
                <a:t> </a:t>
              </a:r>
              <a:r>
                <a:rPr lang="en-US" sz="6000" dirty="0" err="1">
                  <a:solidFill>
                    <a:srgbClr val="0000CC"/>
                  </a:solidFill>
                  <a:latin typeface="Comic Sans MS" pitchFamily="66" charset="0"/>
                </a:rPr>
                <a:t>n</a:t>
              </a:r>
              <a:endParaRPr lang="en-US" sz="6000" dirty="0">
                <a:solidFill>
                  <a:srgbClr val="0000CC"/>
                </a:solidFill>
                <a:latin typeface="Comic Sans MS" pitchFamily="66" charset="0"/>
              </a:endParaRPr>
            </a:p>
          </p:txBody>
        </p:sp>
        <p:cxnSp>
          <p:nvCxnSpPr>
            <p:cNvPr id="35853" name="AutoShape 13"/>
            <p:cNvCxnSpPr>
              <a:cxnSpLocks noChangeShapeType="1"/>
              <a:stCxn id="35852" idx="2"/>
            </p:cNvCxnSpPr>
            <p:nvPr/>
          </p:nvCxnSpPr>
          <p:spPr bwMode="auto">
            <a:xfrm rot="5400000">
              <a:off x="6687611" y="1871852"/>
              <a:ext cx="508337" cy="929558"/>
            </a:xfrm>
            <a:prstGeom prst="curvedConnector2">
              <a:avLst/>
            </a:prstGeom>
            <a:noFill/>
            <a:ln w="38100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62000" y="5486400"/>
            <a:ext cx="5387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Comic Sans MS" pitchFamily="66" charset="0"/>
              </a:rPr>
              <a:t>implies 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a,n</a:t>
            </a:r>
            <a:r>
              <a:rPr lang="en-US" sz="6000" dirty="0">
                <a:solidFill>
                  <a:srgbClr val="0000CC"/>
                </a:solidFill>
                <a:latin typeface="Comic Sans MS" pitchFamily="66" charset="0"/>
              </a:rPr>
              <a:t>=</a:t>
            </a:r>
            <a:r>
              <a:rPr lang="en-US" sz="6000" dirty="0" err="1">
                <a:solidFill>
                  <a:srgbClr val="0000CC"/>
                </a:solidFill>
                <a:latin typeface="Comic Sans MS" pitchFamily="66" charset="0"/>
              </a:rPr>
              <a:t>r</a:t>
            </a:r>
            <a:r>
              <a:rPr lang="en-US" sz="4000" baseline="-25000" dirty="0" err="1">
                <a:solidFill>
                  <a:srgbClr val="0000CC"/>
                </a:solidFill>
                <a:latin typeface="Comic Sans MS" pitchFamily="66" charset="0"/>
              </a:rPr>
              <a:t>b,n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sz="6600" dirty="0">
                <a:solidFill>
                  <a:srgbClr val="0000CC"/>
                </a:solidFill>
              </a:rPr>
              <a:t>a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6600" dirty="0" smtClean="0">
                <a:solidFill>
                  <a:srgbClr val="0000CC"/>
                </a:solidFill>
              </a:rPr>
              <a:t> </a:t>
            </a:r>
            <a:r>
              <a:rPr lang="en-US" sz="6600" dirty="0" err="1">
                <a:solidFill>
                  <a:srgbClr val="0000CC"/>
                </a:solidFill>
              </a:rPr>
              <a:t>b</a:t>
            </a:r>
            <a:r>
              <a:rPr lang="en-US" sz="6600" dirty="0">
                <a:solidFill>
                  <a:srgbClr val="0000CC"/>
                </a:solidFill>
              </a:rPr>
              <a:t> (mod </a:t>
            </a:r>
            <a:r>
              <a:rPr lang="en-US" sz="6600" dirty="0" err="1">
                <a:solidFill>
                  <a:srgbClr val="0000CC"/>
                </a:solidFill>
              </a:rPr>
              <a:t>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/>
              <a:t>  </a:t>
            </a:r>
            <a:r>
              <a:rPr lang="en-US" sz="6600" dirty="0" err="1"/>
              <a:t>iff</a:t>
            </a:r>
            <a:endParaRPr lang="en-US" sz="6600" dirty="0"/>
          </a:p>
          <a:p>
            <a:pPr marL="0" indent="0" eaLnBrk="1" hangingPunct="1">
              <a:spcBef>
                <a:spcPct val="0"/>
              </a:spcBef>
            </a:pPr>
            <a:r>
              <a:rPr lang="en-US" sz="6600" dirty="0" err="1">
                <a:solidFill>
                  <a:srgbClr val="0000CC"/>
                </a:solidFill>
              </a:rPr>
              <a:t>rem(a,n</a:t>
            </a:r>
            <a:r>
              <a:rPr lang="en-US" sz="6600" dirty="0">
                <a:solidFill>
                  <a:srgbClr val="0000CC"/>
                </a:solidFill>
              </a:rPr>
              <a:t>) = </a:t>
            </a:r>
            <a:r>
              <a:rPr lang="en-US" sz="6600" dirty="0" err="1">
                <a:solidFill>
                  <a:srgbClr val="0000CC"/>
                </a:solidFill>
              </a:rPr>
              <a:t>rem(b,n</a:t>
            </a:r>
            <a:r>
              <a:rPr lang="en-US" sz="66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81800" y="5257800"/>
            <a:ext cx="18954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1066800"/>
            <a:ext cx="8229600" cy="35814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round/>
            <a:headEnd/>
            <a:tailEnd type="none" w="lg" len="lg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5653AFC6-B420-2E4E-AAAC-D734658728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828800" y="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Remainder Lemma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9952</TotalTime>
  <Words>1282</Words>
  <Application>Microsoft Macintosh PowerPoint</Application>
  <PresentationFormat>On-screen Show (4:3)</PresentationFormat>
  <Paragraphs>215</Paragraphs>
  <Slides>25</Slides>
  <Notes>25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MathType 6.0 Equation</vt:lpstr>
      <vt:lpstr>PowerPoint Presentation</vt:lpstr>
      <vt:lpstr>Congruence mod n</vt:lpstr>
      <vt:lpstr>PowerPoint Presentation</vt:lpstr>
      <vt:lpstr>Remainder Lemma</vt:lpstr>
      <vt:lpstr>PowerPoint Presentation</vt:lpstr>
      <vt:lpstr>proof: (if)</vt:lpstr>
      <vt:lpstr>Remainder Lemma: proof</vt:lpstr>
      <vt:lpstr>Remainder Lemma: proof</vt:lpstr>
      <vt:lpstr>PowerPoint Presentation</vt:lpstr>
      <vt:lpstr>Remainder arithmetic</vt:lpstr>
      <vt:lpstr>Corollaries</vt:lpstr>
      <vt:lpstr>Congruence mod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arbitrary cancellation</vt:lpstr>
      <vt:lpstr>PowerPoint Presentation</vt:lpstr>
      <vt:lpstr>inverses (mod n)</vt:lpstr>
      <vt:lpstr>inverses (mod n)</vt:lpstr>
      <vt:lpstr>PowerPoint Presentation</vt:lpstr>
      <vt:lpstr>PowerPoint Presentation</vt:lpstr>
      <vt:lpstr>Team Problems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1435</cp:revision>
  <cp:lastPrinted>2011-10-07T13:26:27Z</cp:lastPrinted>
  <dcterms:created xsi:type="dcterms:W3CDTF">2011-03-02T16:44:31Z</dcterms:created>
  <dcterms:modified xsi:type="dcterms:W3CDTF">2011-10-13T02:27:15Z</dcterms:modified>
</cp:coreProperties>
</file>