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388" r:id="rId2"/>
    <p:sldId id="376" r:id="rId3"/>
    <p:sldId id="377" r:id="rId4"/>
    <p:sldId id="379" r:id="rId5"/>
    <p:sldId id="380" r:id="rId6"/>
    <p:sldId id="393" r:id="rId7"/>
    <p:sldId id="378" r:id="rId8"/>
    <p:sldId id="440" r:id="rId9"/>
    <p:sldId id="441" r:id="rId10"/>
    <p:sldId id="442" r:id="rId11"/>
    <p:sldId id="381" r:id="rId12"/>
    <p:sldId id="426" r:id="rId13"/>
    <p:sldId id="427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02" r:id="rId23"/>
    <p:sldId id="439" r:id="rId24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30093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35" autoAdjust="0"/>
  </p:normalViewPr>
  <p:slideViewPr>
    <p:cSldViewPr showGuides="1">
      <p:cViewPr varScale="1">
        <p:scale>
          <a:sx n="99" d="100"/>
          <a:sy n="99" d="100"/>
        </p:scale>
        <p:origin x="-14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7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46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53F37-EB1E-4C01-BA0C-1C0E4E54BB5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07164-4DF3-4815-A867-356BFB7712B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8EE77-5635-42B7-AE4A-57216DB5BC4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8DF76-FEA7-4F94-B87A-6498A1F0C02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939FD-17CE-4D53-8988-6B327FFA011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F00B4-AD9D-4EB3-826B-6566E9CCED3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85994" y="64770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October 14,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90" r:id="rId5"/>
    <p:sldLayoutId id="2147483685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28650" y="2686050"/>
            <a:ext cx="7886700" cy="14859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RSA encryption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6A5E9C01-C108-4A5C-AE7A-FB77D488E7D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test if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 is prime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check if</a:t>
            </a:r>
          </a:p>
          <a:p>
            <a:pPr algn="ctr" eaLnBrk="1" hangingPunct="1"/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rem(a</a:t>
            </a:r>
            <a:r>
              <a:rPr lang="en-US" sz="5400" baseline="30000" dirty="0" smtClean="0">
                <a:solidFill>
                  <a:srgbClr val="0000E5"/>
                </a:solidFill>
                <a:latin typeface="Comic Sans MS"/>
                <a:cs typeface="Comic Sans MS"/>
              </a:rPr>
              <a:t>n-1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, </a:t>
            </a:r>
            <a:r>
              <a:rPr lang="en-US" sz="54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) = 1</a:t>
            </a:r>
          </a:p>
          <a:p>
            <a:pPr eaLnBrk="1" hangingPunct="1"/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if fails, not prime (Fermat)</a:t>
            </a:r>
          </a:p>
          <a:p>
            <a:pPr eaLnBrk="1" hangingPunct="1"/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choose random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a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 in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 [1,n)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  <a:p>
            <a:pPr eaLnBrk="1" hangingPunct="1"/>
            <a:r>
              <a:rPr lang="en-US" sz="4800" dirty="0" smtClean="0">
                <a:latin typeface="Comic Sans MS"/>
                <a:cs typeface="Comic Sans MS"/>
              </a:rPr>
              <a:t>if not prime,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Pr(fails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1/2</a:t>
            </a:r>
          </a:p>
          <a:p>
            <a:pPr eaLnBrk="1" hangingPunct="1"/>
            <a:r>
              <a:rPr lang="en-US" sz="4000" dirty="0" smtClean="0">
                <a:latin typeface="Comic Sans MS"/>
                <a:cs typeface="Comic Sans MS"/>
              </a:rPr>
              <a:t>(with rare exceptions) 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F389C0C6-D6B8-4BCF-9EE6-7CFCBB0EDCA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Why is it secure?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800" dirty="0" smtClean="0"/>
              <a:t>easy to break </a:t>
            </a:r>
            <a:r>
              <a:rPr lang="en-US" sz="4800" i="1" dirty="0" smtClean="0"/>
              <a:t>if</a:t>
            </a:r>
            <a:r>
              <a:rPr lang="en-US" sz="4800" dirty="0" smtClean="0"/>
              <a:t> can factor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(find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same way receiver did)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conversely, from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can factor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(but </a:t>
            </a:r>
            <a:r>
              <a:rPr lang="en-US" sz="4400" dirty="0" smtClean="0">
                <a:solidFill>
                  <a:srgbClr val="FF00FF"/>
                </a:solidFill>
              </a:rPr>
              <a:t>factoring appears 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   </a:t>
            </a:r>
            <a:r>
              <a:rPr lang="en-US" sz="4400" dirty="0" smtClean="0"/>
              <a:t>so finding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 must also be hard)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 RSA has withstood 30 years of attacks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600200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00200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867400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867400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867400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867400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600200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600200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600200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600200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6002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600200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867400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867400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8674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867400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625235" y="2133600"/>
            <a:ext cx="974965" cy="1447800"/>
            <a:chOff x="625235" y="2133600"/>
            <a:chExt cx="974965" cy="1447800"/>
          </a:xfrm>
        </p:grpSpPr>
        <p:sp>
          <p:nvSpPr>
            <p:cNvPr id="34" name="Left Brace 33"/>
            <p:cNvSpPr/>
            <p:nvPr/>
          </p:nvSpPr>
          <p:spPr bwMode="auto">
            <a:xfrm>
              <a:off x="1219200" y="21336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5235" y="2438400"/>
              <a:ext cx="486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5800" y="3886200"/>
            <a:ext cx="914400" cy="1447800"/>
            <a:chOff x="685800" y="3886200"/>
            <a:chExt cx="914400" cy="1447800"/>
          </a:xfrm>
        </p:grpSpPr>
        <p:sp>
          <p:nvSpPr>
            <p:cNvPr id="33" name="Left Brace 32"/>
            <p:cNvSpPr/>
            <p:nvPr/>
          </p:nvSpPr>
          <p:spPr bwMode="auto">
            <a:xfrm>
              <a:off x="1219200" y="38862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5800" y="4183559"/>
              <a:ext cx="4783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2362200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438400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886200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86000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705600" y="1981200"/>
            <a:ext cx="1371600" cy="3505200"/>
            <a:chOff x="6705600" y="1981200"/>
            <a:chExt cx="1371600" cy="3505200"/>
          </a:xfrm>
        </p:grpSpPr>
        <p:sp>
          <p:nvSpPr>
            <p:cNvPr id="41" name="TextBox 40"/>
            <p:cNvSpPr txBox="1"/>
            <p:nvPr/>
          </p:nvSpPr>
          <p:spPr>
            <a:xfrm>
              <a:off x="7156355" y="3192959"/>
              <a:ext cx="9208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r>
                <a:rPr lang="en-US" sz="4400" dirty="0" err="1" smtClean="0">
                  <a:solidFill>
                    <a:srgbClr val="0000E5"/>
                  </a:solidFill>
                  <a:latin typeface="Symbol" charset="2"/>
                  <a:cs typeface="Symbol" charset="2"/>
                </a:rPr>
                <a:t>⋅</a:t>
              </a:r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  <p:sp>
          <p:nvSpPr>
            <p:cNvPr id="42" name="Right Brace 41"/>
            <p:cNvSpPr/>
            <p:nvPr/>
          </p:nvSpPr>
          <p:spPr bwMode="auto">
            <a:xfrm>
              <a:off x="6705600" y="1981200"/>
              <a:ext cx="304800" cy="3505200"/>
            </a:xfrm>
            <a:prstGeom prst="rightBrac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4" name="Left Brace 33"/>
          <p:cNvSpPr/>
          <p:nvPr/>
        </p:nvSpPr>
        <p:spPr bwMode="auto">
          <a:xfrm>
            <a:off x="670165" y="21336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5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51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52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62" name="Oval 6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03D159E7-7261-456C-B1C2-8B1BCE6FD8A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Public Key Encryption</a:t>
            </a:r>
          </a:p>
        </p:txBody>
      </p:sp>
      <p:pic>
        <p:nvPicPr>
          <p:cNvPr id="14340" name="Picture 4" descr="rivest_shamir_adelman_photo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19250" y="1354138"/>
            <a:ext cx="6032500" cy="4335462"/>
          </a:xfrm>
          <a:noFill/>
        </p:spPr>
      </p:pic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19200" y="5715000"/>
            <a:ext cx="576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after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2k</a:t>
            </a:r>
            <a:r>
              <a:rPr lang="en-US" sz="4400" dirty="0" smtClean="0">
                <a:latin typeface="+mj-lt"/>
              </a:rPr>
              <a:t> SAT tests…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6F.‹#›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76200" y="24384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p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q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438400"/>
            <a:ext cx="435135" cy="3048000"/>
            <a:chOff x="1219200" y="2387024"/>
            <a:chExt cx="435135" cy="3048000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35135" cy="1270576"/>
              <a:chOff x="1143000" y="2387024"/>
              <a:chExt cx="435135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143000" y="3134380"/>
                <a:ext cx="346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19200" y="3768804"/>
              <a:ext cx="403826" cy="1666220"/>
              <a:chOff x="1219200" y="3768804"/>
              <a:chExt cx="403826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19200" y="3768804"/>
                <a:ext cx="403826" cy="1295400"/>
                <a:chOff x="1143000" y="2321004"/>
                <a:chExt cx="403826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151207" y="232100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143000" y="2712184"/>
                  <a:ext cx="4038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143000" y="309318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1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19200" y="4911804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762000" y="5562600"/>
            <a:ext cx="7472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found the factors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p</a:t>
            </a:r>
            <a:r>
              <a:rPr lang="en-US" sz="5400" dirty="0" err="1" smtClean="0">
                <a:latin typeface="+mj-lt"/>
              </a:rPr>
              <a:t>,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q</a:t>
            </a:r>
            <a:r>
              <a:rPr lang="en-US" sz="5400" dirty="0" smtClean="0">
                <a:solidFill>
                  <a:srgbClr val="0000E5"/>
                </a:solidFill>
                <a:latin typeface="+mj-lt"/>
              </a:rPr>
              <a:t> </a:t>
            </a:r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76400"/>
            <a:ext cx="8915400" cy="3429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SAT-solvers work on formulas. </a:t>
            </a:r>
          </a:p>
          <a:p>
            <a:pPr eaLnBrk="1" hangingPunct="1"/>
            <a:r>
              <a:rPr lang="en-US" sz="4400" dirty="0" smtClean="0"/>
              <a:t>But there’s a simple trick to find</a:t>
            </a:r>
          </a:p>
          <a:p>
            <a:pPr eaLnBrk="1" hangingPunct="1"/>
            <a:r>
              <a:rPr lang="en-US" sz="4400" dirty="0" smtClean="0"/>
              <a:t>an </a:t>
            </a:r>
            <a:r>
              <a:rPr lang="en-US" sz="4400" dirty="0" err="1" smtClean="0">
                <a:solidFill>
                  <a:srgbClr val="0000CC"/>
                </a:solidFill>
              </a:rPr>
              <a:t>equi-satisfiable</a:t>
            </a:r>
            <a:r>
              <a:rPr lang="en-US" sz="4400" dirty="0" smtClean="0"/>
              <a:t> formula</a:t>
            </a:r>
          </a:p>
          <a:p>
            <a:pPr eaLnBrk="1" hangingPunct="1"/>
            <a:r>
              <a:rPr lang="en-US" sz="4400" dirty="0" smtClean="0"/>
              <a:t>about the same size as circuit.</a:t>
            </a:r>
            <a:endParaRPr lang="en-US" sz="4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F389C0C6-D6B8-4BCF-9EE6-7CFCBB0EDCA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does SAT-solver break it?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" y="1219200"/>
            <a:ext cx="8953500" cy="4419600"/>
          </a:xfrm>
        </p:spPr>
        <p:txBody>
          <a:bodyPr/>
          <a:lstStyle/>
          <a:p>
            <a:pPr algn="ctr" eaLnBrk="1" hangingPunct="1"/>
            <a:r>
              <a:rPr lang="en-US" sz="12700" dirty="0" smtClean="0"/>
              <a:t>Problems</a:t>
            </a:r>
          </a:p>
          <a:p>
            <a:pPr algn="ctr" eaLnBrk="1" hangingPunct="1"/>
            <a:r>
              <a:rPr lang="en-US" sz="12700" dirty="0" smtClean="0"/>
              <a:t>1 &amp; </a:t>
            </a:r>
            <a:r>
              <a:rPr lang="en-US" sz="12700" dirty="0" smtClean="0">
                <a:sym typeface="Euclid Symbol" pitchFamily="18" charset="2"/>
              </a:rPr>
              <a:t>2</a:t>
            </a:r>
            <a:endParaRPr lang="en-US" sz="1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F389C0C6-D6B8-4BCF-9EE6-7CFCBB0EDCA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EAE0CE3F-24F2-4E10-908C-002F0BCF9C8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Beforehand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029200"/>
          </a:xfrm>
        </p:spPr>
        <p:txBody>
          <a:bodyPr/>
          <a:lstStyle/>
          <a:p>
            <a:pPr marL="609600" indent="-609600" eaLnBrk="1" hangingPunct="1"/>
            <a:r>
              <a:rPr lang="en-US" sz="4400" dirty="0" smtClean="0"/>
              <a:t>receiver generates primes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p, q</a:t>
            </a:r>
          </a:p>
          <a:p>
            <a:pPr marL="609600" indent="-609600" eaLnBrk="1" hangingPunct="1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•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eaLnBrk="1" hangingPunct="1"/>
            <a:r>
              <a:rPr lang="en-US" sz="4400" dirty="0" smtClean="0"/>
              <a:t>selects</a:t>
            </a:r>
            <a:r>
              <a:rPr lang="en-US" sz="4400" dirty="0" smtClean="0">
                <a:solidFill>
                  <a:srgbClr val="3333CC"/>
                </a:solidFill>
              </a:rPr>
              <a:t> e </a:t>
            </a:r>
            <a:r>
              <a:rPr lang="en-US" sz="4400" dirty="0" smtClean="0">
                <a:solidFill>
                  <a:srgbClr val="008000"/>
                </a:solidFill>
              </a:rPr>
              <a:t>rel. prime</a:t>
            </a:r>
            <a:r>
              <a:rPr lang="en-US" sz="4400" dirty="0" smtClean="0"/>
              <a:t> to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(p-1)(q-1)</a:t>
            </a:r>
          </a:p>
          <a:p>
            <a:pPr marL="609600" indent="-60960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e, n</a:t>
            </a:r>
            <a:r>
              <a:rPr lang="en-US" sz="4400" dirty="0" smtClean="0"/>
              <a:t>) ::=  </a:t>
            </a:r>
            <a:r>
              <a:rPr lang="en-US" sz="4400" dirty="0" smtClean="0">
                <a:solidFill>
                  <a:srgbClr val="FF00FF"/>
                </a:solidFill>
              </a:rPr>
              <a:t>public key</a:t>
            </a:r>
            <a:r>
              <a:rPr lang="en-US" sz="4400" dirty="0" smtClean="0"/>
              <a:t>, publishes it</a:t>
            </a:r>
          </a:p>
          <a:p>
            <a:pPr marL="609600" indent="-609600" eaLnBrk="1" hangingPunct="1"/>
            <a:r>
              <a:rPr lang="en-US" sz="4400" dirty="0" smtClean="0"/>
              <a:t>finds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, inverse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mod (p-1)(q-1)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</a:p>
          <a:p>
            <a:pPr marL="609600" indent="-609600" eaLnBrk="1" hangingPunct="1"/>
            <a:r>
              <a:rPr lang="en-US" sz="4400" dirty="0" smtClean="0">
                <a:solidFill>
                  <a:srgbClr val="3333CC"/>
                </a:solidFill>
              </a:rPr>
              <a:t>d 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FF00FF"/>
                </a:solidFill>
              </a:rPr>
              <a:t>private key</a:t>
            </a:r>
            <a:r>
              <a:rPr lang="en-US" sz="4400" dirty="0" smtClean="0"/>
              <a:t>, keeps hidden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2E667B6B-E035-4178-9988-2F3A6234683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RSA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49657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Encoding message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[1,n)</a:t>
            </a:r>
            <a:endParaRPr lang="en-US" sz="5400" dirty="0" smtClean="0">
              <a:latin typeface="Comic Sans MS"/>
              <a:cs typeface="Comic Sans MS"/>
            </a:endParaRPr>
          </a:p>
          <a:p>
            <a:pPr eaLnBrk="1" hangingPunct="1">
              <a:buFontTx/>
              <a:buNone/>
            </a:pPr>
            <a:r>
              <a:rPr lang="en-US" sz="4400" dirty="0" smtClean="0"/>
              <a:t>       </a:t>
            </a:r>
            <a:r>
              <a:rPr lang="en-US" sz="5400" dirty="0" smtClean="0"/>
              <a:t>send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5400" dirty="0" smtClean="0">
                <a:solidFill>
                  <a:srgbClr val="3333CC"/>
                </a:solidFill>
              </a:rPr>
              <a:t> </a:t>
            </a:r>
            <a:r>
              <a:rPr lang="en-US" sz="5400" dirty="0" smtClean="0"/>
              <a:t>::=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rem(m</a:t>
            </a:r>
            <a:r>
              <a:rPr lang="en-US" sz="5400" baseline="30000" dirty="0" err="1" smtClean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n)</a:t>
            </a:r>
          </a:p>
          <a:p>
            <a:pPr eaLnBrk="1" hangingPunct="1"/>
            <a:r>
              <a:rPr lang="en-US" sz="5400" dirty="0" smtClean="0"/>
              <a:t>Decoding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5400" dirty="0" smtClean="0"/>
              <a:t>: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receiver computes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rem((m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*)</a:t>
            </a:r>
            <a:r>
              <a:rPr lang="en-US" sz="5400" baseline="300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 )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6403344" y="4848761"/>
            <a:ext cx="2371162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FF"/>
                </a:solidFill>
                <a:latin typeface="Comic Sans MS" pitchFamily="66" charset="0"/>
              </a:rPr>
              <a:t>=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72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3C84E341-AEF3-493B-A8EE-DBBF671E85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26400" cy="3505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follows easily from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Euler’s Theorem when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6000" dirty="0" smtClean="0"/>
              <a:t> has inverse mod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39475D55-F769-4D1E-BA0D-F03B0BEACB8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7400" y="1308100"/>
            <a:ext cx="7594600" cy="2514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actually works for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all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514600"/>
            <a:ext cx="8496300" cy="232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    </a:t>
            </a:r>
            <a:r>
              <a:rPr lang="en-US" sz="6600" kern="0" dirty="0" smtClean="0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  </a:t>
            </a: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… explained </a:t>
            </a:r>
            <a:r>
              <a:rPr lang="en-US" sz="6600" kern="0" dirty="0">
                <a:solidFill>
                  <a:srgbClr val="000000"/>
                </a:solidFill>
                <a:latin typeface="Comic Sans MS"/>
              </a:rPr>
              <a:t>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Class Problem 2</a:t>
            </a:r>
            <a:endParaRPr lang="en-US" sz="6600" kern="0" dirty="0">
              <a:solidFill>
                <a:srgbClr val="000000"/>
              </a:solidFill>
              <a:latin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6A5E9C01-C108-4A5C-AE7A-FB77D488E7D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Receiver’s abilities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943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find two large primes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p, q</a:t>
            </a:r>
          </a:p>
          <a:p>
            <a:pPr eaLnBrk="1" hangingPunct="1">
              <a:buFontTx/>
              <a:buNone/>
            </a:pPr>
            <a:r>
              <a:rPr lang="en-US" sz="4000" i="1" dirty="0" smtClean="0">
                <a:solidFill>
                  <a:srgbClr val="3333CC"/>
                </a:solidFill>
              </a:rPr>
              <a:t>   </a:t>
            </a:r>
            <a:r>
              <a:rPr lang="en-US" sz="4000" i="1" dirty="0" smtClean="0"/>
              <a:t>- </a:t>
            </a:r>
            <a:r>
              <a:rPr lang="en-US" sz="4000" dirty="0" smtClean="0"/>
              <a:t>ok because: lots of primes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- fast test for </a:t>
            </a:r>
            <a:r>
              <a:rPr lang="en-US" sz="4000" dirty="0" err="1" smtClean="0"/>
              <a:t>primality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find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e</a:t>
            </a:r>
            <a:r>
              <a:rPr lang="en-US" sz="4000" dirty="0" smtClean="0">
                <a:solidFill>
                  <a:srgbClr val="3333CC"/>
                </a:solidFill>
              </a:rPr>
              <a:t> </a:t>
            </a:r>
            <a:r>
              <a:rPr lang="en-US" sz="4000" dirty="0" smtClean="0"/>
              <a:t>rel. prime to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(p-1)(q-1)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ok: lots of rel. prime </a:t>
            </a:r>
            <a:r>
              <a:rPr lang="en-US" sz="4000" dirty="0" err="1" smtClean="0"/>
              <a:t>nums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   - </a:t>
            </a:r>
            <a:r>
              <a:rPr lang="en-US" sz="4000" dirty="0" err="1" smtClean="0"/>
              <a:t>gcd</a:t>
            </a:r>
            <a:r>
              <a:rPr lang="en-US" sz="4000" dirty="0" smtClean="0"/>
              <a:t> easy to compute</a:t>
            </a:r>
          </a:p>
          <a:p>
            <a:pPr eaLnBrk="1" hangingPunct="1"/>
            <a:r>
              <a:rPr lang="en-US" sz="4000" dirty="0" smtClean="0"/>
              <a:t>find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(mod (p-1)(q-1)) </a:t>
            </a:r>
            <a:r>
              <a:rPr lang="en-US" sz="4000" dirty="0" smtClean="0"/>
              <a:t>inverse of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easy using </a:t>
            </a:r>
            <a:r>
              <a:rPr lang="en-US" sz="4000" dirty="0" err="1" smtClean="0"/>
              <a:t>Pulverizer</a:t>
            </a:r>
            <a:r>
              <a:rPr lang="en-US" sz="4000" dirty="0" smtClean="0"/>
              <a:t> or Euler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6A5E9C01-C108-4A5C-AE7A-FB77D488E7D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lots of primes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620000" cy="5562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930093"/>
                </a:solidFill>
              </a:rPr>
              <a:t>Prime Number </a:t>
            </a:r>
            <a:r>
              <a:rPr lang="en-US" sz="4000" dirty="0" err="1" smtClean="0">
                <a:solidFill>
                  <a:srgbClr val="930093"/>
                </a:solidFill>
              </a:rPr>
              <a:t>Thm</a:t>
            </a:r>
            <a:r>
              <a:rPr lang="en-US" sz="4000" dirty="0" smtClean="0">
                <a:solidFill>
                  <a:srgbClr val="930093"/>
                </a:solidFill>
              </a:rPr>
              <a:t>:</a:t>
            </a:r>
          </a:p>
          <a:p>
            <a:pPr eaLnBrk="1" hangingPunct="1"/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) ::= |primes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</a:p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~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n/ln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smtClean="0"/>
              <a:t>(deep </a:t>
            </a:r>
            <a:r>
              <a:rPr lang="en-US" sz="4800" dirty="0" err="1" smtClean="0"/>
              <a:t>thm</a:t>
            </a:r>
            <a:r>
              <a:rPr lang="en-US" sz="4800" dirty="0" smtClean="0"/>
              <a:t>)</a:t>
            </a:r>
            <a:endParaRPr lang="en-US" sz="5400" dirty="0" smtClean="0"/>
          </a:p>
          <a:p>
            <a:pPr algn="ctr" eaLnBrk="1" hangingPunct="1"/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n/4 log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endParaRPr lang="en-US" sz="60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 algn="ctr" eaLnBrk="1" hangingPunct="1"/>
            <a:r>
              <a:rPr lang="en-US" sz="4800" dirty="0" err="1" smtClean="0"/>
              <a:t>Chebyshev’s</a:t>
            </a:r>
            <a:r>
              <a:rPr lang="en-US" sz="4800" dirty="0" smtClean="0"/>
              <a:t> bound</a:t>
            </a:r>
          </a:p>
          <a:p>
            <a:pPr algn="ctr"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“elementary” proof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6A5E9C01-C108-4A5C-AE7A-FB77D488E7D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lots of primes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953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so for 200 digit #’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at least 1/1000 is prime</a:t>
            </a:r>
          </a:p>
          <a:p>
            <a:pPr algn="ctr" eaLnBrk="1" hangingPunct="1"/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n/4 log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endParaRPr lang="en-US" sz="60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 algn="ctr" eaLnBrk="1" hangingPunct="1"/>
            <a:r>
              <a:rPr lang="en-US" sz="4800" dirty="0" err="1" smtClean="0"/>
              <a:t>Chebyshev’s</a:t>
            </a:r>
            <a:r>
              <a:rPr lang="en-US" sz="4800" dirty="0" smtClean="0"/>
              <a:t> bound</a:t>
            </a:r>
          </a:p>
          <a:p>
            <a:pPr algn="ctr"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“elementary” proof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905</Words>
  <Application>Microsoft Macintosh PowerPoint</Application>
  <PresentationFormat>On-screen Show (4:3)</PresentationFormat>
  <Paragraphs>270</Paragraphs>
  <Slides>23</Slides>
  <Notes>13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6.042 Lecture Template</vt:lpstr>
      <vt:lpstr>PowerPoint Presentation</vt:lpstr>
      <vt:lpstr>RSA Public Key Encryption</vt:lpstr>
      <vt:lpstr>Beforehand</vt:lpstr>
      <vt:lpstr>RSA</vt:lpstr>
      <vt:lpstr>Why does this work?</vt:lpstr>
      <vt:lpstr>Why does this work?</vt:lpstr>
      <vt:lpstr>Receiver’s abilities</vt:lpstr>
      <vt:lpstr>lots of primes</vt:lpstr>
      <vt:lpstr>lots of primes</vt:lpstr>
      <vt:lpstr>test if n is prime</vt:lpstr>
      <vt:lpstr>Why is it secure?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PowerPoint Presentation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395</cp:revision>
  <cp:lastPrinted>2009-11-02T15:10:55Z</cp:lastPrinted>
  <dcterms:created xsi:type="dcterms:W3CDTF">2011-03-07T17:33:28Z</dcterms:created>
  <dcterms:modified xsi:type="dcterms:W3CDTF">2011-10-14T15:41:35Z</dcterms:modified>
</cp:coreProperties>
</file>