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2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25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78" r:id="rId1"/>
  </p:sldMasterIdLst>
  <p:notesMasterIdLst>
    <p:notesMasterId r:id="rId28"/>
  </p:notesMasterIdLst>
  <p:handoutMasterIdLst>
    <p:handoutMasterId r:id="rId29"/>
  </p:handoutMasterIdLst>
  <p:sldIdLst>
    <p:sldId id="388" r:id="rId2"/>
    <p:sldId id="367" r:id="rId3"/>
    <p:sldId id="394" r:id="rId4"/>
    <p:sldId id="395" r:id="rId5"/>
    <p:sldId id="396" r:id="rId6"/>
    <p:sldId id="403" r:id="rId7"/>
    <p:sldId id="398" r:id="rId8"/>
    <p:sldId id="400" r:id="rId9"/>
    <p:sldId id="401" r:id="rId10"/>
    <p:sldId id="368" r:id="rId11"/>
    <p:sldId id="369" r:id="rId12"/>
    <p:sldId id="414" r:id="rId13"/>
    <p:sldId id="410" r:id="rId14"/>
    <p:sldId id="374" r:id="rId15"/>
    <p:sldId id="405" r:id="rId16"/>
    <p:sldId id="407" r:id="rId17"/>
    <p:sldId id="418" r:id="rId18"/>
    <p:sldId id="426" r:id="rId19"/>
    <p:sldId id="428" r:id="rId20"/>
    <p:sldId id="429" r:id="rId21"/>
    <p:sldId id="430" r:id="rId22"/>
    <p:sldId id="375" r:id="rId23"/>
    <p:sldId id="412" r:id="rId24"/>
    <p:sldId id="417" r:id="rId25"/>
    <p:sldId id="413" r:id="rId26"/>
    <p:sldId id="402" r:id="rId27"/>
  </p:sldIdLst>
  <p:sldSz cx="9144000" cy="6858000" type="screen4x3"/>
  <p:notesSz cx="7315200" cy="9601200"/>
  <p:custDataLst>
    <p:tags r:id="rId3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F00FF"/>
    <a:srgbClr val="0000CC"/>
    <a:srgbClr val="008000"/>
    <a:srgbClr val="3333FF"/>
    <a:srgbClr val="00A200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5" autoAdjust="0"/>
  </p:normalViewPr>
  <p:slideViewPr>
    <p:cSldViewPr showGuides="1">
      <p:cViewPr varScale="1">
        <p:scale>
          <a:sx n="92" d="100"/>
          <a:sy n="92" d="100"/>
        </p:scale>
        <p:origin x="-6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tags" Target="tags/tag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8.wmf"/><Relationship Id="rId3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2561754-9252-4ECD-9A71-71CDBBB1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03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22597B-958D-4520-8A0D-91DE84F8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10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BF72F-ABC4-4981-8CD9-BA43CDB83B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5C2E4-51F2-4351-AC9C-4FFB4DFC309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E67A7-F380-4CE0-88FA-2CB84BEBFA2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9441DB-10B7-49BC-AB28-04AD0C4CB9E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AF2D8-33E9-49A3-B420-25C9C8989AA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14273C-015F-4B70-8E84-8F6E88E2765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3E9133-7400-49C9-B679-FA67AFDDFC6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2E425A-8DDD-405B-8600-5265099004E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64BEE-C45D-4364-99C5-489573BC527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1AC89A-7AC6-48FB-BCAA-4A76D7D5385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1AC89A-7AC6-48FB-BCAA-4A76D7D5385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6W.‹#›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6W.‹#›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6W.‹#›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092F4601-307B-4C24-B8E1-0927D73A95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662DA84E-2EE0-4520-81DD-FF87E285B2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7C4E6977-E764-49C2-9B46-F1F7E8372A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6W.‹#›</a:t>
            </a:r>
            <a:endParaRPr lang="en-US" sz="1200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October 12,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4" r:id="rId4"/>
    <p:sldLayoutId id="2147483685" r:id="rId5"/>
    <p:sldLayoutId id="2147483690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8.w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F969F519-7538-4B74-8C91-7BCC0BE33C8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85750" y="2667000"/>
            <a:ext cx="8629650" cy="1524000"/>
          </a:xfrm>
        </p:spPr>
        <p:txBody>
          <a:bodyPr/>
          <a:lstStyle/>
          <a:p>
            <a:pPr eaLnBrk="1" hangingPunct="1"/>
            <a:r>
              <a:rPr lang="en-US" sz="8000" b="1" dirty="0" smtClean="0"/>
              <a:t>Euler’s Theorem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A808FFD1-D581-4BF4-B068-1D0FA2A32EF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Euler’s Theorem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7475" y="1244600"/>
            <a:ext cx="8456613" cy="410686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000" dirty="0" smtClean="0"/>
              <a:t>For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6000" dirty="0" smtClean="0">
                <a:solidFill>
                  <a:srgbClr val="3333CC"/>
                </a:solidFill>
              </a:rPr>
              <a:t> </a:t>
            </a:r>
            <a:r>
              <a:rPr lang="en-US" sz="6000" dirty="0" smtClean="0"/>
              <a:t>relatively </a:t>
            </a:r>
          </a:p>
          <a:p>
            <a:pPr eaLnBrk="1" hangingPunct="1">
              <a:buFontTx/>
              <a:buNone/>
              <a:defRPr/>
            </a:pPr>
            <a:r>
              <a:rPr lang="en-US" sz="6000" dirty="0" smtClean="0"/>
              <a:t>prime</a:t>
            </a:r>
            <a:r>
              <a:rPr lang="en-US" sz="6000" dirty="0" smtClean="0">
                <a:solidFill>
                  <a:srgbClr val="800080"/>
                </a:solidFill>
              </a:rPr>
              <a:t> </a:t>
            </a:r>
            <a:r>
              <a:rPr lang="en-US" sz="6000" dirty="0" smtClean="0"/>
              <a:t>to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6000" dirty="0" smtClean="0"/>
              <a:t>,</a:t>
            </a:r>
          </a:p>
          <a:p>
            <a:pPr eaLnBrk="1" hangingPunct="1">
              <a:defRPr/>
            </a:pPr>
            <a:r>
              <a:rPr lang="en-US" sz="7200" dirty="0" smtClean="0">
                <a:solidFill>
                  <a:srgbClr val="3333CC"/>
                </a:solidFill>
              </a:rPr>
              <a:t>   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7200" b="1" baseline="30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7200" baseline="30000" dirty="0" err="1" smtClean="0">
                <a:solidFill>
                  <a:schemeClr val="accent1">
                    <a:lumMod val="50000"/>
                  </a:schemeClr>
                </a:solidFill>
              </a:rPr>
              <a:t>(n</a:t>
            </a:r>
            <a:r>
              <a:rPr lang="en-US" sz="7200" baseline="300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72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1 (mod n)</a:t>
            </a:r>
          </a:p>
        </p:txBody>
      </p:sp>
      <p:pic>
        <p:nvPicPr>
          <p:cNvPr id="4101" name="Picture 4" descr="eul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473825" y="234950"/>
            <a:ext cx="2070100" cy="3105150"/>
          </a:xfrm>
          <a:noFill/>
        </p:spPr>
      </p:pic>
      <p:sp>
        <p:nvSpPr>
          <p:cNvPr id="385030" name="Rectangle 6"/>
          <p:cNvSpPr>
            <a:spLocks noChangeArrowheads="1"/>
          </p:cNvSpPr>
          <p:nvPr/>
        </p:nvSpPr>
        <p:spPr bwMode="auto">
          <a:xfrm>
            <a:off x="1063625" y="3454400"/>
            <a:ext cx="7151688" cy="1312863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3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3023AA39-47D8-49DF-8766-B653A1B18F4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FF"/>
                </a:solidFill>
              </a:rPr>
              <a:t>Fermat’s “Little” Theorem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66800"/>
            <a:ext cx="8686800" cy="4724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600" dirty="0" smtClean="0"/>
              <a:t>special case:</a:t>
            </a:r>
          </a:p>
          <a:p>
            <a:pPr algn="ctr" eaLnBrk="1" hangingPunct="1">
              <a:buFontTx/>
              <a:buNone/>
              <a:defRPr/>
            </a:pPr>
            <a:r>
              <a:rPr lang="en-US" sz="6600" dirty="0" smtClean="0">
                <a:solidFill>
                  <a:srgbClr val="3333CC"/>
                </a:solidFill>
              </a:rPr>
              <a:t>k</a:t>
            </a:r>
            <a:r>
              <a:rPr lang="en-US" sz="6600" b="1" kern="1200" baseline="30000" dirty="0" smtClean="0">
                <a:solidFill>
                  <a:srgbClr val="CCCCFF">
                    <a:lumMod val="50000"/>
                  </a:srgbClr>
                </a:solidFill>
                <a:latin typeface="+mj-lt"/>
                <a:sym typeface="Euclid Symbol"/>
              </a:rPr>
              <a:t>p-1</a:t>
            </a:r>
            <a:r>
              <a:rPr lang="en-US" sz="6600" dirty="0" smtClean="0">
                <a:solidFill>
                  <a:srgbClr val="3333CC"/>
                </a:solidFill>
              </a:rPr>
              <a:t> </a:t>
            </a:r>
            <a:r>
              <a:rPr lang="en-US" sz="6600" b="1" dirty="0" smtClean="0">
                <a:solidFill>
                  <a:srgbClr val="3333CC"/>
                </a:solidFill>
                <a:latin typeface="Euclid Symbol" charset="2"/>
              </a:rPr>
              <a:t>≡ </a:t>
            </a:r>
            <a:r>
              <a:rPr lang="en-US" sz="6600" dirty="0" smtClean="0">
                <a:solidFill>
                  <a:srgbClr val="3333CC"/>
                </a:solidFill>
              </a:rPr>
              <a:t>1 (mod p)</a:t>
            </a:r>
          </a:p>
          <a:p>
            <a:pPr eaLnBrk="1" hangingPunct="1">
              <a:buFontTx/>
              <a:buNone/>
              <a:defRPr/>
            </a:pPr>
            <a:r>
              <a:rPr lang="en-US" sz="6600" dirty="0" smtClean="0"/>
              <a:t>for prime</a:t>
            </a:r>
            <a:r>
              <a:rPr lang="en-US" sz="6600" dirty="0" smtClean="0">
                <a:solidFill>
                  <a:srgbClr val="3333CC"/>
                </a:solidFill>
              </a:rPr>
              <a:t> p</a:t>
            </a:r>
          </a:p>
          <a:p>
            <a:pPr eaLnBrk="1" hangingPunct="1">
              <a:defRPr/>
            </a:pPr>
            <a:r>
              <a:rPr lang="en-US" sz="6600" dirty="0" smtClean="0">
                <a:solidFill>
                  <a:srgbClr val="3333CC"/>
                </a:solidFill>
              </a:rPr>
              <a:t>k </a:t>
            </a:r>
            <a:r>
              <a:rPr lang="en-US" sz="6600" b="1" dirty="0" smtClean="0">
                <a:solidFill>
                  <a:prstClr val="black"/>
                </a:solidFill>
                <a:latin typeface="Euclid Symbol" charset="2"/>
                <a:cs typeface="Euclid Symbol" charset="2"/>
              </a:rPr>
              <a:t>∊ 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</a:rPr>
              <a:t>[1,p)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1F6C5DAC-2009-4302-BE3F-4F64B63BF77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2390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Proof of Euler’s Theorem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368" y="1219200"/>
            <a:ext cx="8987632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n*</a:t>
            </a:r>
            <a:r>
              <a:rPr lang="en-US" sz="5400" dirty="0" smtClean="0">
                <a:latin typeface="+mj-lt"/>
              </a:rPr>
              <a:t> ::=</a:t>
            </a:r>
          </a:p>
          <a:p>
            <a:pPr>
              <a:defRPr/>
            </a:pP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{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 pitchFamily="18" charset="2"/>
              </a:rPr>
              <a:t>[1,n)</a:t>
            </a:r>
            <a:r>
              <a:rPr lang="en-US" sz="5400" dirty="0" smtClean="0">
                <a:latin typeface="Comic Sans MS"/>
                <a:cs typeface="Comic Sans MS"/>
                <a:sym typeface="Euclid Symbol" pitchFamily="18" charset="2"/>
              </a:rPr>
              <a:t>|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5400" dirty="0" err="1" smtClean="0">
                <a:solidFill>
                  <a:schemeClr val="accent4"/>
                </a:solidFill>
                <a:latin typeface="+mj-lt"/>
              </a:rPr>
              <a:t>rel</a:t>
            </a:r>
            <a:r>
              <a:rPr lang="en-US" sz="5400" dirty="0" smtClean="0">
                <a:solidFill>
                  <a:schemeClr val="accent4"/>
                </a:solidFill>
                <a:latin typeface="+mj-lt"/>
              </a:rPr>
              <a:t> prime to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n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latin typeface="+mj-lt"/>
              </a:rPr>
              <a:t>Note: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m,k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 n* </a:t>
            </a:r>
            <a:r>
              <a:rPr lang="en-US" sz="4800" dirty="0" smtClean="0">
                <a:latin typeface="+mj-lt"/>
                <a:sym typeface="Euclid Symbol"/>
              </a:rPr>
              <a:t>implies</a:t>
            </a: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           </a:t>
            </a:r>
            <a:r>
              <a:rPr lang="en-US" sz="4800" dirty="0" err="1" smtClean="0">
                <a:solidFill>
                  <a:srgbClr val="0000CC"/>
                </a:solidFill>
                <a:latin typeface="+mj-lt"/>
                <a:sym typeface="Euclid Symbol"/>
              </a:rPr>
              <a:t>m</a:t>
            </a:r>
            <a:r>
              <a:rPr lang="en-US" sz="4800" b="1" dirty="0" err="1" smtClean="0">
                <a:solidFill>
                  <a:srgbClr val="0000CC"/>
                </a:solidFill>
                <a:latin typeface="+mj-lt"/>
                <a:sym typeface="Euclid Symbol"/>
              </a:rPr>
              <a:t>⋅</a:t>
            </a:r>
            <a:r>
              <a:rPr lang="en-US" sz="4800" dirty="0" err="1" smtClean="0">
                <a:solidFill>
                  <a:srgbClr val="0000CC"/>
                </a:solidFill>
                <a:latin typeface="+mj-lt"/>
                <a:sym typeface="Euclid Symbol"/>
              </a:rPr>
              <a:t>k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 </a:t>
            </a:r>
            <a:r>
              <a:rPr lang="en-US" sz="4800" dirty="0" smtClean="0">
                <a:latin typeface="+mj-lt"/>
                <a:sym typeface="Euclid Symbol"/>
              </a:rPr>
              <a:t>rel. prime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</a:t>
            </a:r>
            <a:r>
              <a:rPr lang="en-US" sz="4800" dirty="0" smtClean="0">
                <a:latin typeface="+mj-lt"/>
                <a:sym typeface="Euclid Symbol"/>
              </a:rPr>
              <a:t>to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n</a:t>
            </a:r>
            <a:endParaRPr lang="en-US" sz="4800" dirty="0" smtClean="0">
              <a:solidFill>
                <a:srgbClr val="0000CC"/>
              </a:solidFill>
              <a:latin typeface="+mj-lt"/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1316308" y="4191000"/>
            <a:ext cx="6837092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rem(mk,n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)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*        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Permuting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n*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A7FF40A1-BAF9-47AD-9B94-2540ACEF918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828800"/>
            <a:ext cx="883920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4000" dirty="0" smtClean="0">
                <a:solidFill>
                  <a:srgbClr val="000000"/>
                </a:solidFill>
                <a:latin typeface="Comic Sans MS"/>
              </a:rPr>
              <a:t>Lemma:</a:t>
            </a:r>
          </a:p>
          <a:p>
            <a:pPr lvl="0"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For 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k</a:t>
            </a:r>
            <a:r>
              <a:rPr lang="en-US" sz="54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n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*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,</a:t>
            </a:r>
            <a:r>
              <a:rPr lang="en-US" sz="5400" dirty="0" smtClean="0">
                <a:latin typeface="Comic Sans MS"/>
              </a:rPr>
              <a:t> the mapping</a:t>
            </a:r>
          </a:p>
          <a:p>
            <a:pPr lvl="0" algn="ctr">
              <a:defRPr/>
            </a:pPr>
            <a:r>
              <a:rPr lang="en-US" sz="5400" dirty="0" smtClean="0">
                <a:latin typeface="Comic Sans MS"/>
              </a:rPr>
              <a:t>    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m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  </a:t>
            </a:r>
            <a:r>
              <a:rPr lang="en-US" sz="5400" b="1" dirty="0" smtClean="0">
                <a:solidFill>
                  <a:srgbClr val="CCCCFF">
                    <a:lumMod val="50000"/>
                  </a:srgbClr>
                </a:solidFill>
                <a:latin typeface="Euclid Symbol" charset="2"/>
                <a:cs typeface="Euclid Symbol" charset="2"/>
                <a:sym typeface="Euclid Symbol"/>
              </a:rPr>
              <a:t>→</a:t>
            </a:r>
            <a:r>
              <a:rPr lang="en-US" sz="5400" b="1" dirty="0" smtClean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/>
              </a:rPr>
              <a:t>  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/>
              </a:rPr>
              <a:t>rem(km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/>
              </a:rPr>
              <a:t>, n)</a:t>
            </a:r>
          </a:p>
          <a:p>
            <a:pPr lvl="0">
              <a:defRPr/>
            </a:pPr>
            <a:r>
              <a:rPr lang="en-US" sz="5400" dirty="0" smtClean="0">
                <a:latin typeface="Comic Sans MS"/>
                <a:sym typeface="Euclid Symbol"/>
              </a:rPr>
              <a:t>is a </a:t>
            </a:r>
            <a:r>
              <a:rPr lang="en-US" sz="5400" dirty="0" err="1" smtClean="0">
                <a:latin typeface="Comic Sans MS"/>
                <a:sym typeface="Euclid Symbol"/>
              </a:rPr>
              <a:t>bijection</a:t>
            </a:r>
            <a:r>
              <a:rPr lang="en-US" sz="5400" dirty="0" smtClean="0">
                <a:latin typeface="Comic Sans MS"/>
                <a:sym typeface="Euclid Symbol"/>
              </a:rPr>
              <a:t> from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sym typeface="Euclid Symbol"/>
              </a:rPr>
              <a:t>n*</a:t>
            </a:r>
            <a:r>
              <a:rPr lang="en-US" sz="5400" dirty="0" smtClean="0">
                <a:latin typeface="Comic Sans MS"/>
                <a:sym typeface="Euclid Symbol"/>
              </a:rPr>
              <a:t> to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sym typeface="Euclid Symbol"/>
              </a:rPr>
              <a:t>n*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6477000" y="6553200"/>
            <a:ext cx="2667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6W.</a:t>
            </a:r>
            <a:fld id="{240449DF-F5E8-4908-A8C5-8B1F7074FE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200" y="4038600"/>
            <a:ext cx="8991600" cy="1219200"/>
            <a:chOff x="76200" y="4038600"/>
            <a:chExt cx="8991600" cy="1219200"/>
          </a:xfrm>
        </p:grpSpPr>
        <p:sp>
          <p:nvSpPr>
            <p:cNvPr id="7" name="Rectangle 6"/>
            <p:cNvSpPr/>
            <p:nvPr/>
          </p:nvSpPr>
          <p:spPr bwMode="auto">
            <a:xfrm>
              <a:off x="76200" y="4038600"/>
              <a:ext cx="8991600" cy="1219200"/>
            </a:xfrm>
            <a:prstGeom prst="rect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 useBgFill="1">
          <p:nvSpPr>
            <p:cNvPr id="3" name="TextBox 2"/>
            <p:cNvSpPr txBox="1"/>
            <p:nvPr/>
          </p:nvSpPr>
          <p:spPr>
            <a:xfrm>
              <a:off x="127718" y="4114800"/>
              <a:ext cx="8888563" cy="92333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5400" dirty="0" err="1">
                  <a:latin typeface="+mj-lt"/>
                </a:rPr>
                <a:t>mult</a:t>
              </a:r>
              <a:r>
                <a:rPr lang="en-US" sz="5400" dirty="0">
                  <a:latin typeface="+mj-lt"/>
                </a:rPr>
                <a:t> by </a:t>
              </a:r>
              <a:r>
                <a:rPr lang="en-US" sz="5400" dirty="0" err="1">
                  <a:solidFill>
                    <a:srgbClr val="0000CC"/>
                  </a:solidFill>
                  <a:latin typeface="+mj-lt"/>
                </a:rPr>
                <a:t>k</a:t>
              </a:r>
              <a:r>
                <a:rPr lang="en-US" sz="5400" b="1" dirty="0" err="1">
                  <a:solidFill>
                    <a:srgbClr val="0000CC"/>
                  </a:solidFill>
                  <a:latin typeface="Euclid Symbol" charset="2"/>
                  <a:cs typeface="Euclid Symbol" charset="2"/>
                </a:rPr>
                <a:t>∈</a:t>
              </a:r>
              <a:r>
                <a:rPr lang="en-US" sz="5400" dirty="0" err="1">
                  <a:solidFill>
                    <a:srgbClr val="0000CC"/>
                  </a:solidFill>
                  <a:latin typeface="+mj-lt"/>
                </a:rPr>
                <a:t>n</a:t>
              </a:r>
              <a:r>
                <a:rPr lang="en-US" sz="5400" dirty="0">
                  <a:solidFill>
                    <a:srgbClr val="0000CC"/>
                  </a:solidFill>
                  <a:latin typeface="+mj-lt"/>
                </a:rPr>
                <a:t>*</a:t>
              </a:r>
              <a:r>
                <a:rPr lang="en-US" sz="5400" dirty="0">
                  <a:latin typeface="+mj-lt"/>
                </a:rPr>
                <a:t>, permutes </a:t>
              </a:r>
              <a:r>
                <a:rPr lang="en-US" sz="5400" dirty="0">
                  <a:solidFill>
                    <a:srgbClr val="0000CC"/>
                  </a:solidFill>
                  <a:latin typeface="+mj-lt"/>
                </a:rPr>
                <a:t>n</a:t>
              </a:r>
              <a:r>
                <a:rPr lang="en-US" sz="5400" dirty="0" smtClean="0">
                  <a:latin typeface="+mj-lt"/>
                </a:rPr>
                <a:t>*</a:t>
              </a:r>
              <a:endParaRPr lang="en-US" sz="5400" dirty="0">
                <a:latin typeface="+mj-lt"/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240449DF-F5E8-4908-A8C5-8B1F7074FE06}" type="slidenum">
              <a:rPr lang="en-US" smtClean="0"/>
              <a:pPr>
                <a:defRPr/>
              </a:pPr>
              <a:t>14</a:t>
            </a:fld>
            <a:endParaRPr lang="en-US" dirty="0" err="1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permuting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9)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304871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9*</a:t>
            </a:r>
            <a:r>
              <a:rPr lang="en-US" sz="7200" dirty="0" smtClean="0">
                <a:latin typeface="Comic Sans MS" pitchFamily="8" charset="0"/>
              </a:rPr>
              <a:t>=</a:t>
            </a:r>
            <a:endParaRPr lang="en-US" sz="7200" dirty="0" smtClean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240449DF-F5E8-4908-A8C5-8B1F7074FE06}" type="slidenum">
              <a:rPr lang="en-US" smtClean="0"/>
              <a:pPr>
                <a:defRPr/>
              </a:pPr>
              <a:t>15</a:t>
            </a:fld>
            <a:endParaRPr lang="en-US" dirty="0" err="1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permuting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9)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2304871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9*</a:t>
            </a:r>
            <a:r>
              <a:rPr lang="en-US" sz="7200" dirty="0" smtClean="0">
                <a:latin typeface="Comic Sans MS" pitchFamily="8" charset="0"/>
              </a:rPr>
              <a:t>=</a:t>
            </a:r>
            <a:endParaRPr lang="en-US" sz="7200" dirty="0" smtClean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240449DF-F5E8-4908-A8C5-8B1F7074FE06}" type="slidenum">
              <a:rPr lang="en-US" smtClean="0"/>
              <a:pPr>
                <a:defRPr/>
              </a:pPr>
              <a:t>16</a:t>
            </a:fld>
            <a:endParaRPr lang="en-US" dirty="0" err="1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permuting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9)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7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2304871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9*</a:t>
            </a:r>
            <a:r>
              <a:rPr lang="en-US" sz="7200" dirty="0" smtClean="0">
                <a:latin typeface="Comic Sans MS" pitchFamily="8" charset="0"/>
              </a:rPr>
              <a:t>=</a:t>
            </a:r>
            <a:endParaRPr lang="en-US" sz="7200" dirty="0" smtClean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1243548"/>
            <a:ext cx="8991600" cy="378565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say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*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= {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,m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,…,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s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}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,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k</a:t>
            </a:r>
            <a:r>
              <a:rPr lang="en-US" sz="48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48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n</a:t>
            </a:r>
            <a:r>
              <a:rPr lang="en-US" sz="48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*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none of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</a:t>
            </a:r>
          </a:p>
          <a:p>
            <a:pPr algn="ctr">
              <a:defRPr/>
            </a:pP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because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cancels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</a:p>
          <a:p>
            <a:pPr>
              <a:defRPr/>
            </a:pP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so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 each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j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</a:t>
            </a:r>
            <a:endParaRPr lang="en-US" sz="4800" dirty="0" smtClean="0">
              <a:latin typeface="Comic Sans MS"/>
              <a:cs typeface="Comic Sans MS"/>
              <a:sym typeface="Euclid Symbol" pitchFamily="18" charset="2"/>
            </a:endParaRPr>
          </a:p>
          <a:p>
            <a:pPr>
              <a:defRPr/>
            </a:pP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for a unique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j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93347EBB-FBA4-4869-8D0A-161607B6A01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2133600" y="1981200"/>
            <a:ext cx="510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</a:t>
            </a:r>
            <a:r>
              <a:rPr kumimoji="0" lang="en-US" sz="4800" b="0" i="0" u="none" strike="noStrike" kern="1200" cap="none" spc="0" normalizeH="0" baseline="-2500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</a:t>
            </a: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k, m</a:t>
            </a:r>
            <a:r>
              <a:rPr kumimoji="0" lang="en-US" sz="4800" b="0" i="0" u="none" strike="noStrike" kern="1200" cap="none" spc="0" normalizeH="0" baseline="-2500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2</a:t>
            </a: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k, …, m</a:t>
            </a:r>
            <a:r>
              <a:rPr kumimoji="0" lang="en-US" sz="4800" b="0" i="0" u="none" strike="noStrike" kern="1200" cap="none" spc="0" normalizeH="0" baseline="-2500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</a:t>
            </a: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7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7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7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07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1243548"/>
            <a:ext cx="8991600" cy="48320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in particular,</a:t>
            </a:r>
          </a:p>
          <a:p>
            <a:pPr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1</a:t>
            </a:r>
            <a:r>
              <a:rPr lang="en-US" sz="4800" b="1" dirty="0" smtClean="0">
                <a:solidFill>
                  <a:srgbClr val="0000E5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∙∙∙ </a:t>
            </a:r>
            <a:r>
              <a:rPr lang="en-US" sz="4800" b="1" dirty="0" smtClean="0">
                <a:solidFill>
                  <a:srgbClr val="0000E5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m</a:t>
            </a:r>
            <a:r>
              <a:rPr lang="en-US" sz="4800" b="1" baseline="-25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 pitchFamily="18" charset="2"/>
              </a:rPr>
              <a:t>s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  <a:sym typeface="Euclid Symbol" pitchFamily="18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(m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k)</a:t>
            </a:r>
            <a:r>
              <a:rPr lang="en-US" sz="4800" b="1" dirty="0" smtClean="0">
                <a:solidFill>
                  <a:srgbClr val="0000E5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k)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∙∙∙(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k)  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now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FF00FF"/>
                </a:solidFill>
                <a:latin typeface="Comic Sans MS" pitchFamily="66" charset="0"/>
              </a:rPr>
              <a:t>cancel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the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4800" dirty="0" smtClean="0">
                <a:latin typeface="Comic Sans MS" pitchFamily="66" charset="0"/>
              </a:rPr>
              <a:t>’s</a:t>
            </a:r>
          </a:p>
          <a:p>
            <a:pPr>
              <a:defRPr/>
            </a:pPr>
            <a:endParaRPr lang="en-US" sz="4800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0223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93347EBB-FBA4-4869-8D0A-161607B6A01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1066800" y="2133600"/>
            <a:ext cx="2743200" cy="1752599"/>
            <a:chOff x="1066800" y="2133600"/>
            <a:chExt cx="2743200" cy="1752599"/>
          </a:xfrm>
        </p:grpSpPr>
        <p:cxnSp>
          <p:nvCxnSpPr>
            <p:cNvPr id="6" name="Straight Connector 5"/>
            <p:cNvCxnSpPr/>
            <p:nvPr/>
          </p:nvCxnSpPr>
          <p:spPr bwMode="auto">
            <a:xfrm rot="5400000">
              <a:off x="1066800" y="2133600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rot="5400000">
              <a:off x="3124200" y="3200399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6200" y="2133600"/>
            <a:ext cx="1905000" cy="1752600"/>
            <a:chOff x="76200" y="2133600"/>
            <a:chExt cx="1905000" cy="1752600"/>
          </a:xfrm>
        </p:grpSpPr>
        <p:cxnSp>
          <p:nvCxnSpPr>
            <p:cNvPr id="7" name="Straight Connector 6"/>
            <p:cNvCxnSpPr/>
            <p:nvPr/>
          </p:nvCxnSpPr>
          <p:spPr bwMode="auto">
            <a:xfrm rot="5400000">
              <a:off x="76200" y="2133600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 rot="5400000">
              <a:off x="1295400" y="3200400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2819400" y="2133600"/>
            <a:ext cx="2895600" cy="1752600"/>
            <a:chOff x="2819400" y="2133600"/>
            <a:chExt cx="2895600" cy="1752600"/>
          </a:xfrm>
        </p:grpSpPr>
        <p:cxnSp>
          <p:nvCxnSpPr>
            <p:cNvPr id="10" name="Straight Connector 9"/>
            <p:cNvCxnSpPr/>
            <p:nvPr/>
          </p:nvCxnSpPr>
          <p:spPr bwMode="auto">
            <a:xfrm rot="5400000">
              <a:off x="2819400" y="2133600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rot="5400000">
              <a:off x="5029200" y="3200400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1243548"/>
            <a:ext cx="8991600" cy="261610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in particular,</a:t>
            </a:r>
          </a:p>
          <a:p>
            <a:pPr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       1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  <a:sym typeface="Euclid Symbol" pitchFamily="18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(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k)</a:t>
            </a:r>
            <a:r>
              <a:rPr lang="en-US" sz="4800" b="1" dirty="0" smtClean="0">
                <a:solidFill>
                  <a:srgbClr val="0000E5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∙∙∙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   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0223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93347EBB-FBA4-4869-8D0A-161607B6A01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3130C671-BAFA-40C0-AA12-97E3C8E99BD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53500" cy="4714875"/>
          </a:xfrm>
        </p:spPr>
        <p:txBody>
          <a:bodyPr/>
          <a:lstStyle/>
          <a:p>
            <a:pPr marL="609600" indent="-609600" eaLnBrk="1" hangingPunct="1">
              <a:buFontTx/>
              <a:buNone/>
              <a:defRPr/>
            </a:pPr>
            <a:r>
              <a:rPr lang="en-US" sz="72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</a:rPr>
              <a:t>(n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sz="7200" dirty="0" smtClean="0"/>
              <a:t>::=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7200" dirty="0" smtClean="0"/>
              <a:t>#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72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0,1,…,n-1  </a:t>
            </a:r>
            <a:r>
              <a:rPr lang="en-US" sz="7200" dirty="0" err="1" smtClean="0">
                <a:sym typeface="Euclid Symbol" pitchFamily="18" charset="2"/>
              </a:rPr>
              <a:t>s.t</a:t>
            </a:r>
            <a:r>
              <a:rPr lang="en-US" sz="7200" dirty="0" smtClean="0">
                <a:sym typeface="Euclid Symbol" pitchFamily="18" charset="2"/>
              </a:rPr>
              <a:t>.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   k </a:t>
            </a:r>
            <a:r>
              <a:rPr lang="en-US" sz="7200" dirty="0" smtClean="0">
                <a:cs typeface="Courier New" pitchFamily="49" charset="0"/>
                <a:sym typeface="Euclid Symbol" pitchFamily="18" charset="2"/>
              </a:rPr>
              <a:t>rel. prime to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733800"/>
            <a:ext cx="6248400" cy="230832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7200" dirty="0" smtClean="0">
                <a:latin typeface="+mj-lt"/>
              </a:rPr>
              <a:t>has a 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(mod n</a:t>
            </a:r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)</a:t>
            </a:r>
            <a:endParaRPr lang="en-US" sz="7200" dirty="0" smtClean="0">
              <a:latin typeface="+mj-lt"/>
            </a:endParaRPr>
          </a:p>
          <a:p>
            <a:pPr>
              <a:defRPr/>
            </a:pPr>
            <a:r>
              <a:rPr lang="en-US" sz="7200" dirty="0" smtClean="0">
                <a:latin typeface="+mj-lt"/>
              </a:rPr>
              <a:t>inverse</a:t>
            </a:r>
            <a:endParaRPr lang="en-US" sz="7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3200400" y="2362200"/>
            <a:ext cx="381000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+mj-lt"/>
              </a:rPr>
              <a:t>  [0,n)     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1243548"/>
            <a:ext cx="8991600" cy="261610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in particular,</a:t>
            </a:r>
          </a:p>
          <a:p>
            <a:pPr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       1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  <a:sym typeface="Euclid Symbol" pitchFamily="18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         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0223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93347EBB-FBA4-4869-8D0A-161607B6A01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1243548"/>
            <a:ext cx="8991600" cy="267765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in particular,</a:t>
            </a:r>
          </a:p>
          <a:p>
            <a:pPr>
              <a:defRPr/>
            </a:pPr>
            <a:endParaRPr lang="en-US" sz="36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  <a:p>
            <a:pPr>
              <a:defRPr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</a:p>
          <a:p>
            <a:pPr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      1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 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     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0223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93347EBB-FBA4-4869-8D0A-161607B6A01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3684678" y="3124200"/>
            <a:ext cx="88732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2800" dirty="0" err="1" smtClean="0">
                <a:solidFill>
                  <a:srgbClr val="0000FF"/>
                </a:solidFill>
                <a:latin typeface="+mj-lt"/>
              </a:rPr>
              <a:t>(n</a:t>
            </a: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24565" y="4191000"/>
            <a:ext cx="18948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+mj-lt"/>
              </a:rPr>
              <a:t>QED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2D84392B-0D9B-42AA-BA65-FCCCDA49260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" y="838200"/>
            <a:ext cx="934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So</a:t>
            </a:r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09588" y="1447800"/>
          <a:ext cx="7974012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6" imgW="2044700" imgH="647700" progId="Equation.DSMT4">
                  <p:embed/>
                </p:oleObj>
              </mc:Choice>
              <mc:Fallback>
                <p:oleObj name="Equation" r:id="rId6" imgW="2044700" imgH="6477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447800"/>
                        <a:ext cx="7974012" cy="2525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2D84392B-0D9B-42AA-BA65-FCCCDA49260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509588" y="1477963"/>
          <a:ext cx="7974012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6" imgW="2044700" imgH="812800" progId="Equation.DSMT4">
                  <p:embed/>
                </p:oleObj>
              </mc:Choice>
              <mc:Fallback>
                <p:oleObj name="Equation" r:id="rId6" imgW="2044700" imgH="8128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477963"/>
                        <a:ext cx="7974012" cy="31702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3" name="Object 2"/>
          <p:cNvGraphicFramePr>
            <a:graphicFrameLocks noChangeAspect="1"/>
          </p:cNvGraphicFramePr>
          <p:nvPr/>
        </p:nvGraphicFramePr>
        <p:xfrm>
          <a:off x="533400" y="1676400"/>
          <a:ext cx="7924800" cy="2873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2" name="Equation" r:id="rId4" imgW="2031840" imgH="736560" progId="Equation.DSMT4">
                  <p:embed/>
                </p:oleObj>
              </mc:Choice>
              <mc:Fallback>
                <p:oleObj name="Equation" r:id="rId4" imgW="2031840" imgH="736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76400"/>
                        <a:ext cx="7924800" cy="287312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2D84392B-0D9B-42AA-BA65-FCCCDA49260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3" name="Equation" r:id="rId6" imgW="126720" imgH="190440" progId="Equation.DSMT4">
                  <p:embed/>
                </p:oleObj>
              </mc:Choice>
              <mc:Fallback>
                <p:oleObj name="Equation" r:id="rId6" imgW="126720" imgH="1904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2D84392B-0D9B-42AA-BA65-FCCCDA49260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sp>
        <p:nvSpPr>
          <p:cNvPr id="430083" name="Text Box 3"/>
          <p:cNvSpPr txBox="1">
            <a:spLocks noChangeArrowheads="1"/>
          </p:cNvSpPr>
          <p:nvPr/>
        </p:nvSpPr>
        <p:spPr bwMode="auto">
          <a:xfrm>
            <a:off x="332698" y="4038600"/>
            <a:ext cx="7261924" cy="209288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latin typeface="Comic Sans MS" pitchFamily="66" charset="0"/>
              </a:rPr>
              <a:t>But </a:t>
            </a:r>
            <a:r>
              <a:rPr lang="en-US" sz="4800" dirty="0">
                <a:latin typeface="Comic Sans MS" pitchFamily="66" charset="0"/>
              </a:rPr>
              <a:t>OK to </a:t>
            </a:r>
            <a:r>
              <a:rPr lang="en-US" sz="4800" dirty="0" smtClean="0">
                <a:latin typeface="Comic Sans MS" pitchFamily="66" charset="0"/>
              </a:rPr>
              <a:t>cancel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       , </a:t>
            </a:r>
            <a:r>
              <a:rPr lang="en-US" sz="4800" dirty="0">
                <a:latin typeface="Comic Sans MS" pitchFamily="66" charset="0"/>
                <a:sym typeface="Euclid Symbol" pitchFamily="18" charset="2"/>
              </a:rPr>
              <a:t>so</a:t>
            </a:r>
          </a:p>
          <a:p>
            <a:pPr>
              <a:spcBef>
                <a:spcPts val="1200"/>
              </a:spcBef>
              <a:defRPr/>
            </a:pPr>
            <a:r>
              <a:rPr lang="en-US" sz="4800" dirty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        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="1" baseline="30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(n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(mod 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solidFill>
                <a:srgbClr val="00A200"/>
              </a:solidFill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334000" y="4338484"/>
          <a:ext cx="1143000" cy="995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6" imgW="393480" imgH="342720" progId="Equation.DSMT4">
                  <p:embed/>
                </p:oleObj>
              </mc:Choice>
              <mc:Fallback>
                <p:oleObj name="Equation" r:id="rId6" imgW="393480" imgH="342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338484"/>
                        <a:ext cx="1143000" cy="995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7200" y="1143000"/>
          <a:ext cx="7920773" cy="293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8" imgW="1917360" imgH="711000" progId="Equation.DSMT4">
                  <p:embed/>
                </p:oleObj>
              </mc:Choice>
              <mc:Fallback>
                <p:oleObj name="Equation" r:id="rId8" imgW="1917360" imgH="71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7920773" cy="293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 bwMode="auto">
          <a:xfrm rot="10800000" flipV="1">
            <a:off x="228601" y="1143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0800000" flipV="1">
            <a:off x="4191001" y="2667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209370" y="5257800"/>
            <a:ext cx="1553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A200"/>
                </a:solidFill>
                <a:latin typeface="Comic Sans MS" pitchFamily="66" charset="0"/>
              </a:rPr>
              <a:t>QED</a:t>
            </a:r>
            <a:endParaRPr lang="en-US" sz="7200" dirty="0" smtClean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uiExpand="1" build="p"/>
      <p:bldP spid="14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295400"/>
            <a:ext cx="8915400" cy="4495800"/>
          </a:xfrm>
        </p:spPr>
        <p:txBody>
          <a:bodyPr/>
          <a:lstStyle/>
          <a:p>
            <a:pPr algn="ctr" eaLnBrk="1" hangingPunct="1"/>
            <a:r>
              <a:rPr lang="en-US" sz="12700" dirty="0"/>
              <a:t>Problems</a:t>
            </a:r>
          </a:p>
          <a:p>
            <a:pPr algn="ctr" eaLnBrk="1" hangingPunct="1"/>
            <a:r>
              <a:rPr lang="en-US" sz="12700" dirty="0" smtClean="0"/>
              <a:t>1</a:t>
            </a:r>
            <a:r>
              <a:rPr lang="en-US" sz="12700" dirty="0" smtClean="0">
                <a:latin typeface="Euclid Symbol" charset="2"/>
                <a:cs typeface="Euclid Symbol" charset="2"/>
                <a:sym typeface="Euclid Symbol" pitchFamily="18" charset="2"/>
              </a:rPr>
              <a:t>-</a:t>
            </a:r>
            <a:r>
              <a:rPr lang="en-US" sz="12700" dirty="0">
                <a:sym typeface="Euclid Symbol" pitchFamily="18" charset="2"/>
              </a:rPr>
              <a:t>4</a:t>
            </a:r>
            <a:endParaRPr lang="en-US" sz="127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F389C0C6-D6B8-4BCF-9EE6-7CFCBB0EDCA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87DF85EA-4F88-44EA-83A1-78351A258CE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325" y="1228725"/>
            <a:ext cx="8778875" cy="36703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48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(n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::= #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[0,n)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s.t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.</a:t>
            </a:r>
          </a:p>
          <a:p>
            <a:pPr marL="0" indent="-609600" eaLnBrk="1" hangingPunct="1">
              <a:spcBef>
                <a:spcPts val="0"/>
              </a:spcBef>
              <a:buFontTx/>
              <a:buNone/>
              <a:defRPr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             k rel. prime to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n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  <a:cs typeface="Courier New" pitchFamily="49" charset="0"/>
              <a:sym typeface="Euclid Symbol" pitchFamily="18" charset="2"/>
            </a:endParaRPr>
          </a:p>
          <a:p>
            <a:pPr marL="609600" indent="-609600" eaLnBrk="1" hangingPunct="1">
              <a:defRPr/>
            </a:pP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(7)  = 6</a:t>
            </a:r>
          </a:p>
          <a:p>
            <a:pPr marL="609600" indent="-609600" eaLnBrk="1" hangingPunct="1">
              <a:defRPr/>
            </a:pP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4800" dirty="0" smtClean="0">
                <a:solidFill>
                  <a:srgbClr val="3333CC"/>
                </a:solidFill>
              </a:rPr>
              <a:t>12) = 4</a:t>
            </a:r>
            <a:endParaRPr lang="en-US" sz="4800" dirty="0" smtClean="0">
              <a:solidFill>
                <a:srgbClr val="008000"/>
              </a:solidFill>
            </a:endParaRPr>
          </a:p>
        </p:txBody>
      </p:sp>
      <p:sp>
        <p:nvSpPr>
          <p:cNvPr id="372743" name="Text Box 7"/>
          <p:cNvSpPr txBox="1">
            <a:spLocks noChangeArrowheads="1"/>
          </p:cNvSpPr>
          <p:nvPr/>
        </p:nvSpPr>
        <p:spPr bwMode="auto">
          <a:xfrm>
            <a:off x="1130300" y="4960938"/>
            <a:ext cx="6915150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 typeface="Symbol" pitchFamily="18" charset="2"/>
              <a:buNone/>
            </a:pP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0,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1,</a:t>
            </a: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2,3,4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,5,</a:t>
            </a: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6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,7,</a:t>
            </a: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8,9,10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,11</a:t>
            </a:r>
            <a:endParaRPr lang="en-US" sz="4400"/>
          </a:p>
        </p:txBody>
      </p:sp>
      <p:sp>
        <p:nvSpPr>
          <p:cNvPr id="372741" name="Text Box 5"/>
          <p:cNvSpPr txBox="1">
            <a:spLocks noChangeArrowheads="1"/>
          </p:cNvSpPr>
          <p:nvPr/>
        </p:nvSpPr>
        <p:spPr bwMode="auto">
          <a:xfrm>
            <a:off x="3776663" y="2987675"/>
            <a:ext cx="3157537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1,2,3,4,5,6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3" grpId="0"/>
      <p:bldP spid="3727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BAD967A3-F968-4CE5-B9C8-0E65E562ACE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endParaRPr lang="en-US" sz="6000" b="0" dirty="0" smtClean="0">
              <a:solidFill>
                <a:schemeClr val="tx1"/>
              </a:solidFill>
            </a:endParaRPr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457200" y="1770063"/>
            <a:ext cx="8187946" cy="17681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>
                <a:latin typeface="Comic Sans MS" pitchFamily="66" charset="0"/>
              </a:rPr>
              <a:t>If </a:t>
            </a:r>
            <a:r>
              <a:rPr lang="en-US" sz="5400" dirty="0" err="1">
                <a:solidFill>
                  <a:srgbClr val="3333CC"/>
                </a:solidFill>
                <a:latin typeface="Comic Sans MS" pitchFamily="66" charset="0"/>
              </a:rPr>
              <a:t>p</a:t>
            </a:r>
            <a:r>
              <a:rPr lang="en-US" sz="5400" dirty="0">
                <a:latin typeface="Comic Sans MS" pitchFamily="66" charset="0"/>
              </a:rPr>
              <a:t> prime,</a:t>
            </a:r>
            <a:r>
              <a:rPr lang="en-US" sz="4800" dirty="0"/>
              <a:t> </a:t>
            </a:r>
            <a:r>
              <a:rPr lang="en-US" sz="5400" dirty="0">
                <a:latin typeface="Comic Sans MS" pitchFamily="66" charset="0"/>
              </a:rPr>
              <a:t>everything</a:t>
            </a:r>
            <a:r>
              <a:rPr lang="en-US" sz="5400" dirty="0" smtClean="0">
                <a:latin typeface="Comic Sans MS" pitchFamily="66" charset="0"/>
              </a:rPr>
              <a:t> in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solidFill>
                  <a:srgbClr val="3333CC"/>
                </a:solidFill>
                <a:latin typeface="Comic Sans MS" pitchFamily="66" charset="0"/>
              </a:rPr>
              <a:t>[1,p) </a:t>
            </a:r>
            <a:r>
              <a:rPr lang="en-US" sz="5400" dirty="0">
                <a:latin typeface="Comic Sans MS" pitchFamily="66" charset="0"/>
              </a:rPr>
              <a:t>is rel. prime to </a:t>
            </a:r>
            <a:r>
              <a:rPr lang="en-US" sz="5400" dirty="0" err="1">
                <a:solidFill>
                  <a:srgbClr val="3333CC"/>
                </a:solidFill>
                <a:latin typeface="Comic Sans MS" pitchFamily="66" charset="0"/>
              </a:rPr>
              <a:t>p</a:t>
            </a:r>
            <a:r>
              <a:rPr lang="en-US" sz="5400" dirty="0">
                <a:latin typeface="Comic Sans MS" pitchFamily="66" charset="0"/>
              </a:rPr>
              <a:t>, so</a:t>
            </a:r>
          </a:p>
        </p:txBody>
      </p:sp>
      <p:sp>
        <p:nvSpPr>
          <p:cNvPr id="394247" name="Text Box 7"/>
          <p:cNvSpPr txBox="1">
            <a:spLocks noChangeArrowheads="1"/>
          </p:cNvSpPr>
          <p:nvPr/>
        </p:nvSpPr>
        <p:spPr bwMode="auto">
          <a:xfrm>
            <a:off x="2359025" y="3754438"/>
            <a:ext cx="4500563" cy="110807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rgbClr val="3333CC"/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rgbClr val="3333CC"/>
                </a:solidFill>
                <a:latin typeface="Comic Sans MS" pitchFamily="66" charset="0"/>
              </a:rPr>
              <a:t>p</a:t>
            </a:r>
            <a:r>
              <a:rPr lang="en-US" sz="6600" dirty="0">
                <a:solidFill>
                  <a:srgbClr val="3333CC"/>
                </a:solidFill>
                <a:latin typeface="Comic Sans MS" pitchFamily="66" charset="0"/>
              </a:rPr>
              <a:t>) = p – 1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628CA37F-BEB8-4F06-9290-65883FDFDAD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931" y="993775"/>
            <a:ext cx="2277269" cy="1139825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(9)?</a:t>
            </a:r>
          </a:p>
        </p:txBody>
      </p:sp>
      <p:sp>
        <p:nvSpPr>
          <p:cNvPr id="433158" name="Text Box 6"/>
          <p:cNvSpPr txBox="1">
            <a:spLocks noChangeArrowheads="1"/>
          </p:cNvSpPr>
          <p:nvPr/>
        </p:nvSpPr>
        <p:spPr bwMode="auto">
          <a:xfrm>
            <a:off x="609600" y="4876800"/>
            <a:ext cx="7839005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dirty="0">
                <a:latin typeface="Comic Sans MS" pitchFamily="66" charset="0"/>
              </a:rPr>
              <a:t>so,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(9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=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-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(9/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= 6</a:t>
            </a:r>
            <a:endParaRPr lang="en-US" sz="60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563204" y="2155210"/>
            <a:ext cx="8047396" cy="249299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5400" dirty="0" smtClean="0">
                <a:latin typeface="Comic Sans MS" pitchFamily="66" charset="0"/>
              </a:rPr>
              <a:t> rel. prime to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 smtClean="0">
              <a:latin typeface="Comic Sans MS" pitchFamily="66" charset="0"/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5400" dirty="0" smtClean="0">
                <a:latin typeface="Comic Sans MS" pitchFamily="66" charset="0"/>
              </a:rPr>
              <a:t> rel. prime to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3</a:t>
            </a:r>
          </a:p>
          <a:p>
            <a:r>
              <a:rPr lang="en-US" sz="4800" dirty="0" smtClean="0">
                <a:latin typeface="Comic Sans MS" pitchFamily="66" charset="0"/>
              </a:rPr>
              <a:t>3 divides every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sz="4800" dirty="0" smtClean="0">
                <a:latin typeface="Comic Sans MS" pitchFamily="66" charset="0"/>
              </a:rPr>
              <a:t>rd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 number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1926" y="1134070"/>
            <a:ext cx="5420074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609600" lvl="0" indent="-609600" algn="ctr" eaLnBrk="1" hangingPunct="1">
              <a:spcBef>
                <a:spcPct val="20000"/>
              </a:spcBef>
              <a:defRPr/>
            </a:pPr>
            <a:r>
              <a:rPr lang="en-US" sz="5400" kern="0" dirty="0" smtClean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0,1,2,3,4,5,6,7,8</a:t>
            </a:r>
            <a:endParaRPr lang="en-US" sz="5400" kern="0" dirty="0">
              <a:solidFill>
                <a:schemeClr val="accent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1926" y="1143000"/>
            <a:ext cx="5420074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609600" lvl="0" indent="-609600" algn="ctr" eaLnBrk="1" hangingPunct="1">
              <a:spcBef>
                <a:spcPct val="20000"/>
              </a:spcBef>
              <a:defRPr/>
            </a:pPr>
            <a:r>
              <a:rPr lang="en-US" sz="5400" kern="0" dirty="0" smtClean="0">
                <a:solidFill>
                  <a:srgbClr val="FF0000"/>
                </a:solidFill>
                <a:latin typeface="Comic Sans MS"/>
              </a:rPr>
              <a:t>0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</a:rPr>
              <a:t>,1,2,</a:t>
            </a:r>
            <a:r>
              <a:rPr lang="en-US" sz="5400" kern="0" dirty="0" smtClean="0">
                <a:solidFill>
                  <a:srgbClr val="FF0000"/>
                </a:solidFill>
                <a:latin typeface="Comic Sans MS"/>
              </a:rPr>
              <a:t>3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</a:rPr>
              <a:t>,4,5,</a:t>
            </a:r>
            <a:r>
              <a:rPr lang="en-US" sz="5400" kern="0" dirty="0" smtClean="0">
                <a:solidFill>
                  <a:srgbClr val="FF0000"/>
                </a:solidFill>
                <a:latin typeface="Comic Sans MS"/>
              </a:rPr>
              <a:t>6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</a:rPr>
              <a:t>,7,8</a:t>
            </a:r>
            <a:endParaRPr lang="en-US" sz="5400" kern="0" dirty="0">
              <a:solidFill>
                <a:srgbClr val="008000"/>
              </a:solidFill>
              <a:latin typeface="Comic Sans M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8" grpId="0"/>
      <p:bldP spid="25606" grpId="0" build="allAtOnce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62000" y="1371600"/>
            <a:ext cx="7542449" cy="7571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2p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..,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-p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48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-1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1059454A-2E72-4D2B-8CF4-AC51538C5AA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5400" b="0" dirty="0" err="1" smtClean="0">
                <a:solidFill>
                  <a:schemeClr val="tx1"/>
                </a:solidFill>
                <a:sym typeface="Euclid Symbol" pitchFamily="18" charset="2"/>
              </a:rPr>
              <a:t>(</a:t>
            </a:r>
            <a:r>
              <a:rPr lang="en-US" sz="5400" b="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p</a:t>
            </a:r>
            <a:r>
              <a:rPr lang="en-US" sz="5400" b="0" baseline="300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k</a:t>
            </a:r>
            <a:r>
              <a:rPr lang="en-US" sz="5400" b="0" dirty="0" smtClean="0">
                <a:solidFill>
                  <a:schemeClr val="tx1"/>
                </a:solidFill>
                <a:sym typeface="Euclid Symbol" pitchFamily="18" charset="2"/>
              </a:rPr>
              <a:t>)</a:t>
            </a:r>
            <a:endParaRPr lang="en-US" sz="5400" b="0" dirty="0" smtClean="0">
              <a:solidFill>
                <a:schemeClr val="tx1"/>
              </a:solidFill>
            </a:endParaRPr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152400" y="2438400"/>
            <a:ext cx="8839200" cy="8402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 divides every </a:t>
            </a:r>
            <a:r>
              <a:rPr lang="en-US" sz="5400" dirty="0" err="1">
                <a:solidFill>
                  <a:srgbClr val="FF0000"/>
                </a:solidFill>
                <a:latin typeface="Comic Sans MS" pitchFamily="66" charset="0"/>
              </a:rPr>
              <a:t>p</a:t>
            </a:r>
            <a:r>
              <a:rPr lang="en-US" sz="5400" dirty="0" err="1">
                <a:latin typeface="Comic Sans MS" pitchFamily="66" charset="0"/>
              </a:rPr>
              <a:t>th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number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6630" name="Text Box 11"/>
          <p:cNvSpPr txBox="1">
            <a:spLocks noChangeArrowheads="1"/>
          </p:cNvSpPr>
          <p:nvPr/>
        </p:nvSpPr>
        <p:spPr bwMode="auto">
          <a:xfrm>
            <a:off x="1174750" y="436880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 useBgFill="1">
        <p:nvSpPr>
          <p:cNvPr id="7" name="Rectangle 10"/>
          <p:cNvSpPr>
            <a:spLocks noChangeArrowheads="1"/>
          </p:cNvSpPr>
          <p:nvPr/>
        </p:nvSpPr>
        <p:spPr bwMode="auto">
          <a:xfrm>
            <a:off x="762000" y="1376470"/>
            <a:ext cx="7678705" cy="757130"/>
          </a:xfrm>
          <a:prstGeom prst="rect">
            <a:avLst/>
          </a:prstGeom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400" dirty="0">
                <a:solidFill>
                  <a:srgbClr val="087A13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2p</a:t>
            </a:r>
            <a:r>
              <a:rPr lang="en-US" sz="4800" dirty="0" smtClean="0">
                <a:solidFill>
                  <a:srgbClr val="00A2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.,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800" baseline="30000" dirty="0" err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-p</a:t>
            </a:r>
            <a:r>
              <a:rPr lang="en-US" sz="4400" dirty="0">
                <a:solidFill>
                  <a:srgbClr val="087A13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p</a:t>
            </a:r>
            <a:r>
              <a:rPr lang="en-US" sz="4800" baseline="30000" dirty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-1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04800" y="3581400"/>
            <a:ext cx="8582799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60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/p</a:t>
            </a:r>
            <a:r>
              <a:rPr lang="en-US" sz="6000" baseline="30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of these</a:t>
            </a:r>
            <a:r>
              <a:rPr lang="en-US" sz="6000" baseline="30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numbers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latin typeface="Comic Sans MS" pitchFamily="66" charset="0"/>
              </a:rPr>
              <a:t>are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rel. prime to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6000" baseline="30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7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2" name="Text Box 4"/>
          <p:cNvSpPr txBox="1">
            <a:spLocks noChangeArrowheads="1"/>
          </p:cNvSpPr>
          <p:nvPr/>
        </p:nvSpPr>
        <p:spPr bwMode="auto">
          <a:xfrm>
            <a:off x="1403349" y="2790825"/>
            <a:ext cx="6369051" cy="11079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rgbClr val="3333FF"/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6600" baseline="30000" dirty="0" err="1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6600" dirty="0">
                <a:solidFill>
                  <a:srgbClr val="3333FF"/>
                </a:solidFill>
                <a:latin typeface="Comic Sans MS" pitchFamily="66" charset="0"/>
              </a:rPr>
              <a:t>) = </a:t>
            </a:r>
            <a:r>
              <a:rPr lang="en-US" sz="66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66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66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Comic Sans MS" pitchFamily="66" charset="0"/>
              </a:rPr>
              <a:t>–</a:t>
            </a:r>
            <a:r>
              <a:rPr lang="en-US" sz="66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6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66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6600" dirty="0" err="1" smtClean="0">
                <a:solidFill>
                  <a:srgbClr val="FF0000"/>
                </a:solidFill>
                <a:latin typeface="Comic Sans MS" pitchFamily="66" charset="0"/>
              </a:rPr>
              <a:t>/p</a:t>
            </a:r>
            <a:endParaRPr lang="en-US" sz="6600" baseline="30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06535" name="Text Box 7"/>
          <p:cNvSpPr txBox="1">
            <a:spLocks noChangeArrowheads="1"/>
          </p:cNvSpPr>
          <p:nvPr/>
        </p:nvSpPr>
        <p:spPr bwMode="auto">
          <a:xfrm>
            <a:off x="5222875" y="2854325"/>
            <a:ext cx="3235325" cy="11080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3333FF"/>
                </a:solidFill>
                <a:latin typeface="Comic Sans MS" pitchFamily="66" charset="0"/>
              </a:rPr>
              <a:t>– p</a:t>
            </a:r>
            <a:r>
              <a:rPr lang="en-US" sz="6600" baseline="30000" dirty="0">
                <a:solidFill>
                  <a:srgbClr val="3333FF"/>
                </a:solidFill>
                <a:latin typeface="Comic Sans MS" pitchFamily="66" charset="0"/>
              </a:rPr>
              <a:t>k-1  </a:t>
            </a:r>
            <a:r>
              <a:rPr lang="en-US" sz="6600" baseline="30000" dirty="0" smtClean="0">
                <a:solidFill>
                  <a:srgbClr val="3333FF"/>
                </a:solidFill>
                <a:latin typeface="Comic Sans MS" pitchFamily="66" charset="0"/>
              </a:rPr>
              <a:t>     </a:t>
            </a:r>
            <a:endParaRPr lang="en-US" sz="6600" baseline="30000" dirty="0">
              <a:solidFill>
                <a:srgbClr val="3333FF"/>
              </a:solidFill>
              <a:latin typeface="Comic Sans MS" pitchFamily="66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C87CF356-7DF0-4D58-87B4-D1D77D4EF25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06536" name="Rectangle 8"/>
          <p:cNvSpPr>
            <a:spLocks noChangeArrowheads="1"/>
          </p:cNvSpPr>
          <p:nvPr/>
        </p:nvSpPr>
        <p:spPr bwMode="auto">
          <a:xfrm>
            <a:off x="1219200" y="2514600"/>
            <a:ext cx="6324600" cy="174307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5400" b="0" dirty="0" err="1" smtClean="0">
                <a:solidFill>
                  <a:schemeClr val="tx1"/>
                </a:solidFill>
                <a:sym typeface="Euclid Symbol" pitchFamily="18" charset="2"/>
              </a:rPr>
              <a:t>(</a:t>
            </a:r>
            <a:r>
              <a:rPr lang="en-US" sz="5400" b="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p</a:t>
            </a:r>
            <a:r>
              <a:rPr lang="en-US" sz="5400" b="0" baseline="300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k</a:t>
            </a:r>
            <a:r>
              <a:rPr lang="en-US" sz="5400" b="0" dirty="0" smtClean="0">
                <a:solidFill>
                  <a:schemeClr val="tx1"/>
                </a:solidFill>
                <a:sym typeface="Euclid Symbol" pitchFamily="18" charset="2"/>
              </a:rPr>
              <a:t>)</a:t>
            </a:r>
            <a:endParaRPr lang="en-US" sz="5400" b="0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1466671"/>
            <a:ext cx="1119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+mj-lt"/>
              </a:rPr>
              <a:t>so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2" grpId="0"/>
      <p:bldP spid="406535" grpId="0" animBg="1"/>
      <p:bldP spid="4065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AD1D0FF0-6D93-442D-82F5-8BA6A710FDE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b="0" dirty="0" err="1" smtClean="0">
                <a:solidFill>
                  <a:schemeClr val="tx1"/>
                </a:solidFill>
                <a:latin typeface="Comic Sans MS" pitchFamily="66" charset="0"/>
              </a:rPr>
              <a:t>(</a:t>
            </a:r>
            <a:r>
              <a:rPr lang="en-US" b="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b="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b="0" dirty="0" smtClean="0">
                <a:solidFill>
                  <a:schemeClr val="tx1"/>
                </a:solidFill>
                <a:latin typeface="Comic Sans MS" pitchFamily="66" charset="0"/>
              </a:rPr>
              <a:t>)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295400"/>
            <a:ext cx="8191500" cy="46228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endParaRPr lang="en-US" sz="3600" dirty="0" smtClean="0">
              <a:latin typeface="Euclid Symbol" charset="2"/>
              <a:sym typeface="Symbol" pitchFamily="18" charset="2"/>
            </a:endParaRPr>
          </a:p>
          <a:p>
            <a:pPr marL="609600" indent="-609600" eaLnBrk="1" hangingPunct="1">
              <a:buFontTx/>
              <a:buNone/>
            </a:pPr>
            <a:endParaRPr lang="en-US" sz="3600" dirty="0" smtClean="0">
              <a:latin typeface="Euclid Symbol" charset="2"/>
              <a:sym typeface="Symbol" pitchFamily="18" charset="2"/>
            </a:endParaRPr>
          </a:p>
          <a:p>
            <a:pPr marL="609600" indent="-609600" eaLnBrk="1" hangingPunct="1">
              <a:buFontTx/>
              <a:buNone/>
            </a:pPr>
            <a:endParaRPr lang="en-US" sz="3600" dirty="0" smtClean="0">
              <a:latin typeface="Euclid Symbol" charset="2"/>
              <a:sym typeface="Symbol" pitchFamily="18" charset="2"/>
            </a:endParaRPr>
          </a:p>
        </p:txBody>
      </p:sp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296863" y="1077913"/>
            <a:ext cx="8548687" cy="288848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4800" i="1" dirty="0">
                <a:latin typeface="Comic Sans MS" pitchFamily="66" charset="0"/>
                <a:sym typeface="Symbol" pitchFamily="18" charset="2"/>
              </a:rPr>
              <a:t>Lemma </a:t>
            </a:r>
            <a:r>
              <a:rPr lang="en-US" sz="5400" dirty="0">
                <a:latin typeface="Euclid Symbol" charset="2"/>
                <a:sym typeface="Symbol" pitchFamily="18" charset="2"/>
              </a:rPr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5400" dirty="0" smtClean="0">
                <a:latin typeface="Comic Sans MS" pitchFamily="66" charset="0"/>
              </a:rPr>
              <a:t>  For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, b</a:t>
            </a:r>
            <a:r>
              <a:rPr lang="en-US" sz="54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5400" i="1" dirty="0">
                <a:latin typeface="Comic Sans MS" pitchFamily="66" charset="0"/>
              </a:rPr>
              <a:t>relatively prime</a:t>
            </a:r>
            <a:r>
              <a:rPr lang="en-US" sz="5400" dirty="0">
                <a:latin typeface="Comic Sans MS" pitchFamily="66" charset="0"/>
              </a:rPr>
              <a:t>,</a:t>
            </a:r>
            <a:endParaRPr lang="en-US" sz="5400" dirty="0" smtClean="0"/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(a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66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) 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66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) </a:t>
            </a:r>
            <a:r>
              <a:rPr lang="en-US" sz="66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403463" name="Rectangle 7"/>
          <p:cNvSpPr>
            <a:spLocks noChangeArrowheads="1"/>
          </p:cNvSpPr>
          <p:nvPr/>
        </p:nvSpPr>
        <p:spPr bwMode="auto">
          <a:xfrm>
            <a:off x="685800" y="1828800"/>
            <a:ext cx="8096250" cy="22733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3464" name="Text Box 8"/>
          <p:cNvSpPr txBox="1">
            <a:spLocks noChangeArrowheads="1"/>
          </p:cNvSpPr>
          <p:nvPr/>
        </p:nvSpPr>
        <p:spPr bwMode="auto">
          <a:xfrm>
            <a:off x="533400" y="4343400"/>
            <a:ext cx="8063175" cy="175432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err="1">
                <a:latin typeface="Comic Sans MS" pitchFamily="66" charset="0"/>
              </a:rPr>
              <a:t>pf</a:t>
            </a:r>
            <a:r>
              <a:rPr lang="en-US" sz="5400" dirty="0"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Pset</a:t>
            </a:r>
            <a:r>
              <a:rPr lang="en-US" sz="5400" dirty="0" smtClean="0">
                <a:latin typeface="Comic Sans MS" pitchFamily="66" charset="0"/>
              </a:rPr>
              <a:t> 5.  </a:t>
            </a:r>
            <a:r>
              <a:rPr lang="en-US" sz="5400" dirty="0"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nother </a:t>
            </a:r>
          </a:p>
          <a:p>
            <a:r>
              <a:rPr lang="en-US" sz="5400" dirty="0" smtClean="0">
                <a:latin typeface="Comic Sans MS" pitchFamily="66" charset="0"/>
              </a:rPr>
              <a:t>way later by “counting.”</a:t>
            </a:r>
            <a:endParaRPr lang="en-US" sz="5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1" grpId="0"/>
      <p:bldP spid="403463" grpId="0" animBg="1"/>
      <p:bldP spid="4034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AD1D0FF0-6D93-442D-82F5-8BA6A710FDE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b="0" dirty="0" err="1" smtClean="0">
                <a:solidFill>
                  <a:schemeClr val="tx1"/>
                </a:solidFill>
                <a:latin typeface="Comic Sans MS" pitchFamily="66" charset="0"/>
              </a:rPr>
              <a:t>(</a:t>
            </a:r>
            <a:r>
              <a:rPr lang="en-US" b="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b="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b="0" dirty="0" smtClean="0">
                <a:solidFill>
                  <a:schemeClr val="tx1"/>
                </a:solidFill>
                <a:latin typeface="Comic Sans MS" pitchFamily="66" charset="0"/>
              </a:rPr>
              <a:t>)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533400" y="1219200"/>
            <a:ext cx="8008937" cy="437504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</a:rPr>
              <a:t>(12)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b="1" dirty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(3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4)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  = 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(3)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(4)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  = 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(3 - 1)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⋅(2</a:t>
            </a:r>
            <a:r>
              <a:rPr lang="en-US" sz="6600" baseline="30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2 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- 2</a:t>
            </a:r>
            <a:r>
              <a:rPr lang="en-US" sz="6600" baseline="30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2-1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 </a:t>
            </a: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⋅(4 - 2) </a:t>
            </a:r>
            <a:r>
              <a:rPr lang="en-US" sz="6600" b="1" dirty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  <a:sym typeface="Euclid Symbol" pitchFamily="18" charset="2"/>
              </a:rPr>
              <a:t>4</a:t>
            </a:r>
            <a:endParaRPr lang="en-US" sz="6600" dirty="0">
              <a:solidFill>
                <a:srgbClr val="FF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noFill/>
        <a:ln w="38100" cap="flat" cmpd="sng" algn="ctr">
          <a:solidFill>
            <a:srgbClr val="FF00FF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72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3153</TotalTime>
  <Words>952</Words>
  <Application>Microsoft Macintosh PowerPoint</Application>
  <PresentationFormat>On-screen Show (4:3)</PresentationFormat>
  <Paragraphs>217</Paragraphs>
  <Slides>26</Slides>
  <Notes>26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6.042 Lecture Template</vt:lpstr>
      <vt:lpstr>Equation</vt:lpstr>
      <vt:lpstr>PowerPoint Presentation</vt:lpstr>
      <vt:lpstr>Euler φ function</vt:lpstr>
      <vt:lpstr>Euler φ function</vt:lpstr>
      <vt:lpstr>Calculating φ</vt:lpstr>
      <vt:lpstr>Euler φ function</vt:lpstr>
      <vt:lpstr>Calculating φ(pk)</vt:lpstr>
      <vt:lpstr>Calculating φ(pk)</vt:lpstr>
      <vt:lpstr>Calculating φ(a⋅b)</vt:lpstr>
      <vt:lpstr>Calculating φ(a⋅b)</vt:lpstr>
      <vt:lpstr>Euler’s Theorem</vt:lpstr>
      <vt:lpstr>Fermat’s “Little” Theorem</vt:lpstr>
      <vt:lpstr>Proof of Euler’s Theorem</vt:lpstr>
      <vt:lpstr>Permuting n*</vt:lpstr>
      <vt:lpstr>PowerPoint Presentation</vt:lpstr>
      <vt:lpstr>PowerPoint Presentation</vt:lpstr>
      <vt:lpstr>PowerPoint Presentation</vt:lpstr>
      <vt:lpstr>Proof of Euler’s Thm</vt:lpstr>
      <vt:lpstr>Proof of Euler’s Thm</vt:lpstr>
      <vt:lpstr>Proof of Euler’s Thm</vt:lpstr>
      <vt:lpstr>Proof of Euler’s Thm</vt:lpstr>
      <vt:lpstr>Proof of Euler’s Thm</vt:lpstr>
      <vt:lpstr>Proof of Euler’s Thm</vt:lpstr>
      <vt:lpstr>Proof of Euler’s Thm</vt:lpstr>
      <vt:lpstr>Proof of Euler’s Thm</vt:lpstr>
      <vt:lpstr>Proof of Euler’s Thm</vt:lpstr>
      <vt:lpstr>Team Problems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398</cp:revision>
  <cp:lastPrinted>2011-10-12T04:35:42Z</cp:lastPrinted>
  <dcterms:created xsi:type="dcterms:W3CDTF">2011-03-02T01:35:54Z</dcterms:created>
  <dcterms:modified xsi:type="dcterms:W3CDTF">2011-10-12T16:38:01Z</dcterms:modified>
</cp:coreProperties>
</file>