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embeddings/oleObject3.bin" ContentType="application/vnd.openxmlformats-officedocument.oleObject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462" r:id="rId2"/>
    <p:sldId id="527" r:id="rId3"/>
    <p:sldId id="528" r:id="rId4"/>
    <p:sldId id="463" r:id="rId5"/>
    <p:sldId id="472" r:id="rId6"/>
    <p:sldId id="484" r:id="rId7"/>
    <p:sldId id="544" r:id="rId8"/>
    <p:sldId id="545" r:id="rId9"/>
    <p:sldId id="540" r:id="rId10"/>
    <p:sldId id="541" r:id="rId11"/>
    <p:sldId id="546" r:id="rId12"/>
    <p:sldId id="480" r:id="rId13"/>
    <p:sldId id="465" r:id="rId14"/>
    <p:sldId id="558" r:id="rId15"/>
    <p:sldId id="491" r:id="rId16"/>
    <p:sldId id="557" r:id="rId17"/>
    <p:sldId id="500" r:id="rId18"/>
    <p:sldId id="513" r:id="rId19"/>
    <p:sldId id="515" r:id="rId20"/>
  </p:sldIdLst>
  <p:sldSz cx="9144000" cy="6858000" type="letter"/>
  <p:notesSz cx="7315200" cy="96012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523" autoAdjust="0"/>
  </p:normalViewPr>
  <p:slideViewPr>
    <p:cSldViewPr showGuides="1">
      <p:cViewPr>
        <p:scale>
          <a:sx n="100" d="100"/>
          <a:sy n="100" d="100"/>
        </p:scale>
        <p:origin x="-1080" y="-80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664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3091C-7188-4579-8043-E8B42D883BAB}" type="slidenum">
              <a:rPr lang="en-US"/>
              <a:pPr/>
              <a:t>13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DD0F3-77BD-44B4-B6F1-8888CC47363F}" type="slidenum">
              <a:rPr lang="en-US"/>
              <a:pPr/>
              <a:t>4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E8AA1D-421B-4E02-8D1E-08DD522B3148}" type="slidenum">
              <a:rPr lang="en-US"/>
              <a:pPr/>
              <a:t>6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1C7BD-D0FB-4DC7-BA7A-DE4B7FC986ED}" type="slidenum">
              <a:rPr lang="en-US"/>
              <a:pPr/>
              <a:t>7</a:t>
            </a:fld>
            <a:endParaRPr lang="en-US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1C7BD-D0FB-4DC7-BA7A-DE4B7FC986ED}" type="slidenum">
              <a:rPr lang="en-US"/>
              <a:pPr/>
              <a:t>8</a:t>
            </a:fld>
            <a:endParaRPr lang="en-US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October 17,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72827" y="6553200"/>
            <a:ext cx="8235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1066800" y="2854404"/>
            <a:ext cx="6718506" cy="11079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6600" dirty="0">
                <a:solidFill>
                  <a:schemeClr val="tx2"/>
                </a:solidFill>
                <a:cs typeface="Arial" charset="0"/>
              </a:rPr>
              <a:t>Directed </a:t>
            </a:r>
            <a:r>
              <a:rPr lang="en-US" sz="6600" dirty="0" smtClean="0">
                <a:solidFill>
                  <a:schemeClr val="tx2"/>
                </a:solidFill>
                <a:cs typeface="Arial" charset="0"/>
              </a:rPr>
              <a:t>Graphs</a:t>
            </a:r>
            <a:endParaRPr lang="en-US" sz="66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448508" y="6553200"/>
            <a:ext cx="69549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lang="en-US" sz="1000" dirty="0" smtClean="0">
                <a:latin typeface="+mj-lt"/>
              </a:rPr>
              <a:t>7M.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535296" y="2990881"/>
            <a:ext cx="8124619" cy="134445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i="1" dirty="0">
                <a:latin typeface="Comic Sans MS" pitchFamily="66" charset="0"/>
              </a:rPr>
              <a:t>Proof: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(by contradiction</a:t>
            </a:r>
            <a:r>
              <a:rPr lang="en-US" sz="4000" dirty="0"/>
              <a:t>)</a:t>
            </a:r>
            <a:r>
              <a:rPr lang="en-US" sz="4000" dirty="0" smtClean="0">
                <a:latin typeface="Comic Sans MS" pitchFamily="66" charset="0"/>
              </a:rPr>
              <a:t> suppose </a:t>
            </a:r>
            <a:r>
              <a:rPr lang="en-US" sz="4000" dirty="0">
                <a:latin typeface="Comic Sans MS" pitchFamily="66" charset="0"/>
              </a:rPr>
              <a:t>path from u to v</a:t>
            </a:r>
            <a:r>
              <a:rPr lang="en-US" sz="4000" i="1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crossed itself: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76530" y="6583363"/>
            <a:ext cx="867470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/>
              <a:t>lec</a:t>
            </a:r>
            <a:r>
              <a:rPr lang="en-US" sz="1200" dirty="0" smtClean="0"/>
              <a:t> 7M.</a:t>
            </a:r>
            <a:fld id="{19EC3EF5-AAAB-406F-8B8B-2285D28F7116}" type="slidenum">
              <a:rPr lang="en-US" sz="1200" smtClean="0"/>
              <a:pPr>
                <a:defRPr/>
              </a:pPr>
              <a:t>10</a:t>
            </a:fld>
            <a:endParaRPr lang="en-US" sz="1200" dirty="0"/>
          </a:p>
        </p:txBody>
      </p:sp>
      <p:sp>
        <p:nvSpPr>
          <p:cNvPr id="5127" name="Oval 5"/>
          <p:cNvSpPr>
            <a:spLocks noChangeArrowheads="1"/>
          </p:cNvSpPr>
          <p:nvPr/>
        </p:nvSpPr>
        <p:spPr bwMode="auto">
          <a:xfrm>
            <a:off x="1171575" y="5124450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5128" name="Oval 6"/>
          <p:cNvSpPr>
            <a:spLocks noChangeArrowheads="1"/>
          </p:cNvSpPr>
          <p:nvPr/>
        </p:nvSpPr>
        <p:spPr bwMode="auto">
          <a:xfrm>
            <a:off x="4022725" y="5099050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5129" name="Oval 7"/>
          <p:cNvSpPr>
            <a:spLocks noChangeArrowheads="1"/>
          </p:cNvSpPr>
          <p:nvPr/>
        </p:nvSpPr>
        <p:spPr bwMode="auto">
          <a:xfrm>
            <a:off x="6823075" y="5075238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316038" y="5184775"/>
            <a:ext cx="2709862" cy="941388"/>
            <a:chOff x="829" y="3266"/>
            <a:chExt cx="1707" cy="593"/>
          </a:xfrm>
        </p:grpSpPr>
        <p:cxnSp>
          <p:nvCxnSpPr>
            <p:cNvPr id="5138" name="AutoShape 9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  <p:cxnSp>
          <p:nvCxnSpPr>
            <p:cNvPr id="5139" name="AutoShape 10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sp>
        <p:nvSpPr>
          <p:cNvPr id="5133" name="Text Box 18"/>
          <p:cNvSpPr txBox="1">
            <a:spLocks noChangeArrowheads="1"/>
          </p:cNvSpPr>
          <p:nvPr/>
        </p:nvSpPr>
        <p:spPr bwMode="auto">
          <a:xfrm>
            <a:off x="757238" y="5141913"/>
            <a:ext cx="397866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u</a:t>
            </a:r>
          </a:p>
        </p:txBody>
      </p:sp>
      <p:sp>
        <p:nvSpPr>
          <p:cNvPr id="5134" name="Text Box 19"/>
          <p:cNvSpPr txBox="1">
            <a:spLocks noChangeArrowheads="1"/>
          </p:cNvSpPr>
          <p:nvPr/>
        </p:nvSpPr>
        <p:spPr bwMode="auto">
          <a:xfrm>
            <a:off x="6845300" y="5102225"/>
            <a:ext cx="498475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v</a:t>
            </a:r>
          </a:p>
        </p:txBody>
      </p:sp>
      <p:sp>
        <p:nvSpPr>
          <p:cNvPr id="5135" name="Text Box 20"/>
          <p:cNvSpPr txBox="1">
            <a:spLocks noChangeArrowheads="1"/>
          </p:cNvSpPr>
          <p:nvPr/>
        </p:nvSpPr>
        <p:spPr bwMode="auto">
          <a:xfrm>
            <a:off x="3763963" y="4397375"/>
            <a:ext cx="396262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c</a:t>
            </a:r>
          </a:p>
        </p:txBody>
      </p:sp>
      <p:sp>
        <p:nvSpPr>
          <p:cNvPr id="26" name="Freeform 25"/>
          <p:cNvSpPr/>
          <p:nvPr/>
        </p:nvSpPr>
        <p:spPr bwMode="auto">
          <a:xfrm>
            <a:off x="4152452" y="5249732"/>
            <a:ext cx="620358" cy="1011219"/>
          </a:xfrm>
          <a:custGeom>
            <a:avLst/>
            <a:gdLst>
              <a:gd name="connsiteX0" fmla="*/ 0 w 620358"/>
              <a:gd name="connsiteY0" fmla="*/ 0 h 1011219"/>
              <a:gd name="connsiteX1" fmla="*/ 333487 w 620358"/>
              <a:gd name="connsiteY1" fmla="*/ 53788 h 1011219"/>
              <a:gd name="connsiteX2" fmla="*/ 516367 w 620358"/>
              <a:gd name="connsiteY2" fmla="*/ 204395 h 1011219"/>
              <a:gd name="connsiteX3" fmla="*/ 613186 w 620358"/>
              <a:gd name="connsiteY3" fmla="*/ 559397 h 1011219"/>
              <a:gd name="connsiteX4" fmla="*/ 559397 w 620358"/>
              <a:gd name="connsiteY4" fmla="*/ 806823 h 1011219"/>
              <a:gd name="connsiteX5" fmla="*/ 408790 w 620358"/>
              <a:gd name="connsiteY5" fmla="*/ 978946 h 1011219"/>
              <a:gd name="connsiteX6" fmla="*/ 247426 w 620358"/>
              <a:gd name="connsiteY6" fmla="*/ 1000461 h 1011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58" h="1011219">
                <a:moveTo>
                  <a:pt x="0" y="0"/>
                </a:moveTo>
                <a:cubicBezTo>
                  <a:pt x="123713" y="9861"/>
                  <a:pt x="247426" y="19722"/>
                  <a:pt x="333487" y="53788"/>
                </a:cubicBezTo>
                <a:cubicBezTo>
                  <a:pt x="419548" y="87854"/>
                  <a:pt x="469751" y="120127"/>
                  <a:pt x="516367" y="204395"/>
                </a:cubicBezTo>
                <a:cubicBezTo>
                  <a:pt x="562983" y="288663"/>
                  <a:pt x="606014" y="458992"/>
                  <a:pt x="613186" y="559397"/>
                </a:cubicBezTo>
                <a:cubicBezTo>
                  <a:pt x="620358" y="659802"/>
                  <a:pt x="593463" y="736898"/>
                  <a:pt x="559397" y="806823"/>
                </a:cubicBezTo>
                <a:cubicBezTo>
                  <a:pt x="525331" y="876748"/>
                  <a:pt x="460785" y="946673"/>
                  <a:pt x="408790" y="978946"/>
                </a:cubicBezTo>
                <a:cubicBezTo>
                  <a:pt x="356795" y="1011219"/>
                  <a:pt x="302110" y="1005840"/>
                  <a:pt x="247426" y="1000461"/>
                </a:cubicBezTo>
              </a:path>
            </a:pathLst>
          </a:custGeom>
          <a:noFill/>
          <a:ln w="31750" cap="flat" cmpd="sng" algn="ctr">
            <a:solidFill>
              <a:srgbClr val="C00000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3772348" y="5346551"/>
            <a:ext cx="606014" cy="948466"/>
          </a:xfrm>
          <a:custGeom>
            <a:avLst/>
            <a:gdLst>
              <a:gd name="connsiteX0" fmla="*/ 606014 w 606014"/>
              <a:gd name="connsiteY0" fmla="*/ 925157 h 948466"/>
              <a:gd name="connsiteX1" fmla="*/ 433892 w 606014"/>
              <a:gd name="connsiteY1" fmla="*/ 935915 h 948466"/>
              <a:gd name="connsiteX2" fmla="*/ 251012 w 606014"/>
              <a:gd name="connsiteY2" fmla="*/ 849854 h 948466"/>
              <a:gd name="connsiteX3" fmla="*/ 46617 w 606014"/>
              <a:gd name="connsiteY3" fmla="*/ 580913 h 948466"/>
              <a:gd name="connsiteX4" fmla="*/ 3586 w 606014"/>
              <a:gd name="connsiteY4" fmla="*/ 344244 h 948466"/>
              <a:gd name="connsiteX5" fmla="*/ 68132 w 606014"/>
              <a:gd name="connsiteY5" fmla="*/ 182880 h 948466"/>
              <a:gd name="connsiteX6" fmla="*/ 197224 w 606014"/>
              <a:gd name="connsiteY6" fmla="*/ 53788 h 948466"/>
              <a:gd name="connsiteX7" fmla="*/ 272527 w 606014"/>
              <a:gd name="connsiteY7" fmla="*/ 0 h 94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6014" h="948466">
                <a:moveTo>
                  <a:pt x="606014" y="925157"/>
                </a:moveTo>
                <a:cubicBezTo>
                  <a:pt x="549536" y="936811"/>
                  <a:pt x="493059" y="948466"/>
                  <a:pt x="433892" y="935915"/>
                </a:cubicBezTo>
                <a:cubicBezTo>
                  <a:pt x="374725" y="923364"/>
                  <a:pt x="315558" y="909021"/>
                  <a:pt x="251012" y="849854"/>
                </a:cubicBezTo>
                <a:cubicBezTo>
                  <a:pt x="186466" y="790687"/>
                  <a:pt x="87855" y="665181"/>
                  <a:pt x="46617" y="580913"/>
                </a:cubicBezTo>
                <a:cubicBezTo>
                  <a:pt x="5379" y="496645"/>
                  <a:pt x="0" y="410583"/>
                  <a:pt x="3586" y="344244"/>
                </a:cubicBezTo>
                <a:cubicBezTo>
                  <a:pt x="7172" y="277905"/>
                  <a:pt x="35859" y="231289"/>
                  <a:pt x="68132" y="182880"/>
                </a:cubicBezTo>
                <a:cubicBezTo>
                  <a:pt x="100405" y="134471"/>
                  <a:pt x="163158" y="84268"/>
                  <a:pt x="197224" y="53788"/>
                </a:cubicBezTo>
                <a:cubicBezTo>
                  <a:pt x="231290" y="23308"/>
                  <a:pt x="251908" y="11654"/>
                  <a:pt x="272527" y="0"/>
                </a:cubicBezTo>
              </a:path>
            </a:pathLst>
          </a:custGeom>
          <a:noFill/>
          <a:ln w="31750" cap="flat" cmpd="sng" algn="ctr">
            <a:solidFill>
              <a:srgbClr val="C00000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 useBgFill="1">
        <p:nvSpPr>
          <p:cNvPr id="20" name="Oval 19"/>
          <p:cNvSpPr/>
          <p:nvPr/>
        </p:nvSpPr>
        <p:spPr bwMode="auto">
          <a:xfrm>
            <a:off x="3657600" y="5249733"/>
            <a:ext cx="1269402" cy="1247887"/>
          </a:xfrm>
          <a:prstGeom prst="ellipse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 useBgFill="1"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35296" y="3036649"/>
            <a:ext cx="8124619" cy="144655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solidFill>
                  <a:srgbClr val="000000"/>
                </a:solidFill>
                <a:latin typeface="Comic Sans MS"/>
              </a:rPr>
              <a:t>then path without </a:t>
            </a:r>
            <a:r>
              <a:rPr lang="en-US" sz="4400" dirty="0" err="1">
                <a:solidFill>
                  <a:srgbClr val="C00000"/>
                </a:solidFill>
                <a:latin typeface="Comic Sans MS"/>
              </a:rPr>
              <a:t>c---c</a:t>
            </a:r>
            <a:r>
              <a:rPr lang="en-US" sz="4400" dirty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is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shorter</a:t>
            </a:r>
            <a:r>
              <a:rPr lang="en-US" sz="4400" dirty="0" smtClean="0">
                <a:solidFill>
                  <a:srgbClr val="FF0000"/>
                </a:solidFill>
                <a:latin typeface="Comic Sans MS"/>
              </a:rPr>
              <a:t>!</a:t>
            </a:r>
            <a:endParaRPr lang="en-US" sz="4800" dirty="0">
              <a:solidFill>
                <a:srgbClr val="FF0000"/>
              </a:solidFill>
              <a:latin typeface="Comic Sans MS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 rot="10800000">
            <a:off x="4183063" y="4232275"/>
            <a:ext cx="2709862" cy="941388"/>
            <a:chOff x="829" y="3266"/>
            <a:chExt cx="1707" cy="593"/>
          </a:xfrm>
        </p:grpSpPr>
        <p:cxnSp>
          <p:nvCxnSpPr>
            <p:cNvPr id="5136" name="AutoShape 14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  <p:cxnSp>
          <p:nvCxnSpPr>
            <p:cNvPr id="5137" name="AutoShape 15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</p:grp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1371600" y="914400"/>
            <a:ext cx="7467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Lemma: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shortest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walk between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 vertices is a path!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01176" y="6583363"/>
            <a:ext cx="842824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/>
              <a:t>lec</a:t>
            </a:r>
            <a:r>
              <a:rPr lang="en-US" sz="1200" dirty="0" smtClean="0"/>
              <a:t> 7M.</a:t>
            </a:r>
            <a:fld id="{19EC3EF5-AAAB-406F-8B8B-2285D28F7116}" type="slidenum">
              <a:rPr lang="en-US" sz="1200" smtClean="0"/>
              <a:pPr>
                <a:defRPr/>
              </a:pPr>
              <a:t>11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" y="1524000"/>
            <a:ext cx="88392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Digraph </a:t>
            </a:r>
            <a:r>
              <a:rPr lang="en-US" sz="5400" dirty="0" smtClean="0">
                <a:solidFill>
                  <a:srgbClr val="0000FF"/>
                </a:solidFill>
              </a:rPr>
              <a:t>G</a:t>
            </a:r>
            <a:r>
              <a:rPr lang="en-US" sz="5400" dirty="0" smtClean="0"/>
              <a:t> defines walk</a:t>
            </a:r>
          </a:p>
          <a:p>
            <a:r>
              <a:rPr lang="en-US" sz="5400" dirty="0" smtClean="0"/>
              <a:t>relation </a:t>
            </a:r>
            <a:r>
              <a:rPr lang="en-US" sz="5400" dirty="0" smtClean="0">
                <a:solidFill>
                  <a:srgbClr val="0000FF"/>
                </a:solidFill>
              </a:rPr>
              <a:t>G</a:t>
            </a:r>
            <a:r>
              <a:rPr lang="en-US" sz="5400" baseline="30000" dirty="0" smtClean="0">
                <a:solidFill>
                  <a:srgbClr val="FF00FF"/>
                </a:solidFill>
              </a:rPr>
              <a:t>+</a:t>
            </a:r>
          </a:p>
          <a:p>
            <a:r>
              <a:rPr lang="en-US" sz="5400" dirty="0" smtClean="0">
                <a:solidFill>
                  <a:srgbClr val="0000FF"/>
                </a:solidFill>
              </a:rPr>
              <a:t>u  G</a:t>
            </a:r>
            <a:r>
              <a:rPr lang="en-US" sz="5400" baseline="30000" dirty="0" smtClean="0">
                <a:solidFill>
                  <a:srgbClr val="FF00FF"/>
                </a:solidFill>
              </a:rPr>
              <a:t>+</a:t>
            </a:r>
            <a:r>
              <a:rPr lang="en-US" sz="5400" baseline="300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v</a:t>
            </a:r>
            <a:r>
              <a:rPr lang="en-US" sz="5400" dirty="0" smtClean="0"/>
              <a:t>   </a:t>
            </a:r>
            <a:r>
              <a:rPr lang="en-US" sz="5400" dirty="0" err="1" smtClean="0"/>
              <a:t>iff</a:t>
            </a:r>
            <a:r>
              <a:rPr lang="en-US" sz="5400" dirty="0" smtClean="0"/>
              <a:t>   </a:t>
            </a:r>
            <a:r>
              <a:rPr lang="en-US" sz="6000" b="1" dirty="0" smtClean="0">
                <a:latin typeface="Euclid Symbol" charset="2"/>
                <a:cs typeface="Euclid Symbol" charset="2"/>
              </a:rPr>
              <a:t>∃</a:t>
            </a:r>
            <a:r>
              <a:rPr lang="en-US" sz="5400" dirty="0" smtClean="0">
                <a:latin typeface="Comic Sans MS"/>
                <a:cs typeface="Comic Sans MS"/>
              </a:rPr>
              <a:t>walk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u</a:t>
            </a:r>
            <a:r>
              <a:rPr lang="en-US" sz="5400" dirty="0" smtClean="0">
                <a:latin typeface="Comic Sans MS"/>
                <a:cs typeface="Comic Sans MS"/>
              </a:rPr>
              <a:t> to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v</a:t>
            </a:r>
          </a:p>
          <a:p>
            <a:endParaRPr lang="en-US" sz="5400" dirty="0" smtClean="0">
              <a:latin typeface="Comic Sans MS"/>
              <a:cs typeface="Comic Sans MS"/>
            </a:endParaRPr>
          </a:p>
          <a:p>
            <a:r>
              <a:rPr lang="en-US" sz="5400" dirty="0" smtClean="0">
                <a:latin typeface="Comic Sans MS"/>
                <a:cs typeface="Comic Sans MS"/>
              </a:rPr>
              <a:t>(the </a:t>
            </a:r>
            <a:r>
              <a:rPr lang="en-US" sz="5400" dirty="0" smtClean="0">
                <a:solidFill>
                  <a:srgbClr val="FF00FF"/>
                </a:solidFill>
                <a:latin typeface="Comic Sans MS"/>
                <a:cs typeface="Comic Sans MS"/>
              </a:rPr>
              <a:t>positive</a:t>
            </a:r>
            <a:r>
              <a:rPr lang="en-US" sz="5400" dirty="0" smtClean="0">
                <a:latin typeface="Comic Sans MS"/>
                <a:cs typeface="Comic Sans MS"/>
              </a:rPr>
              <a:t> walk relation)</a:t>
            </a:r>
            <a:endParaRPr lang="en-US" sz="5400" dirty="0">
              <a:latin typeface="Comic Sans MS"/>
              <a:cs typeface="Comic Sans M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621621"/>
              </p:ext>
            </p:extLst>
          </p:nvPr>
        </p:nvGraphicFramePr>
        <p:xfrm>
          <a:off x="4800600" y="3429000"/>
          <a:ext cx="152876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92" name="Equation" r:id="rId4" imgW="584200" imgH="520700" progId="Equation.DSMT4">
                  <p:embed/>
                </p:oleObj>
              </mc:Choice>
              <mc:Fallback>
                <p:oleObj name="Equation" r:id="rId4" imgW="584200" imgH="5207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429000"/>
                        <a:ext cx="1528763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019800" cy="990600"/>
          </a:xfrm>
        </p:spPr>
        <p:txBody>
          <a:bodyPr/>
          <a:lstStyle/>
          <a:p>
            <a:r>
              <a:rPr lang="en-US" dirty="0"/>
              <a:t>Cycles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010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/>
              <a:t>A </a:t>
            </a:r>
            <a:r>
              <a:rPr lang="en-US" sz="5400" dirty="0">
                <a:solidFill>
                  <a:srgbClr val="0000CC"/>
                </a:solidFill>
              </a:rPr>
              <a:t>cycle</a:t>
            </a:r>
            <a:r>
              <a:rPr lang="en-US" sz="5400" dirty="0"/>
              <a:t> is </a:t>
            </a:r>
            <a:r>
              <a:rPr lang="en-US" sz="5400" dirty="0" smtClean="0"/>
              <a:t>a walk whose</a:t>
            </a:r>
          </a:p>
          <a:p>
            <a:pPr>
              <a:buFontTx/>
              <a:buNone/>
            </a:pPr>
            <a:r>
              <a:rPr lang="en-US" sz="5400" dirty="0" smtClean="0"/>
              <a:t>only repeat vertex is its</a:t>
            </a:r>
          </a:p>
          <a:p>
            <a:pPr>
              <a:buFontTx/>
              <a:buNone/>
            </a:pPr>
            <a:r>
              <a:rPr lang="en-US" sz="5400" dirty="0" smtClean="0"/>
              <a:t>start &amp; end.</a:t>
            </a:r>
          </a:p>
          <a:p>
            <a:pPr>
              <a:buFontTx/>
              <a:buNone/>
            </a:pPr>
            <a:r>
              <a:rPr lang="en-US" sz="5400" dirty="0" smtClean="0"/>
              <a:t>(a single vertex is a</a:t>
            </a:r>
          </a:p>
          <a:p>
            <a:pPr>
              <a:buFontTx/>
              <a:buNone/>
            </a:pPr>
            <a:r>
              <a:rPr lang="en-US" sz="5400" dirty="0" smtClean="0"/>
              <a:t>length 0 cycle)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369435" y="6553200"/>
            <a:ext cx="7745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7M.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452" name="Group 44"/>
          <p:cNvGrpSpPr>
            <a:grpSpLocks/>
          </p:cNvGrpSpPr>
          <p:nvPr/>
        </p:nvGrpSpPr>
        <p:grpSpPr bwMode="auto">
          <a:xfrm>
            <a:off x="749300" y="1295400"/>
            <a:ext cx="7480300" cy="1557338"/>
            <a:chOff x="192" y="816"/>
            <a:chExt cx="4712" cy="981"/>
          </a:xfrm>
        </p:grpSpPr>
        <p:grpSp>
          <p:nvGrpSpPr>
            <p:cNvPr id="401451" name="Group 43"/>
            <p:cNvGrpSpPr>
              <a:grpSpLocks/>
            </p:cNvGrpSpPr>
            <p:nvPr/>
          </p:nvGrpSpPr>
          <p:grpSpPr bwMode="auto">
            <a:xfrm>
              <a:off x="240" y="816"/>
              <a:ext cx="4560" cy="634"/>
              <a:chOff x="240" y="816"/>
              <a:chExt cx="4560" cy="634"/>
            </a:xfrm>
          </p:grpSpPr>
          <p:grpSp>
            <p:nvGrpSpPr>
              <p:cNvPr id="401450" name="Group 42"/>
              <p:cNvGrpSpPr>
                <a:grpSpLocks/>
              </p:cNvGrpSpPr>
              <p:nvPr/>
            </p:nvGrpSpPr>
            <p:grpSpPr bwMode="auto">
              <a:xfrm>
                <a:off x="240" y="1192"/>
                <a:ext cx="4560" cy="192"/>
                <a:chOff x="240" y="1192"/>
                <a:chExt cx="4560" cy="192"/>
              </a:xfrm>
            </p:grpSpPr>
            <p:sp>
              <p:nvSpPr>
                <p:cNvPr id="401434" name="Oval 26"/>
                <p:cNvSpPr>
                  <a:spLocks noChangeArrowheads="1"/>
                </p:cNvSpPr>
                <p:nvPr/>
              </p:nvSpPr>
              <p:spPr bwMode="auto">
                <a:xfrm>
                  <a:off x="240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435" name="Oval 27"/>
                <p:cNvSpPr>
                  <a:spLocks noChangeArrowheads="1"/>
                </p:cNvSpPr>
                <p:nvPr/>
              </p:nvSpPr>
              <p:spPr bwMode="auto">
                <a:xfrm>
                  <a:off x="1104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401436" name="AutoShape 28"/>
                <p:cNvCxnSpPr>
                  <a:cxnSpLocks noChangeShapeType="1"/>
                  <a:stCxn id="401434" idx="6"/>
                  <a:endCxn id="401435" idx="2"/>
                </p:cNvCxnSpPr>
                <p:nvPr/>
              </p:nvCxnSpPr>
              <p:spPr bwMode="auto">
                <a:xfrm>
                  <a:off x="432" y="1288"/>
                  <a:ext cx="672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</p:cxnSp>
            <p:sp>
              <p:nvSpPr>
                <p:cNvPr id="401437" name="Oval 29"/>
                <p:cNvSpPr>
                  <a:spLocks noChangeArrowheads="1"/>
                </p:cNvSpPr>
                <p:nvPr/>
              </p:nvSpPr>
              <p:spPr bwMode="auto">
                <a:xfrm>
                  <a:off x="2064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401438" name="AutoShape 30"/>
                <p:cNvCxnSpPr>
                  <a:cxnSpLocks noChangeShapeType="1"/>
                  <a:stCxn id="401435" idx="6"/>
                  <a:endCxn id="401437" idx="2"/>
                </p:cNvCxnSpPr>
                <p:nvPr/>
              </p:nvCxnSpPr>
              <p:spPr bwMode="auto">
                <a:xfrm>
                  <a:off x="1296" y="1288"/>
                  <a:ext cx="768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</p:cxnSp>
            <p:sp>
              <p:nvSpPr>
                <p:cNvPr id="401439" name="Oval 31"/>
                <p:cNvSpPr>
                  <a:spLocks noChangeArrowheads="1"/>
                </p:cNvSpPr>
                <p:nvPr/>
              </p:nvSpPr>
              <p:spPr bwMode="auto">
                <a:xfrm>
                  <a:off x="3696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440" name="Oval 32"/>
                <p:cNvSpPr>
                  <a:spLocks noChangeArrowheads="1"/>
                </p:cNvSpPr>
                <p:nvPr/>
              </p:nvSpPr>
              <p:spPr bwMode="auto">
                <a:xfrm>
                  <a:off x="4608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401441" name="AutoShape 33"/>
                <p:cNvCxnSpPr>
                  <a:cxnSpLocks noChangeShapeType="1"/>
                  <a:stCxn id="401439" idx="6"/>
                  <a:endCxn id="401440" idx="2"/>
                </p:cNvCxnSpPr>
                <p:nvPr/>
              </p:nvCxnSpPr>
              <p:spPr bwMode="auto">
                <a:xfrm>
                  <a:off x="3888" y="1288"/>
                  <a:ext cx="720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</p:cxnSp>
            <p:sp>
              <p:nvSpPr>
                <p:cNvPr id="401442" name="Line 34"/>
                <p:cNvSpPr>
                  <a:spLocks noChangeShapeType="1"/>
                </p:cNvSpPr>
                <p:nvPr/>
              </p:nvSpPr>
              <p:spPr bwMode="auto">
                <a:xfrm>
                  <a:off x="2256" y="128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443" name="Line 35"/>
                <p:cNvSpPr>
                  <a:spLocks noChangeShapeType="1"/>
                </p:cNvSpPr>
                <p:nvPr/>
              </p:nvSpPr>
              <p:spPr bwMode="auto">
                <a:xfrm>
                  <a:off x="3312" y="128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1444" name="Text Box 36"/>
              <p:cNvSpPr txBox="1">
                <a:spLocks noChangeArrowheads="1"/>
              </p:cNvSpPr>
              <p:nvPr/>
            </p:nvSpPr>
            <p:spPr bwMode="auto">
              <a:xfrm>
                <a:off x="2688" y="816"/>
                <a:ext cx="440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6000"/>
                  <a:t>…</a:t>
                </a:r>
              </a:p>
            </p:txBody>
          </p:sp>
        </p:grpSp>
        <p:sp>
          <p:nvSpPr>
            <p:cNvPr id="401445" name="Text Box 37"/>
            <p:cNvSpPr txBox="1">
              <a:spLocks noChangeArrowheads="1"/>
            </p:cNvSpPr>
            <p:nvPr/>
          </p:nvSpPr>
          <p:spPr bwMode="auto">
            <a:xfrm>
              <a:off x="192" y="1384"/>
              <a:ext cx="3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01446" name="Text Box 38"/>
            <p:cNvSpPr txBox="1">
              <a:spLocks noChangeArrowheads="1"/>
            </p:cNvSpPr>
            <p:nvPr/>
          </p:nvSpPr>
          <p:spPr bwMode="auto">
            <a:xfrm>
              <a:off x="1008" y="1432"/>
              <a:ext cx="3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1</a:t>
              </a:r>
            </a:p>
          </p:txBody>
        </p:sp>
        <p:sp>
          <p:nvSpPr>
            <p:cNvPr id="401447" name="Text Box 39"/>
            <p:cNvSpPr txBox="1">
              <a:spLocks noChangeArrowheads="1"/>
            </p:cNvSpPr>
            <p:nvPr/>
          </p:nvSpPr>
          <p:spPr bwMode="auto">
            <a:xfrm>
              <a:off x="2016" y="1432"/>
              <a:ext cx="3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2</a:t>
              </a:r>
            </a:p>
          </p:txBody>
        </p:sp>
        <p:sp>
          <p:nvSpPr>
            <p:cNvPr id="401448" name="Text Box 40"/>
            <p:cNvSpPr txBox="1">
              <a:spLocks noChangeArrowheads="1"/>
            </p:cNvSpPr>
            <p:nvPr/>
          </p:nvSpPr>
          <p:spPr bwMode="auto">
            <a:xfrm>
              <a:off x="3648" y="1432"/>
              <a:ext cx="47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n-1</a:t>
              </a:r>
            </a:p>
          </p:txBody>
        </p:sp>
        <p:sp>
          <p:nvSpPr>
            <p:cNvPr id="401449" name="Text Box 41"/>
            <p:cNvSpPr txBox="1">
              <a:spLocks noChangeArrowheads="1"/>
            </p:cNvSpPr>
            <p:nvPr/>
          </p:nvSpPr>
          <p:spPr bwMode="auto">
            <a:xfrm>
              <a:off x="4560" y="1432"/>
              <a:ext cx="3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>
                  <a:solidFill>
                    <a:schemeClr val="accent2"/>
                  </a:solidFill>
                </a:rPr>
                <a:t>0</a:t>
              </a:r>
            </a:p>
          </p:txBody>
        </p:sp>
      </p:grpSp>
      <p:graphicFrame>
        <p:nvGraphicFramePr>
          <p:cNvPr id="401412" name="Object 4"/>
          <p:cNvGraphicFramePr>
            <a:graphicFrameLocks noChangeAspect="1"/>
          </p:cNvGraphicFramePr>
          <p:nvPr/>
        </p:nvGraphicFramePr>
        <p:xfrm>
          <a:off x="4178300" y="3276600"/>
          <a:ext cx="914400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29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3276600"/>
                        <a:ext cx="914400" cy="236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2727325" y="4445000"/>
            <a:ext cx="777875" cy="579437"/>
            <a:chOff x="2727325" y="4445000"/>
            <a:chExt cx="777875" cy="579437"/>
          </a:xfrm>
        </p:grpSpPr>
        <p:sp>
          <p:nvSpPr>
            <p:cNvPr id="401454" name="Oval 46"/>
            <p:cNvSpPr>
              <a:spLocks noChangeArrowheads="1"/>
            </p:cNvSpPr>
            <p:nvPr/>
          </p:nvSpPr>
          <p:spPr bwMode="auto">
            <a:xfrm>
              <a:off x="3200400" y="4648200"/>
              <a:ext cx="304800" cy="304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7" name="Text Box 49"/>
            <p:cNvSpPr txBox="1">
              <a:spLocks noChangeArrowheads="1"/>
            </p:cNvSpPr>
            <p:nvPr/>
          </p:nvSpPr>
          <p:spPr bwMode="auto">
            <a:xfrm>
              <a:off x="2727325" y="4445000"/>
              <a:ext cx="546100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>
                  <a:solidFill>
                    <a:schemeClr val="accent2"/>
                  </a:solidFill>
                </a:rPr>
                <a:t>0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410200" y="3230563"/>
            <a:ext cx="762000" cy="579437"/>
            <a:chOff x="5410200" y="3230563"/>
            <a:chExt cx="762000" cy="579437"/>
          </a:xfrm>
        </p:grpSpPr>
        <p:sp>
          <p:nvSpPr>
            <p:cNvPr id="401455" name="Oval 47"/>
            <p:cNvSpPr>
              <a:spLocks noChangeArrowheads="1"/>
            </p:cNvSpPr>
            <p:nvPr/>
          </p:nvSpPr>
          <p:spPr bwMode="auto">
            <a:xfrm>
              <a:off x="5410200" y="3505200"/>
              <a:ext cx="304800" cy="304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8" name="Text Box 50"/>
            <p:cNvSpPr txBox="1">
              <a:spLocks noChangeArrowheads="1"/>
            </p:cNvSpPr>
            <p:nvPr/>
          </p:nvSpPr>
          <p:spPr bwMode="auto">
            <a:xfrm>
              <a:off x="5715000" y="3230563"/>
              <a:ext cx="457200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i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10200" y="4343400"/>
            <a:ext cx="990601" cy="579437"/>
            <a:chOff x="5410200" y="4343400"/>
            <a:chExt cx="990601" cy="579437"/>
          </a:xfrm>
        </p:grpSpPr>
        <p:sp>
          <p:nvSpPr>
            <p:cNvPr id="401456" name="Oval 48"/>
            <p:cNvSpPr>
              <a:spLocks noChangeArrowheads="1"/>
            </p:cNvSpPr>
            <p:nvPr/>
          </p:nvSpPr>
          <p:spPr bwMode="auto">
            <a:xfrm>
              <a:off x="5410200" y="4419600"/>
              <a:ext cx="304800" cy="304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9" name="Text Box 51"/>
            <p:cNvSpPr txBox="1">
              <a:spLocks noChangeArrowheads="1"/>
            </p:cNvSpPr>
            <p:nvPr/>
          </p:nvSpPr>
          <p:spPr bwMode="auto">
            <a:xfrm>
              <a:off x="5694363" y="4343400"/>
              <a:ext cx="706438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i+1</a:t>
              </a:r>
            </a:p>
          </p:txBody>
        </p:sp>
      </p:grpSp>
      <p:sp>
        <p:nvSpPr>
          <p:cNvPr id="401460" name="Freeform 52"/>
          <p:cNvSpPr>
            <a:spLocks/>
          </p:cNvSpPr>
          <p:nvPr/>
        </p:nvSpPr>
        <p:spPr bwMode="auto">
          <a:xfrm>
            <a:off x="3429000" y="3568700"/>
            <a:ext cx="1981200" cy="1079500"/>
          </a:xfrm>
          <a:custGeom>
            <a:avLst/>
            <a:gdLst/>
            <a:ahLst/>
            <a:cxnLst>
              <a:cxn ang="0">
                <a:pos x="0" y="680"/>
              </a:cxn>
              <a:cxn ang="0">
                <a:pos x="144" y="392"/>
              </a:cxn>
              <a:cxn ang="0">
                <a:pos x="288" y="104"/>
              </a:cxn>
              <a:cxn ang="0">
                <a:pos x="480" y="56"/>
              </a:cxn>
              <a:cxn ang="0">
                <a:pos x="768" y="8"/>
              </a:cxn>
              <a:cxn ang="0">
                <a:pos x="1008" y="8"/>
              </a:cxn>
              <a:cxn ang="0">
                <a:pos x="1248" y="56"/>
              </a:cxn>
            </a:cxnLst>
            <a:rect l="0" t="0" r="r" b="b"/>
            <a:pathLst>
              <a:path w="1248" h="680">
                <a:moveTo>
                  <a:pt x="0" y="680"/>
                </a:moveTo>
                <a:cubicBezTo>
                  <a:pt x="48" y="584"/>
                  <a:pt x="96" y="488"/>
                  <a:pt x="144" y="392"/>
                </a:cubicBezTo>
                <a:cubicBezTo>
                  <a:pt x="192" y="296"/>
                  <a:pt x="232" y="160"/>
                  <a:pt x="288" y="104"/>
                </a:cubicBezTo>
                <a:cubicBezTo>
                  <a:pt x="344" y="48"/>
                  <a:pt x="400" y="72"/>
                  <a:pt x="480" y="56"/>
                </a:cubicBezTo>
                <a:cubicBezTo>
                  <a:pt x="560" y="40"/>
                  <a:pt x="680" y="16"/>
                  <a:pt x="768" y="8"/>
                </a:cubicBezTo>
                <a:cubicBezTo>
                  <a:pt x="856" y="0"/>
                  <a:pt x="928" y="0"/>
                  <a:pt x="1008" y="8"/>
                </a:cubicBezTo>
                <a:cubicBezTo>
                  <a:pt x="1088" y="16"/>
                  <a:pt x="1208" y="48"/>
                  <a:pt x="1248" y="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401461" name="AutoShape 53"/>
          <p:cNvCxnSpPr>
            <a:cxnSpLocks noChangeShapeType="1"/>
            <a:stCxn id="401455" idx="4"/>
            <a:endCxn id="401456" idx="0"/>
          </p:cNvCxnSpPr>
          <p:nvPr/>
        </p:nvCxnSpPr>
        <p:spPr bwMode="auto">
          <a:xfrm>
            <a:off x="5562600" y="3810000"/>
            <a:ext cx="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1463" name="Freeform 55"/>
          <p:cNvSpPr>
            <a:spLocks/>
          </p:cNvSpPr>
          <p:nvPr/>
        </p:nvSpPr>
        <p:spPr bwMode="auto">
          <a:xfrm>
            <a:off x="3352800" y="4724400"/>
            <a:ext cx="2260600" cy="1117600"/>
          </a:xfrm>
          <a:custGeom>
            <a:avLst/>
            <a:gdLst/>
            <a:ahLst/>
            <a:cxnLst>
              <a:cxn ang="0">
                <a:pos x="1392" y="0"/>
              </a:cxn>
              <a:cxn ang="0">
                <a:pos x="1392" y="144"/>
              </a:cxn>
              <a:cxn ang="0">
                <a:pos x="1200" y="480"/>
              </a:cxn>
              <a:cxn ang="0">
                <a:pos x="720" y="672"/>
              </a:cxn>
              <a:cxn ang="0">
                <a:pos x="288" y="672"/>
              </a:cxn>
              <a:cxn ang="0">
                <a:pos x="48" y="528"/>
              </a:cxn>
              <a:cxn ang="0">
                <a:pos x="0" y="144"/>
              </a:cxn>
            </a:cxnLst>
            <a:rect l="0" t="0" r="r" b="b"/>
            <a:pathLst>
              <a:path w="1424" h="704">
                <a:moveTo>
                  <a:pt x="1392" y="0"/>
                </a:moveTo>
                <a:cubicBezTo>
                  <a:pt x="1408" y="32"/>
                  <a:pt x="1424" y="64"/>
                  <a:pt x="1392" y="144"/>
                </a:cubicBezTo>
                <a:cubicBezTo>
                  <a:pt x="1360" y="224"/>
                  <a:pt x="1312" y="392"/>
                  <a:pt x="1200" y="480"/>
                </a:cubicBezTo>
                <a:cubicBezTo>
                  <a:pt x="1088" y="568"/>
                  <a:pt x="872" y="640"/>
                  <a:pt x="720" y="672"/>
                </a:cubicBezTo>
                <a:cubicBezTo>
                  <a:pt x="568" y="704"/>
                  <a:pt x="400" y="696"/>
                  <a:pt x="288" y="672"/>
                </a:cubicBezTo>
                <a:cubicBezTo>
                  <a:pt x="176" y="648"/>
                  <a:pt x="96" y="616"/>
                  <a:pt x="48" y="528"/>
                </a:cubicBezTo>
                <a:cubicBezTo>
                  <a:pt x="0" y="440"/>
                  <a:pt x="0" y="292"/>
                  <a:pt x="0" y="14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7M.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019800" cy="990600"/>
          </a:xfrm>
        </p:spPr>
        <p:txBody>
          <a:bodyPr/>
          <a:lstStyle/>
          <a:p>
            <a:r>
              <a:rPr lang="en-US" dirty="0"/>
              <a:t>Cycles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0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60" grpId="0" animBg="1"/>
      <p:bldP spid="4014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45810" y="6583363"/>
            <a:ext cx="798190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/>
              <a:t>lec</a:t>
            </a:r>
            <a:r>
              <a:rPr lang="en-US" sz="1200" dirty="0" smtClean="0"/>
              <a:t> 7M.</a:t>
            </a:r>
            <a:fld id="{19EC3EF5-AAAB-406F-8B8B-2285D28F7116}" type="slidenum">
              <a:rPr lang="en-US" sz="1200" smtClean="0"/>
              <a:pPr>
                <a:defRPr/>
              </a:pPr>
              <a:t>14</a:t>
            </a:fld>
            <a:endParaRPr lang="en-US" sz="1200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Closed walk</a:t>
            </a:r>
            <a:r>
              <a:rPr lang="en-US" dirty="0" smtClean="0"/>
              <a:t> starts &amp; ends at the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same vertex.</a:t>
            </a: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i="1" dirty="0" smtClean="0"/>
              <a:t>Lemma:</a:t>
            </a:r>
            <a:r>
              <a:rPr lang="en-US" i="1" dirty="0" smtClean="0"/>
              <a:t>  </a:t>
            </a:r>
            <a:r>
              <a:rPr lang="en-US" dirty="0" smtClean="0">
                <a:solidFill>
                  <a:srgbClr val="0033CC"/>
                </a:solidFill>
              </a:rPr>
              <a:t>The </a:t>
            </a:r>
            <a:r>
              <a:rPr lang="en-US" dirty="0" smtClean="0">
                <a:solidFill>
                  <a:srgbClr val="FF00FF"/>
                </a:solidFill>
              </a:rPr>
              <a:t>shortest</a:t>
            </a:r>
            <a:r>
              <a:rPr lang="en-US" dirty="0" smtClean="0">
                <a:solidFill>
                  <a:srgbClr val="0033CC"/>
                </a:solidFill>
              </a:rPr>
              <a:t> positive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0033CC"/>
                </a:solidFill>
              </a:rPr>
              <a:t>length </a:t>
            </a:r>
            <a:r>
              <a:rPr lang="en-US" dirty="0" smtClean="0">
                <a:solidFill>
                  <a:srgbClr val="0033CC"/>
                </a:solidFill>
              </a:rPr>
              <a:t>closed walk </a:t>
            </a:r>
            <a:r>
              <a:rPr lang="en-US" dirty="0" smtClean="0">
                <a:solidFill>
                  <a:srgbClr val="0033CC"/>
                </a:solidFill>
              </a:rPr>
              <a:t>containing a </a:t>
            </a:r>
            <a:endParaRPr lang="en-US" dirty="0" smtClean="0">
              <a:solidFill>
                <a:srgbClr val="0033CC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0033CC"/>
                </a:solidFill>
              </a:rPr>
              <a:t>vertex is </a:t>
            </a:r>
            <a:r>
              <a:rPr lang="en-US" dirty="0" smtClean="0">
                <a:solidFill>
                  <a:srgbClr val="0033CC"/>
                </a:solidFill>
              </a:rPr>
              <a:t>a pos. length cycle!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i="1" dirty="0" smtClean="0">
                <a:solidFill>
                  <a:srgbClr val="000000"/>
                </a:solidFill>
              </a:rPr>
              <a:t>Proof</a:t>
            </a:r>
            <a:r>
              <a:rPr lang="en-US" sz="3600" dirty="0" smtClean="0">
                <a:solidFill>
                  <a:srgbClr val="000000"/>
                </a:solidFill>
              </a:rPr>
              <a:t>:</a:t>
            </a:r>
            <a:r>
              <a:rPr lang="en-US" dirty="0" smtClean="0">
                <a:solidFill>
                  <a:srgbClr val="000000"/>
                </a:solidFill>
              </a:rPr>
              <a:t> similar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Closed Walks &amp; Cycles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41951566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86000"/>
            <a:ext cx="6019800" cy="2438400"/>
          </a:xfrm>
        </p:spPr>
        <p:txBody>
          <a:bodyPr/>
          <a:lstStyle/>
          <a:p>
            <a:r>
              <a:rPr lang="en-US" sz="6600" dirty="0" smtClean="0"/>
              <a:t>has no positive</a:t>
            </a:r>
          </a:p>
          <a:p>
            <a:r>
              <a:rPr lang="en-US" sz="6600" dirty="0" smtClean="0"/>
              <a:t>length cycle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457200"/>
            <a:ext cx="6323441" cy="769441"/>
          </a:xfrm>
          <a:prstGeom prst="rect">
            <a:avLst/>
          </a:prstGeom>
          <a:noFill/>
          <a:ln w="31750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/>
              <a:t>irected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sz="4400" dirty="0" smtClean="0"/>
              <a:t>cyclic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G</a:t>
            </a:r>
            <a:r>
              <a:rPr lang="en-US" sz="4400" dirty="0" smtClean="0"/>
              <a:t>raph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3408645" y="1295400"/>
            <a:ext cx="2153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5">
                    <a:lumMod val="50000"/>
                  </a:schemeClr>
                </a:solidFill>
              </a:rPr>
              <a:t>DAG</a:t>
            </a:r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7M.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4343400"/>
          </a:xfrm>
        </p:spPr>
        <p:txBody>
          <a:bodyPr/>
          <a:lstStyle/>
          <a:p>
            <a:r>
              <a:rPr lang="en-US" sz="5400" dirty="0" smtClean="0"/>
              <a:t>examples:</a:t>
            </a:r>
          </a:p>
          <a:p>
            <a:r>
              <a:rPr lang="en-US" sz="6600" b="1" dirty="0" smtClean="0">
                <a:latin typeface="Euclid"/>
                <a:cs typeface="Euclid"/>
              </a:rPr>
              <a:t>&lt; </a:t>
            </a:r>
            <a:r>
              <a:rPr lang="en-US" sz="6600" dirty="0" smtClean="0">
                <a:latin typeface="Comic Sans MS"/>
                <a:cs typeface="Comic Sans MS"/>
              </a:rPr>
              <a:t>relation on integers</a:t>
            </a:r>
          </a:p>
          <a:p>
            <a:r>
              <a:rPr lang="en-US" sz="6600" dirty="0" smtClean="0">
                <a:latin typeface="Comic Sans MS"/>
                <a:cs typeface="Comic Sans MS"/>
              </a:rPr>
              <a:t>⊂ relation on sets</a:t>
            </a:r>
          </a:p>
          <a:p>
            <a:r>
              <a:rPr lang="en-US" sz="6600" dirty="0" smtClean="0">
                <a:latin typeface="Comic Sans MS"/>
                <a:cs typeface="Comic Sans MS"/>
              </a:rPr>
              <a:t>prerequisite on classes</a:t>
            </a:r>
            <a:endParaRPr lang="en-US" sz="6600" dirty="0"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0200" y="457200"/>
            <a:ext cx="6323441" cy="769441"/>
          </a:xfrm>
          <a:prstGeom prst="rect">
            <a:avLst/>
          </a:prstGeom>
          <a:noFill/>
          <a:ln w="31750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/>
              <a:t>irected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sz="4400" dirty="0" smtClean="0"/>
              <a:t>cyclic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G</a:t>
            </a:r>
            <a:r>
              <a:rPr lang="en-US" sz="4400" dirty="0" smtClean="0"/>
              <a:t>raph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3408645" y="1295400"/>
            <a:ext cx="2153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5">
                    <a:lumMod val="50000"/>
                  </a:schemeClr>
                </a:solidFill>
              </a:rPr>
              <a:t>DAG</a:t>
            </a:r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7M.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urved Connector 45"/>
          <p:cNvCxnSpPr>
            <a:stCxn id="20" idx="4"/>
            <a:endCxn id="23" idx="2"/>
          </p:cNvCxnSpPr>
          <p:nvPr/>
        </p:nvCxnSpPr>
        <p:spPr bwMode="auto">
          <a:xfrm rot="16200000" flipH="1">
            <a:off x="2432194" y="3054206"/>
            <a:ext cx="1993612" cy="2590800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8" name="Curved Connector 43"/>
          <p:cNvCxnSpPr>
            <a:stCxn id="11" idx="6"/>
            <a:endCxn id="23" idx="0"/>
          </p:cNvCxnSpPr>
          <p:nvPr/>
        </p:nvCxnSpPr>
        <p:spPr bwMode="auto">
          <a:xfrm>
            <a:off x="3048000" y="1853625"/>
            <a:ext cx="1752600" cy="3416587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9" name="Straight Arrow Connector 38"/>
          <p:cNvCxnSpPr>
            <a:stCxn id="15" idx="5"/>
            <a:endCxn id="23" idx="1"/>
          </p:cNvCxnSpPr>
          <p:nvPr/>
        </p:nvCxnSpPr>
        <p:spPr bwMode="auto">
          <a:xfrm rot="16200000" flipH="1">
            <a:off x="3324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rot="16200000" flipH="1">
            <a:off x="1790701" y="3086101"/>
            <a:ext cx="2438400" cy="76200"/>
          </a:xfrm>
          <a:prstGeom prst="line">
            <a:avLst/>
          </a:prstGeom>
          <a:noFill/>
          <a:ln w="63500" cap="flat" cmpd="sng" algn="ctr">
            <a:solidFill>
              <a:srgbClr val="E1F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3600" dirty="0" smtClean="0"/>
              <a:t>DAG walk relation</a:t>
            </a:r>
            <a:endParaRPr lang="en-US" sz="3600" dirty="0"/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1895095" y="2199894"/>
            <a:ext cx="1315211" cy="7304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2895600" y="1777425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7338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771395" y="2161794"/>
            <a:ext cx="1292893" cy="7843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7244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133776" y="3755788"/>
            <a:ext cx="1482530" cy="1698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1780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3398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10668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8" name="Straight Arrow Connector 27"/>
          <p:cNvCxnSpPr>
            <a:stCxn id="20" idx="3"/>
            <a:endCxn id="27" idx="7"/>
          </p:cNvCxnSpPr>
          <p:nvPr/>
        </p:nvCxnSpPr>
        <p:spPr bwMode="auto">
          <a:xfrm rot="5400000">
            <a:off x="657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0" name="Straight Connector 39"/>
          <p:cNvCxnSpPr>
            <a:stCxn id="11" idx="4"/>
            <a:endCxn id="22" idx="0"/>
          </p:cNvCxnSpPr>
          <p:nvPr/>
        </p:nvCxnSpPr>
        <p:spPr bwMode="auto">
          <a:xfrm rot="5400000">
            <a:off x="2069813" y="2831812"/>
            <a:ext cx="1803975" cy="1588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4" name="Shape 43"/>
          <p:cNvCxnSpPr>
            <a:stCxn id="11" idx="2"/>
            <a:endCxn id="27" idx="1"/>
          </p:cNvCxnSpPr>
          <p:nvPr/>
        </p:nvCxnSpPr>
        <p:spPr bwMode="auto">
          <a:xfrm rot="10800000" flipV="1">
            <a:off x="1089118" y="1853624"/>
            <a:ext cx="1806482" cy="3438905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743200" y="1219200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98866" y="286905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98188" y="2844225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600" y="4977825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90800" y="37586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940944" y="5029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00600" y="1290697"/>
            <a:ext cx="35814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is </a:t>
            </a:r>
            <a:r>
              <a:rPr lang="en-US" sz="3600" i="1" dirty="0" smtClean="0"/>
              <a:t>smallest </a:t>
            </a:r>
            <a:r>
              <a:rPr lang="en-US" sz="3600" dirty="0" smtClean="0"/>
              <a:t>DAG with same</a:t>
            </a:r>
          </a:p>
          <a:p>
            <a:r>
              <a:rPr lang="en-US" sz="3600" dirty="0" smtClean="0"/>
              <a:t>walk relation?</a:t>
            </a:r>
            <a:endParaRPr lang="en-US" sz="3600" dirty="0"/>
          </a:p>
        </p:txBody>
      </p:sp>
      <p:sp>
        <p:nvSpPr>
          <p:cNvPr id="78" name="Slide Number Placeholder 3"/>
          <p:cNvSpPr txBox="1">
            <a:spLocks/>
          </p:cNvSpPr>
          <p:nvPr/>
        </p:nvSpPr>
        <p:spPr bwMode="auto">
          <a:xfrm>
            <a:off x="8390337" y="6553200"/>
            <a:ext cx="7536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7M.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7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7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7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 bwMode="auto">
          <a:xfrm rot="16200000" flipH="1">
            <a:off x="1790701" y="3086101"/>
            <a:ext cx="2438400" cy="76200"/>
          </a:xfrm>
          <a:prstGeom prst="line">
            <a:avLst/>
          </a:prstGeom>
          <a:noFill/>
          <a:ln w="63500" cap="flat" cmpd="sng" algn="ctr">
            <a:solidFill>
              <a:srgbClr val="E1F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Covering Edges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895600" y="1777425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7338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7244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0668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1895095" y="2199894"/>
            <a:ext cx="1315211" cy="7304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771395" y="2161794"/>
            <a:ext cx="1292893" cy="7843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133776" y="3755788"/>
            <a:ext cx="1482530" cy="1698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1780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3398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8" name="Straight Arrow Connector 27"/>
          <p:cNvCxnSpPr>
            <a:stCxn id="20" idx="3"/>
            <a:endCxn id="27" idx="7"/>
          </p:cNvCxnSpPr>
          <p:nvPr/>
        </p:nvCxnSpPr>
        <p:spPr bwMode="auto">
          <a:xfrm rot="5400000">
            <a:off x="657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743200" y="1219200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98866" y="286905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98188" y="2844225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600" y="4977825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90800" y="37586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940944" y="5029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0" name="Slide Number Placeholder 3"/>
          <p:cNvSpPr txBox="1">
            <a:spLocks/>
          </p:cNvSpPr>
          <p:nvPr/>
        </p:nvSpPr>
        <p:spPr bwMode="auto">
          <a:xfrm>
            <a:off x="8390337" y="6553200"/>
            <a:ext cx="7536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7M.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089118" y="1600200"/>
            <a:ext cx="6926338" cy="3746212"/>
            <a:chOff x="1089118" y="1600200"/>
            <a:chExt cx="6926338" cy="3746212"/>
          </a:xfrm>
        </p:grpSpPr>
        <p:cxnSp>
          <p:nvCxnSpPr>
            <p:cNvPr id="46" name="Curved Connector 45"/>
            <p:cNvCxnSpPr>
              <a:stCxn id="20" idx="4"/>
              <a:endCxn id="23" idx="2"/>
            </p:cNvCxnSpPr>
            <p:nvPr/>
          </p:nvCxnSpPr>
          <p:spPr bwMode="auto">
            <a:xfrm rot="16200000" flipH="1">
              <a:off x="2432194" y="3054206"/>
              <a:ext cx="1993612" cy="2590800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18" name="Curved Connector 43"/>
            <p:cNvCxnSpPr>
              <a:stCxn id="11" idx="6"/>
              <a:endCxn id="23" idx="0"/>
            </p:cNvCxnSpPr>
            <p:nvPr/>
          </p:nvCxnSpPr>
          <p:spPr bwMode="auto">
            <a:xfrm>
              <a:off x="3048000" y="1853625"/>
              <a:ext cx="1752600" cy="3416587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9" name="Straight Arrow Connector 38"/>
            <p:cNvCxnSpPr>
              <a:stCxn id="15" idx="5"/>
              <a:endCxn id="23" idx="1"/>
            </p:cNvCxnSpPr>
            <p:nvPr/>
          </p:nvCxnSpPr>
          <p:spPr bwMode="auto">
            <a:xfrm rot="16200000" flipH="1">
              <a:off x="3324276" y="3870088"/>
              <a:ext cx="1962048" cy="882836"/>
            </a:xfrm>
            <a:prstGeom prst="straightConnector1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0" name="Straight Connector 39"/>
            <p:cNvCxnSpPr>
              <a:stCxn id="11" idx="4"/>
              <a:endCxn id="22" idx="0"/>
            </p:cNvCxnSpPr>
            <p:nvPr/>
          </p:nvCxnSpPr>
          <p:spPr bwMode="auto">
            <a:xfrm rot="5400000">
              <a:off x="2069813" y="2831812"/>
              <a:ext cx="1803975" cy="1588"/>
            </a:xfrm>
            <a:prstGeom prst="line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4" name="Shape 43"/>
            <p:cNvCxnSpPr>
              <a:stCxn id="11" idx="2"/>
              <a:endCxn id="27" idx="1"/>
            </p:cNvCxnSpPr>
            <p:nvPr/>
          </p:nvCxnSpPr>
          <p:spPr bwMode="auto">
            <a:xfrm rot="10800000" flipV="1">
              <a:off x="1089118" y="1853624"/>
              <a:ext cx="1806482" cy="3438905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4419600" y="1600200"/>
              <a:ext cx="35958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1">
                      <a:lumMod val="50000"/>
                    </a:schemeClr>
                  </a:solidFill>
                </a:rPr>
                <a:t>unneeded edges</a:t>
              </a:r>
              <a:endParaRPr lang="en-US" sz="3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181600" y="2743200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covering edges</a:t>
            </a:r>
            <a:endParaRPr lang="en-US" sz="3600" dirty="0">
              <a:solidFill>
                <a:srgbClr val="FF00FF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3505200" y="3429000"/>
            <a:ext cx="5105401" cy="1569660"/>
            <a:chOff x="3170419" y="3200400"/>
            <a:chExt cx="5607571" cy="1569660"/>
          </a:xfrm>
        </p:grpSpPr>
        <p:sp>
          <p:nvSpPr>
            <p:cNvPr id="38" name="TextBox 37"/>
            <p:cNvSpPr txBox="1"/>
            <p:nvPr/>
          </p:nvSpPr>
          <p:spPr>
            <a:xfrm>
              <a:off x="4953000" y="3200400"/>
              <a:ext cx="3824990" cy="1569660"/>
            </a:xfrm>
            <a:prstGeom prst="rect">
              <a:avLst/>
            </a:prstGeom>
            <a:noFill/>
            <a:ln w="22225">
              <a:solidFill>
                <a:srgbClr val="FF00FF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e.g.</a:t>
              </a:r>
              <a:r>
                <a:rPr lang="en-US" dirty="0" smtClean="0">
                  <a:solidFill>
                    <a:srgbClr val="FF00FF"/>
                  </a:solidFill>
                </a:rPr>
                <a:t> any</a:t>
              </a:r>
              <a:r>
                <a:rPr lang="en-US" dirty="0" smtClean="0"/>
                <a:t> path from 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c</a:t>
              </a:r>
              <a:r>
                <a:rPr lang="en-US" dirty="0" smtClean="0"/>
                <a:t> to 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d</a:t>
              </a:r>
              <a:r>
                <a:rPr lang="en-US" dirty="0" smtClean="0"/>
                <a:t> must use </a:t>
              </a:r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c</a:t>
              </a:r>
              <a:r>
                <a:rPr lang="en-US" b="1" dirty="0" err="1" smtClean="0">
                  <a:solidFill>
                    <a:schemeClr val="accent1">
                      <a:lumMod val="50000"/>
                    </a:schemeClr>
                  </a:solidFill>
                  <a:latin typeface="Euclid Symbol" charset="2"/>
                  <a:cs typeface="Euclid Symbol" charset="2"/>
                  <a:sym typeface="Euclid Symbol"/>
                </a:rPr>
                <a:t>→</a:t>
              </a:r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d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48" name="Curved Connector 47"/>
            <p:cNvCxnSpPr>
              <a:stCxn id="38" idx="1"/>
            </p:cNvCxnSpPr>
            <p:nvPr/>
          </p:nvCxnSpPr>
          <p:spPr bwMode="auto">
            <a:xfrm rot="10800000">
              <a:off x="3170419" y="3352800"/>
              <a:ext cx="1782580" cy="632430"/>
            </a:xfrm>
            <a:prstGeom prst="curved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 w="lg" len="lg"/>
            </a:ln>
            <a:effectLst/>
          </p:spPr>
        </p:cxn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7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752600"/>
            <a:ext cx="6096000" cy="3352800"/>
          </a:xfrm>
        </p:spPr>
        <p:txBody>
          <a:bodyPr/>
          <a:lstStyle/>
          <a:p>
            <a:pPr algn="ctr"/>
            <a:r>
              <a:rPr lang="en-US" sz="9600" dirty="0" smtClean="0"/>
              <a:t>Problems</a:t>
            </a:r>
          </a:p>
          <a:p>
            <a:pPr algn="ctr"/>
            <a:r>
              <a:rPr lang="en-US" sz="9600" dirty="0" smtClean="0"/>
              <a:t>1 </a:t>
            </a:r>
            <a:r>
              <a:rPr lang="en-US" sz="9600" dirty="0" smtClean="0">
                <a:latin typeface="Euclid Symbol" charset="2"/>
                <a:cs typeface="Euclid Symbol" charset="2"/>
              </a:rPr>
              <a:t>-</a:t>
            </a:r>
            <a:r>
              <a:rPr lang="en-US" sz="9600" dirty="0" smtClean="0"/>
              <a:t> 3</a:t>
            </a:r>
            <a:endParaRPr lang="en-US" sz="9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2708" y="6553200"/>
            <a:ext cx="753669" cy="246221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D7F2FC53-1536-41A9-A9C1-2199CF803E3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Person’s Graph</a:t>
            </a:r>
          </a:p>
        </p:txBody>
      </p:sp>
      <p:sp>
        <p:nvSpPr>
          <p:cNvPr id="543747" name="Line 3"/>
          <p:cNvSpPr>
            <a:spLocks noChangeShapeType="1"/>
          </p:cNvSpPr>
          <p:nvPr/>
        </p:nvSpPr>
        <p:spPr bwMode="auto">
          <a:xfrm>
            <a:off x="2438400" y="1905000"/>
            <a:ext cx="0" cy="3810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48" name="Line 4"/>
          <p:cNvSpPr>
            <a:spLocks noChangeShapeType="1"/>
          </p:cNvSpPr>
          <p:nvPr/>
        </p:nvSpPr>
        <p:spPr bwMode="auto">
          <a:xfrm>
            <a:off x="1752600" y="5029200"/>
            <a:ext cx="533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49" name="Text Box 5"/>
          <p:cNvSpPr txBox="1">
            <a:spLocks noChangeArrowheads="1"/>
          </p:cNvSpPr>
          <p:nvPr/>
        </p:nvSpPr>
        <p:spPr bwMode="auto">
          <a:xfrm>
            <a:off x="4175125" y="4997450"/>
            <a:ext cx="45717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x</a:t>
            </a:r>
          </a:p>
        </p:txBody>
      </p:sp>
      <p:sp>
        <p:nvSpPr>
          <p:cNvPr id="543750" name="Text Box 6"/>
          <p:cNvSpPr txBox="1">
            <a:spLocks noChangeArrowheads="1"/>
          </p:cNvSpPr>
          <p:nvPr/>
        </p:nvSpPr>
        <p:spPr bwMode="auto">
          <a:xfrm>
            <a:off x="1822450" y="2940050"/>
            <a:ext cx="42511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y</a:t>
            </a:r>
          </a:p>
        </p:txBody>
      </p:sp>
      <p:sp>
        <p:nvSpPr>
          <p:cNvPr id="543751" name="Freeform 7"/>
          <p:cNvSpPr>
            <a:spLocks/>
          </p:cNvSpPr>
          <p:nvPr/>
        </p:nvSpPr>
        <p:spPr bwMode="auto">
          <a:xfrm>
            <a:off x="2413000" y="2514600"/>
            <a:ext cx="4292600" cy="1981200"/>
          </a:xfrm>
          <a:custGeom>
            <a:avLst/>
            <a:gdLst/>
            <a:ahLst/>
            <a:cxnLst>
              <a:cxn ang="0">
                <a:pos x="16" y="1232"/>
              </a:cxn>
              <a:cxn ang="0">
                <a:pos x="64" y="1136"/>
              </a:cxn>
              <a:cxn ang="0">
                <a:pos x="400" y="656"/>
              </a:cxn>
              <a:cxn ang="0">
                <a:pos x="928" y="992"/>
              </a:cxn>
              <a:cxn ang="0">
                <a:pos x="1504" y="656"/>
              </a:cxn>
              <a:cxn ang="0">
                <a:pos x="2032" y="944"/>
              </a:cxn>
              <a:cxn ang="0">
                <a:pos x="2752" y="32"/>
              </a:cxn>
              <a:cxn ang="0">
                <a:pos x="3040" y="752"/>
              </a:cxn>
            </a:cxnLst>
            <a:rect l="0" t="0" r="r" b="b"/>
            <a:pathLst>
              <a:path w="3040" h="1232">
                <a:moveTo>
                  <a:pt x="16" y="1232"/>
                </a:moveTo>
                <a:cubicBezTo>
                  <a:pt x="8" y="1232"/>
                  <a:pt x="0" y="1232"/>
                  <a:pt x="64" y="1136"/>
                </a:cubicBezTo>
                <a:cubicBezTo>
                  <a:pt x="128" y="1040"/>
                  <a:pt x="256" y="680"/>
                  <a:pt x="400" y="656"/>
                </a:cubicBezTo>
                <a:cubicBezTo>
                  <a:pt x="544" y="632"/>
                  <a:pt x="744" y="992"/>
                  <a:pt x="928" y="992"/>
                </a:cubicBezTo>
                <a:cubicBezTo>
                  <a:pt x="1112" y="992"/>
                  <a:pt x="1320" y="664"/>
                  <a:pt x="1504" y="656"/>
                </a:cubicBezTo>
                <a:cubicBezTo>
                  <a:pt x="1688" y="648"/>
                  <a:pt x="1824" y="1048"/>
                  <a:pt x="2032" y="944"/>
                </a:cubicBezTo>
                <a:cubicBezTo>
                  <a:pt x="2240" y="840"/>
                  <a:pt x="2584" y="64"/>
                  <a:pt x="2752" y="32"/>
                </a:cubicBezTo>
                <a:cubicBezTo>
                  <a:pt x="2920" y="0"/>
                  <a:pt x="2980" y="376"/>
                  <a:pt x="3040" y="752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52" name="Text Box 8"/>
          <p:cNvSpPr txBox="1">
            <a:spLocks noChangeArrowheads="1"/>
          </p:cNvSpPr>
          <p:nvPr/>
        </p:nvSpPr>
        <p:spPr bwMode="auto">
          <a:xfrm>
            <a:off x="3794125" y="2482850"/>
            <a:ext cx="177965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y = f(x)</a:t>
            </a: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 bwMode="auto">
          <a:xfrm>
            <a:off x="8427970" y="6553200"/>
            <a:ext cx="7160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7M.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Computer Scientist’s Graph</a:t>
            </a:r>
          </a:p>
        </p:txBody>
      </p:sp>
      <p:sp>
        <p:nvSpPr>
          <p:cNvPr id="544771" name="Oval 3"/>
          <p:cNvSpPr>
            <a:spLocks noChangeArrowheads="1"/>
          </p:cNvSpPr>
          <p:nvPr/>
        </p:nvSpPr>
        <p:spPr bwMode="auto">
          <a:xfrm>
            <a:off x="2895600" y="2133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2" name="Oval 4"/>
          <p:cNvSpPr>
            <a:spLocks noChangeArrowheads="1"/>
          </p:cNvSpPr>
          <p:nvPr/>
        </p:nvSpPr>
        <p:spPr bwMode="auto">
          <a:xfrm>
            <a:off x="4419600" y="2286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3" name="Oval 5"/>
          <p:cNvSpPr>
            <a:spLocks noChangeArrowheads="1"/>
          </p:cNvSpPr>
          <p:nvPr/>
        </p:nvSpPr>
        <p:spPr bwMode="auto">
          <a:xfrm>
            <a:off x="2819400" y="464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4" name="Oval 6"/>
          <p:cNvSpPr>
            <a:spLocks noChangeArrowheads="1"/>
          </p:cNvSpPr>
          <p:nvPr/>
        </p:nvSpPr>
        <p:spPr bwMode="auto">
          <a:xfrm>
            <a:off x="5943600" y="464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5" name="Oval 7"/>
          <p:cNvSpPr>
            <a:spLocks noChangeArrowheads="1"/>
          </p:cNvSpPr>
          <p:nvPr/>
        </p:nvSpPr>
        <p:spPr bwMode="auto">
          <a:xfrm>
            <a:off x="5867400" y="2514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6" name="Oval 8"/>
          <p:cNvSpPr>
            <a:spLocks noChangeArrowheads="1"/>
          </p:cNvSpPr>
          <p:nvPr/>
        </p:nvSpPr>
        <p:spPr bwMode="auto">
          <a:xfrm>
            <a:off x="4343400" y="5715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44777" name="AutoShape 9"/>
          <p:cNvCxnSpPr>
            <a:cxnSpLocks noChangeShapeType="1"/>
            <a:stCxn id="544773" idx="6"/>
            <a:endCxn id="544775" idx="3"/>
          </p:cNvCxnSpPr>
          <p:nvPr/>
        </p:nvCxnSpPr>
        <p:spPr bwMode="auto">
          <a:xfrm flipV="1">
            <a:off x="3048000" y="2709863"/>
            <a:ext cx="2852738" cy="20526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44778" name="AutoShape 10"/>
          <p:cNvCxnSpPr>
            <a:cxnSpLocks noChangeShapeType="1"/>
            <a:stCxn id="544773" idx="6"/>
            <a:endCxn id="544774" idx="2"/>
          </p:cNvCxnSpPr>
          <p:nvPr/>
        </p:nvCxnSpPr>
        <p:spPr bwMode="auto">
          <a:xfrm>
            <a:off x="3048000" y="4762500"/>
            <a:ext cx="2895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79" name="AutoShape 11"/>
          <p:cNvCxnSpPr>
            <a:cxnSpLocks noChangeShapeType="1"/>
            <a:stCxn id="544771" idx="5"/>
            <a:endCxn id="544772" idx="1"/>
          </p:cNvCxnSpPr>
          <p:nvPr/>
        </p:nvCxnSpPr>
        <p:spPr bwMode="auto">
          <a:xfrm flipV="1">
            <a:off x="3090863" y="2319338"/>
            <a:ext cx="1362075" cy="95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0" name="AutoShape 12"/>
          <p:cNvCxnSpPr>
            <a:cxnSpLocks noChangeShapeType="1"/>
            <a:stCxn id="544771" idx="4"/>
            <a:endCxn id="544776" idx="0"/>
          </p:cNvCxnSpPr>
          <p:nvPr/>
        </p:nvCxnSpPr>
        <p:spPr bwMode="auto">
          <a:xfrm>
            <a:off x="3009900" y="2362200"/>
            <a:ext cx="1447800" cy="3352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44781" name="AutoShape 13"/>
          <p:cNvCxnSpPr>
            <a:cxnSpLocks noChangeShapeType="1"/>
            <a:stCxn id="544776" idx="0"/>
            <a:endCxn id="544772" idx="4"/>
          </p:cNvCxnSpPr>
          <p:nvPr/>
        </p:nvCxnSpPr>
        <p:spPr bwMode="auto">
          <a:xfrm flipV="1">
            <a:off x="4457700" y="2514600"/>
            <a:ext cx="76200" cy="3200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2" name="AutoShape 14"/>
          <p:cNvCxnSpPr>
            <a:cxnSpLocks noChangeShapeType="1"/>
            <a:stCxn id="544776" idx="0"/>
            <a:endCxn id="544775" idx="3"/>
          </p:cNvCxnSpPr>
          <p:nvPr/>
        </p:nvCxnSpPr>
        <p:spPr bwMode="auto">
          <a:xfrm flipV="1">
            <a:off x="4457700" y="2709863"/>
            <a:ext cx="1443038" cy="30051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3" name="AutoShape 15"/>
          <p:cNvCxnSpPr>
            <a:cxnSpLocks noChangeShapeType="1"/>
            <a:stCxn id="544776" idx="7"/>
            <a:endCxn id="544774" idx="2"/>
          </p:cNvCxnSpPr>
          <p:nvPr/>
        </p:nvCxnSpPr>
        <p:spPr bwMode="auto">
          <a:xfrm flipV="1">
            <a:off x="4538663" y="4762500"/>
            <a:ext cx="1404937" cy="9858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544784" name="Text Box 16"/>
          <p:cNvSpPr txBox="1">
            <a:spLocks noChangeArrowheads="1"/>
          </p:cNvSpPr>
          <p:nvPr/>
        </p:nvSpPr>
        <p:spPr bwMode="auto">
          <a:xfrm>
            <a:off x="2346325" y="1797050"/>
            <a:ext cx="42030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544785" name="Text Box 17"/>
          <p:cNvSpPr txBox="1">
            <a:spLocks noChangeArrowheads="1"/>
          </p:cNvSpPr>
          <p:nvPr/>
        </p:nvSpPr>
        <p:spPr bwMode="auto">
          <a:xfrm>
            <a:off x="6172200" y="4343400"/>
            <a:ext cx="41870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f</a:t>
            </a:r>
          </a:p>
        </p:txBody>
      </p:sp>
      <p:sp>
        <p:nvSpPr>
          <p:cNvPr id="544786" name="Text Box 18"/>
          <p:cNvSpPr txBox="1">
            <a:spLocks noChangeArrowheads="1"/>
          </p:cNvSpPr>
          <p:nvPr/>
        </p:nvSpPr>
        <p:spPr bwMode="auto">
          <a:xfrm>
            <a:off x="4267200" y="5791200"/>
            <a:ext cx="43794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e</a:t>
            </a:r>
          </a:p>
        </p:txBody>
      </p:sp>
      <p:sp>
        <p:nvSpPr>
          <p:cNvPr id="544787" name="Text Box 19"/>
          <p:cNvSpPr txBox="1">
            <a:spLocks noChangeArrowheads="1"/>
          </p:cNvSpPr>
          <p:nvPr/>
        </p:nvSpPr>
        <p:spPr bwMode="auto">
          <a:xfrm>
            <a:off x="6096000" y="2209800"/>
            <a:ext cx="42191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c</a:t>
            </a:r>
          </a:p>
        </p:txBody>
      </p:sp>
      <p:sp>
        <p:nvSpPr>
          <p:cNvPr id="544788" name="Text Box 20"/>
          <p:cNvSpPr txBox="1">
            <a:spLocks noChangeArrowheads="1"/>
          </p:cNvSpPr>
          <p:nvPr/>
        </p:nvSpPr>
        <p:spPr bwMode="auto">
          <a:xfrm>
            <a:off x="2362200" y="4343400"/>
            <a:ext cx="45557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d</a:t>
            </a:r>
          </a:p>
        </p:txBody>
      </p:sp>
      <p:sp>
        <p:nvSpPr>
          <p:cNvPr id="544789" name="Text Box 21"/>
          <p:cNvSpPr txBox="1">
            <a:spLocks noChangeArrowheads="1"/>
          </p:cNvSpPr>
          <p:nvPr/>
        </p:nvSpPr>
        <p:spPr bwMode="auto">
          <a:xfrm>
            <a:off x="4343400" y="1524000"/>
            <a:ext cx="45878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b</a:t>
            </a:r>
          </a:p>
        </p:txBody>
      </p:sp>
      <p:sp>
        <p:nvSpPr>
          <p:cNvPr id="23" name="Slide Number Placeholder 3"/>
          <p:cNvSpPr txBox="1">
            <a:spLocks/>
          </p:cNvSpPr>
          <p:nvPr/>
        </p:nvSpPr>
        <p:spPr bwMode="auto">
          <a:xfrm>
            <a:off x="8427970" y="6553200"/>
            <a:ext cx="7160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7M.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7970" y="6553200"/>
            <a:ext cx="716036" cy="246221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B5B77044-B6D2-4171-A09C-C512413DA1D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14325"/>
            <a:ext cx="6781800" cy="981075"/>
          </a:xfrm>
        </p:spPr>
        <p:txBody>
          <a:bodyPr/>
          <a:lstStyle/>
          <a:p>
            <a:r>
              <a:rPr lang="en-US" smtClean="0"/>
              <a:t>Digraphs</a:t>
            </a:r>
            <a:endParaRPr lang="en-US" dirty="0"/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686800" cy="3962400"/>
          </a:xfrm>
          <a:noFill/>
          <a:ln/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5400" dirty="0"/>
              <a:t>a set,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V</a:t>
            </a:r>
            <a:r>
              <a:rPr lang="en-US" sz="5400" dirty="0"/>
              <a:t>, of vertices</a:t>
            </a:r>
          </a:p>
          <a:p>
            <a:pPr>
              <a:buFont typeface="Arial" pitchFamily="34" charset="0"/>
              <a:buChar char="•"/>
            </a:pPr>
            <a:r>
              <a:rPr lang="en-US" sz="5400" dirty="0"/>
              <a:t>a set,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E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⊆</a:t>
            </a:r>
            <a:r>
              <a:rPr lang="en-US" sz="5400" dirty="0" smtClean="0"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sym typeface="Euclid Symbol" pitchFamily="18" charset="2"/>
              </a:rPr>
              <a:t>V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×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sym typeface="Euclid Symbol" pitchFamily="18" charset="2"/>
              </a:rPr>
              <a:t>V</a:t>
            </a:r>
            <a:endParaRPr lang="en-US" sz="5400" dirty="0">
              <a:solidFill>
                <a:schemeClr val="accent5">
                  <a:lumMod val="50000"/>
                </a:schemeClr>
              </a:solidFill>
              <a:sym typeface="Euclid Symbol" pitchFamily="18" charset="2"/>
            </a:endParaRPr>
          </a:p>
          <a:p>
            <a:pPr>
              <a:buFontTx/>
              <a:buNone/>
            </a:pPr>
            <a:r>
              <a:rPr lang="en-US" sz="5400" dirty="0" smtClean="0"/>
              <a:t>  of </a:t>
            </a:r>
            <a:r>
              <a:rPr lang="en-US" sz="5400" dirty="0"/>
              <a:t>directed </a:t>
            </a:r>
            <a:r>
              <a:rPr lang="en-US" sz="5400" dirty="0" smtClean="0"/>
              <a:t>edges</a:t>
            </a:r>
            <a:endParaRPr lang="en-US" sz="5400" dirty="0"/>
          </a:p>
          <a:p>
            <a:pPr>
              <a:buFontTx/>
              <a:buNone/>
            </a:pP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</a:rPr>
              <a:t>v,w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5400" b="1" dirty="0" smtClean="0">
                <a:solidFill>
                  <a:schemeClr val="accent5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sym typeface="Euclid Symbol" pitchFamily="18" charset="2"/>
              </a:rPr>
              <a:t> E</a:t>
            </a:r>
            <a:endParaRPr lang="en-US" sz="5400" dirty="0">
              <a:solidFill>
                <a:schemeClr val="accent5">
                  <a:lumMod val="50000"/>
                </a:schemeClr>
              </a:solidFill>
              <a:sym typeface="Euclid Symbol" pitchFamily="18" charset="2"/>
            </a:endParaRPr>
          </a:p>
        </p:txBody>
      </p:sp>
      <p:graphicFrame>
        <p:nvGraphicFramePr>
          <p:cNvPr id="399364" name="Object 4"/>
          <p:cNvGraphicFramePr>
            <a:graphicFrameLocks noChangeAspect="1"/>
          </p:cNvGraphicFramePr>
          <p:nvPr/>
        </p:nvGraphicFramePr>
        <p:xfrm>
          <a:off x="3263900" y="3276600"/>
          <a:ext cx="914400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3276600"/>
                        <a:ext cx="914400" cy="23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4493476" y="5410200"/>
            <a:ext cx="3197056" cy="838200"/>
            <a:chOff x="4493476" y="5410200"/>
            <a:chExt cx="3197056" cy="838200"/>
          </a:xfrm>
        </p:grpSpPr>
        <p:grpSp>
          <p:nvGrpSpPr>
            <p:cNvPr id="399373" name="Group 13"/>
            <p:cNvGrpSpPr>
              <a:grpSpLocks/>
            </p:cNvGrpSpPr>
            <p:nvPr/>
          </p:nvGrpSpPr>
          <p:grpSpPr bwMode="auto">
            <a:xfrm>
              <a:off x="4950676" y="5692914"/>
              <a:ext cx="2133600" cy="304800"/>
              <a:chOff x="3792" y="3456"/>
              <a:chExt cx="1344" cy="192"/>
            </a:xfrm>
          </p:grpSpPr>
          <p:sp>
            <p:nvSpPr>
              <p:cNvPr id="399369" name="Oval 9"/>
              <p:cNvSpPr>
                <a:spLocks noChangeArrowheads="1"/>
              </p:cNvSpPr>
              <p:nvPr/>
            </p:nvSpPr>
            <p:spPr bwMode="auto">
              <a:xfrm>
                <a:off x="3792" y="3456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 sz="4000"/>
              </a:p>
            </p:txBody>
          </p:sp>
          <p:sp>
            <p:nvSpPr>
              <p:cNvPr id="399370" name="Oval 10"/>
              <p:cNvSpPr>
                <a:spLocks noChangeArrowheads="1"/>
              </p:cNvSpPr>
              <p:nvPr/>
            </p:nvSpPr>
            <p:spPr bwMode="auto">
              <a:xfrm>
                <a:off x="4944" y="3456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 sz="4000"/>
              </a:p>
            </p:txBody>
          </p:sp>
          <p:cxnSp>
            <p:nvCxnSpPr>
              <p:cNvPr id="399371" name="AutoShape 11"/>
              <p:cNvCxnSpPr>
                <a:cxnSpLocks noChangeShapeType="1"/>
                <a:stCxn id="399369" idx="6"/>
                <a:endCxn id="399370" idx="2"/>
              </p:cNvCxnSpPr>
              <p:nvPr/>
            </p:nvCxnSpPr>
            <p:spPr bwMode="auto">
              <a:xfrm>
                <a:off x="3984" y="3552"/>
                <a:ext cx="960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</p:cxnSp>
        </p:grpSp>
        <p:sp>
          <p:nvSpPr>
            <p:cNvPr id="10" name="TextBox 9"/>
            <p:cNvSpPr txBox="1"/>
            <p:nvPr/>
          </p:nvSpPr>
          <p:spPr>
            <a:xfrm>
              <a:off x="4493476" y="5410200"/>
              <a:ext cx="4844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accent1">
                      <a:lumMod val="50000"/>
                    </a:schemeClr>
                  </a:solidFill>
                </a:rPr>
                <a:t>v</a:t>
              </a:r>
              <a:endParaRPr lang="en-US" sz="4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84276" y="5417403"/>
              <a:ext cx="6062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accent1">
                      <a:lumMod val="50000"/>
                    </a:schemeClr>
                  </a:solidFill>
                </a:rPr>
                <a:t>w</a:t>
              </a:r>
              <a:endParaRPr lang="en-US" sz="4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810000" y="4486870"/>
            <a:ext cx="4860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5400" kern="0" dirty="0" smtClean="0">
                <a:solidFill>
                  <a:srgbClr val="000000"/>
                </a:solidFill>
                <a:latin typeface="Comic Sans MS"/>
                <a:sym typeface="Euclid Symbol" pitchFamily="18" charset="2"/>
              </a:rPr>
              <a:t>notation: </a:t>
            </a:r>
            <a:r>
              <a:rPr lang="en-US" sz="5400" kern="0" dirty="0" err="1" smtClean="0">
                <a:solidFill>
                  <a:srgbClr val="E2E2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v</a:t>
            </a:r>
            <a:r>
              <a:rPr lang="en-US" sz="5400" b="1" kern="0" dirty="0" err="1" smtClean="0">
                <a:solidFill>
                  <a:srgbClr val="E2E2FF">
                    <a:lumMod val="50000"/>
                  </a:srgb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→</a:t>
            </a:r>
            <a:r>
              <a:rPr lang="en-US" sz="5400" kern="0" dirty="0" err="1" smtClean="0">
                <a:solidFill>
                  <a:srgbClr val="E2E2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w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and Graphs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345901" y="1371600"/>
            <a:ext cx="2246861" cy="2527827"/>
            <a:chOff x="3345901" y="1371600"/>
            <a:chExt cx="2246861" cy="2527827"/>
          </a:xfrm>
        </p:grpSpPr>
        <p:sp>
          <p:nvSpPr>
            <p:cNvPr id="545797" name="Oval 5"/>
            <p:cNvSpPr>
              <a:spLocks noChangeArrowheads="1"/>
            </p:cNvSpPr>
            <p:nvPr/>
          </p:nvSpPr>
          <p:spPr bwMode="auto">
            <a:xfrm>
              <a:off x="3710269" y="1930429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798" name="Oval 6"/>
            <p:cNvSpPr>
              <a:spLocks noChangeArrowheads="1"/>
            </p:cNvSpPr>
            <p:nvPr/>
          </p:nvSpPr>
          <p:spPr bwMode="auto">
            <a:xfrm>
              <a:off x="5072782" y="2000282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799" name="Oval 7"/>
            <p:cNvSpPr>
              <a:spLocks noChangeArrowheads="1"/>
            </p:cNvSpPr>
            <p:nvPr/>
          </p:nvSpPr>
          <p:spPr bwMode="auto">
            <a:xfrm>
              <a:off x="4939312" y="3467208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45800" name="AutoShape 8"/>
            <p:cNvCxnSpPr>
              <a:cxnSpLocks noChangeShapeType="1"/>
              <a:stCxn id="545797" idx="6"/>
              <a:endCxn id="545798" idx="2"/>
            </p:cNvCxnSpPr>
            <p:nvPr/>
          </p:nvCxnSpPr>
          <p:spPr bwMode="auto">
            <a:xfrm>
              <a:off x="3910475" y="2035210"/>
              <a:ext cx="1162307" cy="6985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45801" name="AutoShape 9"/>
            <p:cNvCxnSpPr>
              <a:cxnSpLocks noChangeShapeType="1"/>
              <a:stCxn id="545797" idx="5"/>
              <a:endCxn id="545799" idx="0"/>
            </p:cNvCxnSpPr>
            <p:nvPr/>
          </p:nvCxnSpPr>
          <p:spPr bwMode="auto">
            <a:xfrm rot="16200000" flipH="1">
              <a:off x="3781332" y="2209124"/>
              <a:ext cx="1357907" cy="115826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45802" name="AutoShape 10"/>
            <p:cNvCxnSpPr>
              <a:cxnSpLocks noChangeShapeType="1"/>
              <a:stCxn id="545799" idx="0"/>
              <a:endCxn id="545798" idx="4"/>
            </p:cNvCxnSpPr>
            <p:nvPr/>
          </p:nvCxnSpPr>
          <p:spPr bwMode="auto">
            <a:xfrm rot="5400000" flipH="1" flipV="1">
              <a:off x="4477468" y="2771791"/>
              <a:ext cx="1257365" cy="13347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545803" name="Text Box 11"/>
            <p:cNvSpPr txBox="1">
              <a:spLocks noChangeArrowheads="1"/>
            </p:cNvSpPr>
            <p:nvPr/>
          </p:nvSpPr>
          <p:spPr bwMode="auto">
            <a:xfrm>
              <a:off x="3345901" y="1371600"/>
              <a:ext cx="387899" cy="641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/>
                <a:t>a</a:t>
              </a:r>
            </a:p>
          </p:txBody>
        </p:sp>
        <p:sp>
          <p:nvSpPr>
            <p:cNvPr id="545804" name="Text Box 12"/>
            <p:cNvSpPr txBox="1">
              <a:spLocks noChangeArrowheads="1"/>
            </p:cNvSpPr>
            <p:nvPr/>
          </p:nvSpPr>
          <p:spPr bwMode="auto">
            <a:xfrm>
              <a:off x="5206253" y="3257647"/>
              <a:ext cx="386509" cy="641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/>
                <a:t>c</a:t>
              </a:r>
            </a:p>
          </p:txBody>
        </p:sp>
        <p:sp>
          <p:nvSpPr>
            <p:cNvPr id="545805" name="Text Box 13"/>
            <p:cNvSpPr txBox="1">
              <a:spLocks noChangeArrowheads="1"/>
            </p:cNvSpPr>
            <p:nvPr/>
          </p:nvSpPr>
          <p:spPr bwMode="auto">
            <a:xfrm>
              <a:off x="5149675" y="1415620"/>
              <a:ext cx="412925" cy="641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/>
                <a:t>b</a:t>
              </a:r>
            </a:p>
          </p:txBody>
        </p:sp>
        <p:sp>
          <p:nvSpPr>
            <p:cNvPr id="545806" name="Oval 14"/>
            <p:cNvSpPr>
              <a:spLocks noChangeArrowheads="1"/>
            </p:cNvSpPr>
            <p:nvPr/>
          </p:nvSpPr>
          <p:spPr bwMode="auto">
            <a:xfrm>
              <a:off x="3804810" y="3124200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807" name="Text Box 15"/>
            <p:cNvSpPr txBox="1">
              <a:spLocks noChangeArrowheads="1"/>
            </p:cNvSpPr>
            <p:nvPr/>
          </p:nvSpPr>
          <p:spPr bwMode="auto">
            <a:xfrm>
              <a:off x="3398465" y="2895600"/>
              <a:ext cx="411535" cy="641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/>
                <a:t>d</a:t>
              </a:r>
            </a:p>
          </p:txBody>
        </p:sp>
      </p:grpSp>
      <p:sp>
        <p:nvSpPr>
          <p:cNvPr id="545808" name="Text Box 16"/>
          <p:cNvSpPr txBox="1">
            <a:spLocks noChangeArrowheads="1"/>
          </p:cNvSpPr>
          <p:nvPr/>
        </p:nvSpPr>
        <p:spPr bwMode="auto">
          <a:xfrm>
            <a:off x="1104900" y="4114800"/>
            <a:ext cx="6781800" cy="1495794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0000CC"/>
                </a:solidFill>
              </a:rPr>
              <a:t>V</a:t>
            </a:r>
            <a:r>
              <a:rPr lang="en-US" sz="4800" dirty="0" smtClean="0"/>
              <a:t>=  {</a:t>
            </a:r>
            <a:r>
              <a:rPr lang="en-US" sz="4800" dirty="0" err="1">
                <a:solidFill>
                  <a:srgbClr val="0000CC"/>
                </a:solidFill>
              </a:rPr>
              <a:t>a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CC"/>
                </a:solidFill>
              </a:rPr>
              <a:t>b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CC"/>
                </a:solidFill>
              </a:rPr>
              <a:t>c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CC"/>
                </a:solidFill>
              </a:rPr>
              <a:t>d</a:t>
            </a:r>
            <a:r>
              <a:rPr lang="en-US" sz="4800" dirty="0"/>
              <a:t>}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</a:p>
          <a:p>
            <a:pPr marL="742950" indent="-285750"/>
            <a:r>
              <a:rPr lang="en-US" sz="4800" dirty="0">
                <a:solidFill>
                  <a:srgbClr val="0000CC"/>
                </a:solidFill>
              </a:rPr>
              <a:t>E</a:t>
            </a:r>
            <a:r>
              <a:rPr lang="en-US" sz="4800" dirty="0"/>
              <a:t> = {(</a:t>
            </a:r>
            <a:r>
              <a:rPr lang="en-US" sz="4800" dirty="0" err="1">
                <a:solidFill>
                  <a:srgbClr val="0000CC"/>
                </a:solidFill>
              </a:rPr>
              <a:t>a,b</a:t>
            </a:r>
            <a:r>
              <a:rPr lang="en-US" sz="4800" dirty="0"/>
              <a:t>), (</a:t>
            </a:r>
            <a:r>
              <a:rPr lang="en-US" sz="4800" dirty="0" err="1">
                <a:solidFill>
                  <a:srgbClr val="0000CC"/>
                </a:solidFill>
              </a:rPr>
              <a:t>a,c</a:t>
            </a:r>
            <a:r>
              <a:rPr lang="en-US" sz="4800" dirty="0"/>
              <a:t>), (</a:t>
            </a:r>
            <a:r>
              <a:rPr lang="en-US" sz="4800" dirty="0" err="1">
                <a:solidFill>
                  <a:srgbClr val="0000CC"/>
                </a:solidFill>
              </a:rPr>
              <a:t>c,b</a:t>
            </a:r>
            <a:r>
              <a:rPr lang="en-US" sz="4800" dirty="0"/>
              <a:t>)}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7970" y="6553200"/>
            <a:ext cx="716036" cy="246221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B5B77044-B6D2-4171-A09C-C512413DA1D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80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315200" cy="3352800"/>
          </a:xfrm>
        </p:spPr>
        <p:txBody>
          <a:bodyPr/>
          <a:lstStyle/>
          <a:p>
            <a:pPr indent="0">
              <a:buFontTx/>
              <a:buNone/>
            </a:pPr>
            <a:r>
              <a:rPr lang="en-US" sz="5400" dirty="0"/>
              <a:t>Formally, </a:t>
            </a:r>
            <a:r>
              <a:rPr lang="en-US" sz="5400" dirty="0" smtClean="0"/>
              <a:t>a digraph with vertices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r>
              <a:rPr lang="en-US" sz="5400" dirty="0" smtClean="0"/>
              <a:t> is</a:t>
            </a:r>
            <a:r>
              <a:rPr lang="en-US" sz="5400" i="1" dirty="0" smtClean="0"/>
              <a:t> the same</a:t>
            </a:r>
            <a:r>
              <a:rPr lang="en-US" sz="5400" dirty="0" smtClean="0"/>
              <a:t> as a binary relation </a:t>
            </a:r>
            <a:r>
              <a:rPr lang="en-US" sz="5400" dirty="0"/>
              <a:t>on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7970" y="6553200"/>
            <a:ext cx="716036" cy="246221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B5B77044-B6D2-4171-A09C-C512413DA1D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Digraphs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89223" y="6583363"/>
            <a:ext cx="697627" cy="246221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7M.</a:t>
            </a:r>
            <a:fld id="{BE7A7230-D7FA-4A89-AC00-9EF47009DD3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914400"/>
            <a:ext cx="7086600" cy="1004887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Walk</a:t>
            </a:r>
            <a:r>
              <a:rPr lang="en-US" sz="4400" dirty="0" smtClean="0"/>
              <a:t>:</a:t>
            </a:r>
            <a:r>
              <a:rPr lang="en-US" sz="3600" dirty="0" smtClean="0"/>
              <a:t> follow successive edges</a:t>
            </a:r>
            <a:endParaRPr lang="en-US" sz="3600" dirty="0"/>
          </a:p>
        </p:txBody>
      </p:sp>
      <p:sp>
        <p:nvSpPr>
          <p:cNvPr id="577575" name="Oval 39"/>
          <p:cNvSpPr>
            <a:spLocks noChangeArrowheads="1"/>
          </p:cNvSpPr>
          <p:nvPr/>
        </p:nvSpPr>
        <p:spPr bwMode="auto">
          <a:xfrm rot="5400000">
            <a:off x="2743200" y="52578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895600" y="2154238"/>
            <a:ext cx="3263900" cy="2235200"/>
            <a:chOff x="2957513" y="2154238"/>
            <a:chExt cx="3263900" cy="2235200"/>
          </a:xfrm>
        </p:grpSpPr>
        <p:sp>
          <p:nvSpPr>
            <p:cNvPr id="577550" name="Oval 14"/>
            <p:cNvSpPr>
              <a:spLocks noChangeArrowheads="1"/>
            </p:cNvSpPr>
            <p:nvPr/>
          </p:nvSpPr>
          <p:spPr bwMode="auto">
            <a:xfrm rot="5400000">
              <a:off x="5992813" y="2306638"/>
              <a:ext cx="228600" cy="2286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rot="10800000" vert="eaVert"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en-US" sz="4000">
                <a:solidFill>
                  <a:srgbClr val="FF5050"/>
                </a:solidFill>
                <a:latin typeface="Arial" pitchFamily="34" charset="0"/>
              </a:endParaRPr>
            </a:p>
          </p:txBody>
        </p:sp>
        <p:sp>
          <p:nvSpPr>
            <p:cNvPr id="577551" name="Oval 15"/>
            <p:cNvSpPr>
              <a:spLocks noChangeArrowheads="1"/>
            </p:cNvSpPr>
            <p:nvPr/>
          </p:nvSpPr>
          <p:spPr bwMode="auto">
            <a:xfrm rot="5400000">
              <a:off x="5910263" y="3830638"/>
              <a:ext cx="228600" cy="228600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52" name="Oval 16"/>
            <p:cNvSpPr>
              <a:spLocks noChangeArrowheads="1"/>
            </p:cNvSpPr>
            <p:nvPr/>
          </p:nvSpPr>
          <p:spPr bwMode="auto">
            <a:xfrm rot="5400000">
              <a:off x="2970213" y="3259138"/>
              <a:ext cx="228600" cy="228600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53" name="Oval 17"/>
            <p:cNvSpPr>
              <a:spLocks noChangeArrowheads="1"/>
            </p:cNvSpPr>
            <p:nvPr/>
          </p:nvSpPr>
          <p:spPr bwMode="auto">
            <a:xfrm rot="5400000">
              <a:off x="2957513" y="2154238"/>
              <a:ext cx="228600" cy="2286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54" name="Oval 18"/>
            <p:cNvSpPr>
              <a:spLocks noChangeArrowheads="1"/>
            </p:cNvSpPr>
            <p:nvPr/>
          </p:nvSpPr>
          <p:spPr bwMode="auto">
            <a:xfrm rot="5400000">
              <a:off x="2995613" y="4160838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55" name="Oval 19"/>
            <p:cNvSpPr>
              <a:spLocks noChangeArrowheads="1"/>
            </p:cNvSpPr>
            <p:nvPr/>
          </p:nvSpPr>
          <p:spPr bwMode="auto">
            <a:xfrm rot="5400000">
              <a:off x="4867276" y="3136901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7556" name="AutoShape 20"/>
            <p:cNvCxnSpPr>
              <a:cxnSpLocks noChangeShapeType="1"/>
              <a:stCxn id="577552" idx="6"/>
              <a:endCxn id="577554" idx="2"/>
            </p:cNvCxnSpPr>
            <p:nvPr/>
          </p:nvCxnSpPr>
          <p:spPr bwMode="auto">
            <a:xfrm>
              <a:off x="3084513" y="3500438"/>
              <a:ext cx="25400" cy="647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77557" name="AutoShape 21"/>
            <p:cNvCxnSpPr>
              <a:cxnSpLocks noChangeShapeType="1"/>
              <a:stCxn id="577550" idx="5"/>
              <a:endCxn id="577551" idx="2"/>
            </p:cNvCxnSpPr>
            <p:nvPr/>
          </p:nvCxnSpPr>
          <p:spPr bwMode="auto">
            <a:xfrm>
              <a:off x="6013451" y="2500313"/>
              <a:ext cx="11113" cy="13176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77558" name="AutoShape 22"/>
            <p:cNvCxnSpPr>
              <a:cxnSpLocks noChangeShapeType="1"/>
              <a:stCxn id="577550" idx="4"/>
              <a:endCxn id="577555" idx="0"/>
            </p:cNvCxnSpPr>
            <p:nvPr/>
          </p:nvCxnSpPr>
          <p:spPr bwMode="auto">
            <a:xfrm flipH="1">
              <a:off x="5108576" y="2420938"/>
              <a:ext cx="871538" cy="8302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77559" name="AutoShape 23"/>
            <p:cNvCxnSpPr>
              <a:cxnSpLocks noChangeShapeType="1"/>
              <a:stCxn id="577555" idx="0"/>
              <a:endCxn id="577551" idx="4"/>
            </p:cNvCxnSpPr>
            <p:nvPr/>
          </p:nvCxnSpPr>
          <p:spPr bwMode="auto">
            <a:xfrm>
              <a:off x="5108576" y="3251201"/>
              <a:ext cx="788988" cy="6937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77560" name="AutoShape 24"/>
            <p:cNvCxnSpPr>
              <a:cxnSpLocks noChangeShapeType="1"/>
              <a:stCxn id="577555" idx="4"/>
              <a:endCxn id="577554" idx="1"/>
            </p:cNvCxnSpPr>
            <p:nvPr/>
          </p:nvCxnSpPr>
          <p:spPr bwMode="auto">
            <a:xfrm flipH="1">
              <a:off x="3201988" y="3251201"/>
              <a:ext cx="1652588" cy="9429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77561" name="AutoShape 25"/>
            <p:cNvCxnSpPr>
              <a:cxnSpLocks noChangeShapeType="1"/>
              <a:stCxn id="577555" idx="4"/>
              <a:endCxn id="577553" idx="0"/>
            </p:cNvCxnSpPr>
            <p:nvPr/>
          </p:nvCxnSpPr>
          <p:spPr bwMode="auto">
            <a:xfrm rot="10800000">
              <a:off x="3186114" y="2268539"/>
              <a:ext cx="1681163" cy="982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77568" name="AutoShape 32"/>
            <p:cNvCxnSpPr>
              <a:cxnSpLocks noChangeShapeType="1"/>
              <a:stCxn id="577552" idx="1"/>
              <a:endCxn id="577555" idx="4"/>
            </p:cNvCxnSpPr>
            <p:nvPr/>
          </p:nvCxnSpPr>
          <p:spPr bwMode="auto">
            <a:xfrm flipV="1">
              <a:off x="3176588" y="3251201"/>
              <a:ext cx="1677988" cy="41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77569" name="AutoShape 33"/>
            <p:cNvCxnSpPr>
              <a:cxnSpLocks noChangeShapeType="1"/>
              <a:stCxn id="577553" idx="6"/>
              <a:endCxn id="577552" idx="2"/>
            </p:cNvCxnSpPr>
            <p:nvPr/>
          </p:nvCxnSpPr>
          <p:spPr bwMode="auto">
            <a:xfrm>
              <a:off x="3071813" y="2395538"/>
              <a:ext cx="12700" cy="8509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577581" name="Oval 45"/>
            <p:cNvSpPr>
              <a:spLocks noChangeArrowheads="1"/>
            </p:cNvSpPr>
            <p:nvPr/>
          </p:nvSpPr>
          <p:spPr bwMode="auto">
            <a:xfrm rot="5400000">
              <a:off x="2970213" y="3259138"/>
              <a:ext cx="228600" cy="228600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2" name="AutoShape 21"/>
          <p:cNvCxnSpPr>
            <a:cxnSpLocks noChangeShapeType="1"/>
            <a:stCxn id="577550" idx="5"/>
          </p:cNvCxnSpPr>
          <p:nvPr/>
        </p:nvCxnSpPr>
        <p:spPr bwMode="auto">
          <a:xfrm rot="10800000" flipH="1" flipV="1">
            <a:off x="5964377" y="2501760"/>
            <a:ext cx="12559" cy="1308240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33" name="AutoShape 22"/>
          <p:cNvCxnSpPr>
            <a:cxnSpLocks noChangeShapeType="1"/>
          </p:cNvCxnSpPr>
          <p:nvPr/>
        </p:nvCxnSpPr>
        <p:spPr bwMode="auto">
          <a:xfrm flipH="1">
            <a:off x="5060950" y="2400300"/>
            <a:ext cx="871538" cy="830263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cxnSp>
        <p:nvCxnSpPr>
          <p:cNvPr id="34" name="AutoShape 23"/>
          <p:cNvCxnSpPr>
            <a:cxnSpLocks noChangeShapeType="1"/>
            <a:endCxn id="577551" idx="4"/>
          </p:cNvCxnSpPr>
          <p:nvPr/>
        </p:nvCxnSpPr>
        <p:spPr bwMode="auto">
          <a:xfrm>
            <a:off x="5048250" y="3230563"/>
            <a:ext cx="800100" cy="714375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cxnSp>
        <p:nvCxnSpPr>
          <p:cNvPr id="35" name="AutoShape 24"/>
          <p:cNvCxnSpPr>
            <a:cxnSpLocks noChangeShapeType="1"/>
          </p:cNvCxnSpPr>
          <p:nvPr/>
        </p:nvCxnSpPr>
        <p:spPr bwMode="auto">
          <a:xfrm flipH="1">
            <a:off x="3154362" y="3230563"/>
            <a:ext cx="1652588" cy="942975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36" name="AutoShape 25"/>
          <p:cNvCxnSpPr>
            <a:cxnSpLocks noChangeShapeType="1"/>
          </p:cNvCxnSpPr>
          <p:nvPr/>
        </p:nvCxnSpPr>
        <p:spPr bwMode="auto">
          <a:xfrm rot="10800000">
            <a:off x="3138488" y="2293936"/>
            <a:ext cx="1681163" cy="982663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sp>
        <p:nvSpPr>
          <p:cNvPr id="54" name="Oval 19"/>
          <p:cNvSpPr>
            <a:spLocks noChangeArrowheads="1"/>
          </p:cNvSpPr>
          <p:nvPr/>
        </p:nvSpPr>
        <p:spPr bwMode="auto">
          <a:xfrm rot="5400000">
            <a:off x="3429000" y="52578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Oval 22"/>
          <p:cNvSpPr>
            <a:spLocks noChangeArrowheads="1"/>
          </p:cNvSpPr>
          <p:nvPr/>
        </p:nvSpPr>
        <p:spPr bwMode="auto">
          <a:xfrm rot="5400000">
            <a:off x="4114800" y="5257800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23"/>
          <p:cNvSpPr>
            <a:spLocks noChangeArrowheads="1"/>
          </p:cNvSpPr>
          <p:nvPr/>
        </p:nvSpPr>
        <p:spPr bwMode="auto">
          <a:xfrm rot="5400000">
            <a:off x="4800600" y="5257800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59" name="Oval 24"/>
          <p:cNvSpPr>
            <a:spLocks noChangeArrowheads="1"/>
          </p:cNvSpPr>
          <p:nvPr/>
        </p:nvSpPr>
        <p:spPr bwMode="auto">
          <a:xfrm rot="5400000">
            <a:off x="5486400" y="52578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25"/>
          <p:cNvSpPr>
            <a:spLocks noChangeArrowheads="1"/>
          </p:cNvSpPr>
          <p:nvPr/>
        </p:nvSpPr>
        <p:spPr bwMode="auto">
          <a:xfrm rot="5400000">
            <a:off x="6172200" y="5257800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" name="Straight Arrow Connector 61"/>
          <p:cNvCxnSpPr>
            <a:stCxn id="577575" idx="0"/>
            <a:endCxn id="54" idx="4"/>
          </p:cNvCxnSpPr>
          <p:nvPr/>
        </p:nvCxnSpPr>
        <p:spPr bwMode="auto">
          <a:xfrm>
            <a:off x="29718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3" name="Straight Arrow Connector 62"/>
          <p:cNvCxnSpPr>
            <a:stCxn id="54" idx="0"/>
            <a:endCxn id="57" idx="4"/>
          </p:cNvCxnSpPr>
          <p:nvPr/>
        </p:nvCxnSpPr>
        <p:spPr bwMode="auto">
          <a:xfrm>
            <a:off x="36576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4" name="Straight Arrow Connector 63"/>
          <p:cNvCxnSpPr>
            <a:stCxn id="57" idx="0"/>
            <a:endCxn id="58" idx="4"/>
          </p:cNvCxnSpPr>
          <p:nvPr/>
        </p:nvCxnSpPr>
        <p:spPr bwMode="auto">
          <a:xfrm>
            <a:off x="43434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5" name="Straight Arrow Connector 64"/>
          <p:cNvCxnSpPr>
            <a:stCxn id="58" idx="0"/>
            <a:endCxn id="59" idx="4"/>
          </p:cNvCxnSpPr>
          <p:nvPr/>
        </p:nvCxnSpPr>
        <p:spPr bwMode="auto">
          <a:xfrm>
            <a:off x="50292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6" name="Straight Arrow Connector 65"/>
          <p:cNvCxnSpPr>
            <a:stCxn id="59" idx="0"/>
            <a:endCxn id="60" idx="4"/>
          </p:cNvCxnSpPr>
          <p:nvPr/>
        </p:nvCxnSpPr>
        <p:spPr bwMode="auto">
          <a:xfrm>
            <a:off x="57150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1828800" y="4267200"/>
            <a:ext cx="533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length: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5 </a:t>
            </a:r>
            <a:r>
              <a:rPr lang="en-US" sz="4400" dirty="0" smtClean="0"/>
              <a:t>edges</a:t>
            </a:r>
          </a:p>
          <a:p>
            <a:endParaRPr lang="en-US" sz="4400" dirty="0" smtClean="0"/>
          </a:p>
          <a:p>
            <a:r>
              <a:rPr lang="en-US" sz="4400" dirty="0" smtClean="0"/>
              <a:t>(</a:t>
            </a:r>
            <a:r>
              <a:rPr lang="en-US" sz="4400" dirty="0" smtClean="0">
                <a:solidFill>
                  <a:schemeClr val="accent2"/>
                </a:solidFill>
              </a:rPr>
              <a:t>not</a:t>
            </a:r>
            <a:r>
              <a:rPr lang="en-US" sz="4400" dirty="0" smtClean="0">
                <a:solidFill>
                  <a:srgbClr val="000000"/>
                </a:solidFill>
              </a:rPr>
              <a:t> the 6 </a:t>
            </a:r>
            <a:r>
              <a:rPr lang="en-US" sz="4400" dirty="0" smtClean="0">
                <a:solidFill>
                  <a:srgbClr val="CC0000"/>
                </a:solidFill>
              </a:rPr>
              <a:t>vertices</a:t>
            </a:r>
            <a:r>
              <a:rPr lang="en-US" sz="4400" dirty="0" smtClean="0">
                <a:solidFill>
                  <a:srgbClr val="000000"/>
                </a:solidFill>
              </a:rPr>
              <a:t>)</a:t>
            </a:r>
            <a:endParaRPr lang="en-US" sz="4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build="p"/>
      <p:bldP spid="577575" grpId="0" animBg="1"/>
      <p:bldP spid="54" grpId="0" animBg="1"/>
      <p:bldP spid="57" grpId="0" animBg="1"/>
      <p:bldP spid="58" grpId="1" animBg="1"/>
      <p:bldP spid="59" grpId="0" animBg="1"/>
      <p:bldP spid="60" grpId="2" animBg="1"/>
      <p:bldP spid="3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90914" y="6583363"/>
            <a:ext cx="695936" cy="246221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7M.</a:t>
            </a:r>
            <a:fld id="{BE7A7230-D7FA-4A89-AC00-9EF47009DD3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838200"/>
            <a:ext cx="5943600" cy="1538287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Path</a:t>
            </a:r>
            <a:r>
              <a:rPr lang="en-US" sz="4400" dirty="0" smtClean="0"/>
              <a:t>:</a:t>
            </a:r>
            <a:r>
              <a:rPr lang="en-US" sz="3600" dirty="0" smtClean="0"/>
              <a:t> walk thru vertices</a:t>
            </a:r>
          </a:p>
          <a:p>
            <a:pPr>
              <a:buFontTx/>
              <a:buNone/>
            </a:pPr>
            <a:r>
              <a:rPr lang="en-US" sz="3600" dirty="0" smtClean="0"/>
              <a:t>     without repeat vertex</a:t>
            </a:r>
            <a:endParaRPr lang="en-US" sz="3600" dirty="0"/>
          </a:p>
        </p:txBody>
      </p:sp>
      <p:sp>
        <p:nvSpPr>
          <p:cNvPr id="577550" name="Oval 14"/>
          <p:cNvSpPr>
            <a:spLocks noChangeArrowheads="1"/>
          </p:cNvSpPr>
          <p:nvPr/>
        </p:nvSpPr>
        <p:spPr bwMode="auto">
          <a:xfrm rot="5400000">
            <a:off x="5930900" y="2306638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577551" name="Oval 15"/>
          <p:cNvSpPr>
            <a:spLocks noChangeArrowheads="1"/>
          </p:cNvSpPr>
          <p:nvPr/>
        </p:nvSpPr>
        <p:spPr bwMode="auto">
          <a:xfrm rot="5400000">
            <a:off x="5848350" y="38306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552" name="Oval 16"/>
          <p:cNvSpPr>
            <a:spLocks noChangeArrowheads="1"/>
          </p:cNvSpPr>
          <p:nvPr/>
        </p:nvSpPr>
        <p:spPr bwMode="auto">
          <a:xfrm rot="5400000">
            <a:off x="2908300" y="3259138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553" name="Oval 17"/>
          <p:cNvSpPr>
            <a:spLocks noChangeArrowheads="1"/>
          </p:cNvSpPr>
          <p:nvPr/>
        </p:nvSpPr>
        <p:spPr bwMode="auto">
          <a:xfrm rot="5400000">
            <a:off x="2895600" y="2154238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554" name="Oval 18"/>
          <p:cNvSpPr>
            <a:spLocks noChangeArrowheads="1"/>
          </p:cNvSpPr>
          <p:nvPr/>
        </p:nvSpPr>
        <p:spPr bwMode="auto">
          <a:xfrm rot="5400000">
            <a:off x="2933700" y="4160838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555" name="Oval 19"/>
          <p:cNvSpPr>
            <a:spLocks noChangeArrowheads="1"/>
          </p:cNvSpPr>
          <p:nvPr/>
        </p:nvSpPr>
        <p:spPr bwMode="auto">
          <a:xfrm rot="5400000">
            <a:off x="4805363" y="3136901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7556" name="AutoShape 20"/>
          <p:cNvCxnSpPr>
            <a:cxnSpLocks noChangeShapeType="1"/>
            <a:stCxn id="577552" idx="6"/>
            <a:endCxn id="577554" idx="2"/>
          </p:cNvCxnSpPr>
          <p:nvPr/>
        </p:nvCxnSpPr>
        <p:spPr bwMode="auto">
          <a:xfrm>
            <a:off x="3022600" y="3500438"/>
            <a:ext cx="25400" cy="647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77557" name="AutoShape 21"/>
          <p:cNvCxnSpPr>
            <a:cxnSpLocks noChangeShapeType="1"/>
            <a:stCxn id="577550" idx="5"/>
            <a:endCxn id="577551" idx="2"/>
          </p:cNvCxnSpPr>
          <p:nvPr/>
        </p:nvCxnSpPr>
        <p:spPr bwMode="auto">
          <a:xfrm>
            <a:off x="5951538" y="2500313"/>
            <a:ext cx="11113" cy="1317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77558" name="AutoShape 22"/>
          <p:cNvCxnSpPr>
            <a:cxnSpLocks noChangeShapeType="1"/>
            <a:stCxn id="577550" idx="4"/>
            <a:endCxn id="577555" idx="0"/>
          </p:cNvCxnSpPr>
          <p:nvPr/>
        </p:nvCxnSpPr>
        <p:spPr bwMode="auto">
          <a:xfrm flipH="1">
            <a:off x="5046663" y="2420938"/>
            <a:ext cx="871538" cy="830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77559" name="AutoShape 23"/>
          <p:cNvCxnSpPr>
            <a:cxnSpLocks noChangeShapeType="1"/>
            <a:stCxn id="577555" idx="0"/>
            <a:endCxn id="577551" idx="4"/>
          </p:cNvCxnSpPr>
          <p:nvPr/>
        </p:nvCxnSpPr>
        <p:spPr bwMode="auto">
          <a:xfrm>
            <a:off x="5046663" y="3251201"/>
            <a:ext cx="788988" cy="6937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77560" name="AutoShape 24"/>
          <p:cNvCxnSpPr>
            <a:cxnSpLocks noChangeShapeType="1"/>
            <a:stCxn id="577555" idx="4"/>
            <a:endCxn id="577554" idx="1"/>
          </p:cNvCxnSpPr>
          <p:nvPr/>
        </p:nvCxnSpPr>
        <p:spPr bwMode="auto">
          <a:xfrm flipH="1">
            <a:off x="3140075" y="3251201"/>
            <a:ext cx="1652588" cy="942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77561" name="AutoShape 25"/>
          <p:cNvCxnSpPr>
            <a:cxnSpLocks noChangeShapeType="1"/>
            <a:stCxn id="577555" idx="4"/>
            <a:endCxn id="577553" idx="0"/>
          </p:cNvCxnSpPr>
          <p:nvPr/>
        </p:nvCxnSpPr>
        <p:spPr bwMode="auto">
          <a:xfrm rot="10800000">
            <a:off x="3124201" y="2268539"/>
            <a:ext cx="1681163" cy="982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77568" name="AutoShape 32"/>
          <p:cNvCxnSpPr>
            <a:cxnSpLocks noChangeShapeType="1"/>
            <a:stCxn id="577552" idx="1"/>
            <a:endCxn id="577555" idx="4"/>
          </p:cNvCxnSpPr>
          <p:nvPr/>
        </p:nvCxnSpPr>
        <p:spPr bwMode="auto">
          <a:xfrm flipV="1">
            <a:off x="3114675" y="3251201"/>
            <a:ext cx="1677988" cy="41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77569" name="AutoShape 33"/>
          <p:cNvCxnSpPr>
            <a:cxnSpLocks noChangeShapeType="1"/>
            <a:stCxn id="577553" idx="6"/>
            <a:endCxn id="577552" idx="2"/>
          </p:cNvCxnSpPr>
          <p:nvPr/>
        </p:nvCxnSpPr>
        <p:spPr bwMode="auto">
          <a:xfrm>
            <a:off x="3009900" y="2395538"/>
            <a:ext cx="12700" cy="850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577581" name="Oval 45"/>
          <p:cNvSpPr>
            <a:spLocks noChangeArrowheads="1"/>
          </p:cNvSpPr>
          <p:nvPr/>
        </p:nvSpPr>
        <p:spPr bwMode="auto">
          <a:xfrm rot="5400000">
            <a:off x="2908300" y="3259138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21"/>
          <p:cNvCxnSpPr>
            <a:cxnSpLocks noChangeShapeType="1"/>
            <a:stCxn id="577550" idx="5"/>
          </p:cNvCxnSpPr>
          <p:nvPr/>
        </p:nvCxnSpPr>
        <p:spPr bwMode="auto">
          <a:xfrm rot="10800000" flipH="1" flipV="1">
            <a:off x="5964377" y="2501760"/>
            <a:ext cx="12559" cy="1308240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33" name="AutoShape 22"/>
          <p:cNvCxnSpPr>
            <a:cxnSpLocks noChangeShapeType="1"/>
          </p:cNvCxnSpPr>
          <p:nvPr/>
        </p:nvCxnSpPr>
        <p:spPr bwMode="auto">
          <a:xfrm flipH="1">
            <a:off x="5060950" y="2400300"/>
            <a:ext cx="871538" cy="830263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25"/>
          <p:cNvCxnSpPr>
            <a:cxnSpLocks noChangeShapeType="1"/>
          </p:cNvCxnSpPr>
          <p:nvPr/>
        </p:nvCxnSpPr>
        <p:spPr bwMode="auto">
          <a:xfrm rot="10800000">
            <a:off x="3138488" y="2293936"/>
            <a:ext cx="1681163" cy="982663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sp>
        <p:nvSpPr>
          <p:cNvPr id="57" name="Oval 22"/>
          <p:cNvSpPr>
            <a:spLocks noChangeArrowheads="1"/>
          </p:cNvSpPr>
          <p:nvPr/>
        </p:nvSpPr>
        <p:spPr bwMode="auto">
          <a:xfrm rot="5400000">
            <a:off x="2667000" y="5257800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23"/>
          <p:cNvSpPr>
            <a:spLocks noChangeArrowheads="1"/>
          </p:cNvSpPr>
          <p:nvPr/>
        </p:nvSpPr>
        <p:spPr bwMode="auto">
          <a:xfrm rot="5400000">
            <a:off x="3352800" y="5257800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59" name="Oval 24"/>
          <p:cNvSpPr>
            <a:spLocks noChangeArrowheads="1"/>
          </p:cNvSpPr>
          <p:nvPr/>
        </p:nvSpPr>
        <p:spPr bwMode="auto">
          <a:xfrm rot="5400000">
            <a:off x="4038600" y="52578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25"/>
          <p:cNvSpPr>
            <a:spLocks noChangeArrowheads="1"/>
          </p:cNvSpPr>
          <p:nvPr/>
        </p:nvSpPr>
        <p:spPr bwMode="auto">
          <a:xfrm rot="5400000">
            <a:off x="4724400" y="5257800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4" name="Straight Arrow Connector 63"/>
          <p:cNvCxnSpPr>
            <a:stCxn id="57" idx="0"/>
            <a:endCxn id="58" idx="4"/>
          </p:cNvCxnSpPr>
          <p:nvPr/>
        </p:nvCxnSpPr>
        <p:spPr bwMode="auto">
          <a:xfrm>
            <a:off x="28956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5" name="Straight Arrow Connector 64"/>
          <p:cNvCxnSpPr>
            <a:stCxn id="58" idx="0"/>
            <a:endCxn id="59" idx="4"/>
          </p:cNvCxnSpPr>
          <p:nvPr/>
        </p:nvCxnSpPr>
        <p:spPr bwMode="auto">
          <a:xfrm>
            <a:off x="35814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6" name="Straight Arrow Connector 65"/>
          <p:cNvCxnSpPr>
            <a:stCxn id="59" idx="0"/>
            <a:endCxn id="60" idx="4"/>
          </p:cNvCxnSpPr>
          <p:nvPr/>
        </p:nvCxnSpPr>
        <p:spPr bwMode="auto">
          <a:xfrm>
            <a:off x="42672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7" name="AutoShape 33"/>
          <p:cNvCxnSpPr>
            <a:cxnSpLocks noChangeShapeType="1"/>
            <a:stCxn id="577553" idx="6"/>
            <a:endCxn id="577581" idx="2"/>
          </p:cNvCxnSpPr>
          <p:nvPr/>
        </p:nvCxnSpPr>
        <p:spPr bwMode="auto">
          <a:xfrm rot="16200000" flipH="1">
            <a:off x="2578100" y="2814638"/>
            <a:ext cx="876300" cy="12700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sp>
        <p:nvSpPr>
          <p:cNvPr id="38" name="Oval 45"/>
          <p:cNvSpPr>
            <a:spLocks noChangeArrowheads="1"/>
          </p:cNvSpPr>
          <p:nvPr/>
        </p:nvSpPr>
        <p:spPr bwMode="auto">
          <a:xfrm rot="5400000">
            <a:off x="5486400" y="5257800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2" name="Straight Arrow Connector 41"/>
          <p:cNvCxnSpPr>
            <a:stCxn id="60" idx="0"/>
            <a:endCxn id="38" idx="4"/>
          </p:cNvCxnSpPr>
          <p:nvPr/>
        </p:nvCxnSpPr>
        <p:spPr bwMode="auto">
          <a:xfrm>
            <a:off x="4953000" y="5372100"/>
            <a:ext cx="5334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2438400" y="4343400"/>
            <a:ext cx="464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length: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4 </a:t>
            </a:r>
            <a:r>
              <a:rPr lang="en-US" sz="4400" dirty="0" smtClean="0"/>
              <a:t>edges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uiExpand="1" build="p"/>
      <p:bldP spid="57" grpId="0" animBg="1"/>
      <p:bldP spid="58" grpId="0" animBg="1"/>
      <p:bldP spid="59" grpId="0" animBg="1"/>
      <p:bldP spid="60" grpId="0" animBg="1"/>
      <p:bldP spid="38" grpId="0" animBg="1"/>
      <p:bldP spid="3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45810" y="6583363"/>
            <a:ext cx="798190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/>
              <a:t>lec</a:t>
            </a:r>
            <a:r>
              <a:rPr lang="en-US" sz="1200" dirty="0" smtClean="0"/>
              <a:t> 7M.</a:t>
            </a:r>
            <a:fld id="{19EC3EF5-AAAB-406F-8B8B-2285D28F7116}" type="slidenum">
              <a:rPr lang="en-US" sz="1200" smtClean="0"/>
              <a:pPr>
                <a:defRPr/>
              </a:pPr>
              <a:t>9</a:t>
            </a:fld>
            <a:endParaRPr lang="en-US" sz="1200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914400"/>
            <a:ext cx="74676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i="1" dirty="0" smtClean="0"/>
              <a:t>Lemma:</a:t>
            </a:r>
            <a:r>
              <a:rPr lang="en-US" sz="36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The </a:t>
            </a:r>
            <a:r>
              <a:rPr lang="en-US" sz="4400" dirty="0" smtClean="0">
                <a:solidFill>
                  <a:srgbClr val="FF00FF"/>
                </a:solidFill>
              </a:rPr>
              <a:t>shortest</a:t>
            </a:r>
            <a:r>
              <a:rPr lang="en-US" sz="4400" dirty="0" smtClean="0">
                <a:solidFill>
                  <a:srgbClr val="0033CC"/>
                </a:solidFill>
              </a:rPr>
              <a:t> walk between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two vertices is a path!</a:t>
            </a:r>
          </a:p>
        </p:txBody>
      </p:sp>
      <p:sp>
        <p:nvSpPr>
          <p:cNvPr id="757764" name="Text Box 4"/>
          <p:cNvSpPr txBox="1">
            <a:spLocks noChangeArrowheads="1"/>
          </p:cNvSpPr>
          <p:nvPr/>
        </p:nvSpPr>
        <p:spPr bwMode="auto">
          <a:xfrm>
            <a:off x="535296" y="2990881"/>
            <a:ext cx="8124619" cy="134445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i="1" dirty="0">
                <a:latin typeface="Comic Sans MS" pitchFamily="66" charset="0"/>
              </a:rPr>
              <a:t>Proof: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(by contradiction</a:t>
            </a:r>
            <a:r>
              <a:rPr lang="en-US" sz="4000" dirty="0"/>
              <a:t>)</a:t>
            </a:r>
            <a:r>
              <a:rPr lang="en-US" sz="4000" dirty="0" smtClean="0">
                <a:latin typeface="Comic Sans MS" pitchFamily="66" charset="0"/>
              </a:rPr>
              <a:t> suppose 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path </a:t>
            </a:r>
            <a:r>
              <a:rPr lang="en-US" sz="4000" dirty="0">
                <a:latin typeface="Comic Sans MS" pitchFamily="66" charset="0"/>
              </a:rPr>
              <a:t>from u to v</a:t>
            </a:r>
            <a:r>
              <a:rPr lang="en-US" sz="4000" i="1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crossed itself: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316038" y="5184775"/>
            <a:ext cx="2709862" cy="941388"/>
            <a:chOff x="829" y="3266"/>
            <a:chExt cx="1707" cy="593"/>
          </a:xfrm>
        </p:grpSpPr>
        <p:cxnSp>
          <p:nvCxnSpPr>
            <p:cNvPr id="5138" name="AutoShape 9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  <p:cxnSp>
          <p:nvCxnSpPr>
            <p:cNvPr id="5139" name="AutoShape 10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grpSp>
        <p:nvGrpSpPr>
          <p:cNvPr id="3" name="Group 13"/>
          <p:cNvGrpSpPr>
            <a:grpSpLocks/>
          </p:cNvGrpSpPr>
          <p:nvPr/>
        </p:nvGrpSpPr>
        <p:grpSpPr bwMode="auto">
          <a:xfrm rot="10800000">
            <a:off x="4183063" y="4232275"/>
            <a:ext cx="2709862" cy="941388"/>
            <a:chOff x="829" y="3266"/>
            <a:chExt cx="1707" cy="593"/>
          </a:xfrm>
        </p:grpSpPr>
        <p:cxnSp>
          <p:nvCxnSpPr>
            <p:cNvPr id="5136" name="AutoShape 14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  <p:cxnSp>
          <p:nvCxnSpPr>
            <p:cNvPr id="5137" name="AutoShape 15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</p:grpSp>
      <p:grpSp>
        <p:nvGrpSpPr>
          <p:cNvPr id="4" name="Group 27"/>
          <p:cNvGrpSpPr/>
          <p:nvPr/>
        </p:nvGrpSpPr>
        <p:grpSpPr>
          <a:xfrm>
            <a:off x="757238" y="4397375"/>
            <a:ext cx="6586537" cy="1329313"/>
            <a:chOff x="757238" y="4397375"/>
            <a:chExt cx="6586537" cy="1329313"/>
          </a:xfrm>
        </p:grpSpPr>
        <p:sp>
          <p:nvSpPr>
            <p:cNvPr id="5127" name="Oval 5"/>
            <p:cNvSpPr>
              <a:spLocks noChangeArrowheads="1"/>
            </p:cNvSpPr>
            <p:nvPr/>
          </p:nvSpPr>
          <p:spPr bwMode="auto">
            <a:xfrm>
              <a:off x="1171575" y="5124450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128" name="Oval 6"/>
            <p:cNvSpPr>
              <a:spLocks noChangeArrowheads="1"/>
            </p:cNvSpPr>
            <p:nvPr/>
          </p:nvSpPr>
          <p:spPr bwMode="auto">
            <a:xfrm>
              <a:off x="4022725" y="5099050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129" name="Oval 7"/>
            <p:cNvSpPr>
              <a:spLocks noChangeArrowheads="1"/>
            </p:cNvSpPr>
            <p:nvPr/>
          </p:nvSpPr>
          <p:spPr bwMode="auto">
            <a:xfrm>
              <a:off x="6823075" y="5075238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133" name="Text Box 18"/>
            <p:cNvSpPr txBox="1">
              <a:spLocks noChangeArrowheads="1"/>
            </p:cNvSpPr>
            <p:nvPr/>
          </p:nvSpPr>
          <p:spPr bwMode="auto">
            <a:xfrm>
              <a:off x="757238" y="5141913"/>
              <a:ext cx="397866" cy="5847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u</a:t>
              </a:r>
            </a:p>
          </p:txBody>
        </p:sp>
        <p:sp>
          <p:nvSpPr>
            <p:cNvPr id="5134" name="Text Box 19"/>
            <p:cNvSpPr txBox="1">
              <a:spLocks noChangeArrowheads="1"/>
            </p:cNvSpPr>
            <p:nvPr/>
          </p:nvSpPr>
          <p:spPr bwMode="auto">
            <a:xfrm>
              <a:off x="6845300" y="5102225"/>
              <a:ext cx="498475" cy="5847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v</a:t>
              </a:r>
            </a:p>
          </p:txBody>
        </p:sp>
        <p:sp>
          <p:nvSpPr>
            <p:cNvPr id="5135" name="Text Box 20"/>
            <p:cNvSpPr txBox="1">
              <a:spLocks noChangeArrowheads="1"/>
            </p:cNvSpPr>
            <p:nvPr/>
          </p:nvSpPr>
          <p:spPr bwMode="auto">
            <a:xfrm>
              <a:off x="3763963" y="4397375"/>
              <a:ext cx="396262" cy="5847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c</a:t>
              </a:r>
            </a:p>
          </p:txBody>
        </p:sp>
      </p:grpSp>
      <p:sp>
        <p:nvSpPr>
          <p:cNvPr id="26" name="Freeform 25"/>
          <p:cNvSpPr/>
          <p:nvPr/>
        </p:nvSpPr>
        <p:spPr bwMode="auto">
          <a:xfrm>
            <a:off x="4152452" y="5249732"/>
            <a:ext cx="620358" cy="1011219"/>
          </a:xfrm>
          <a:custGeom>
            <a:avLst/>
            <a:gdLst>
              <a:gd name="connsiteX0" fmla="*/ 0 w 620358"/>
              <a:gd name="connsiteY0" fmla="*/ 0 h 1011219"/>
              <a:gd name="connsiteX1" fmla="*/ 333487 w 620358"/>
              <a:gd name="connsiteY1" fmla="*/ 53788 h 1011219"/>
              <a:gd name="connsiteX2" fmla="*/ 516367 w 620358"/>
              <a:gd name="connsiteY2" fmla="*/ 204395 h 1011219"/>
              <a:gd name="connsiteX3" fmla="*/ 613186 w 620358"/>
              <a:gd name="connsiteY3" fmla="*/ 559397 h 1011219"/>
              <a:gd name="connsiteX4" fmla="*/ 559397 w 620358"/>
              <a:gd name="connsiteY4" fmla="*/ 806823 h 1011219"/>
              <a:gd name="connsiteX5" fmla="*/ 408790 w 620358"/>
              <a:gd name="connsiteY5" fmla="*/ 978946 h 1011219"/>
              <a:gd name="connsiteX6" fmla="*/ 247426 w 620358"/>
              <a:gd name="connsiteY6" fmla="*/ 1000461 h 1011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58" h="1011219">
                <a:moveTo>
                  <a:pt x="0" y="0"/>
                </a:moveTo>
                <a:cubicBezTo>
                  <a:pt x="123713" y="9861"/>
                  <a:pt x="247426" y="19722"/>
                  <a:pt x="333487" y="53788"/>
                </a:cubicBezTo>
                <a:cubicBezTo>
                  <a:pt x="419548" y="87854"/>
                  <a:pt x="469751" y="120127"/>
                  <a:pt x="516367" y="204395"/>
                </a:cubicBezTo>
                <a:cubicBezTo>
                  <a:pt x="562983" y="288663"/>
                  <a:pt x="606014" y="458992"/>
                  <a:pt x="613186" y="559397"/>
                </a:cubicBezTo>
                <a:cubicBezTo>
                  <a:pt x="620358" y="659802"/>
                  <a:pt x="593463" y="736898"/>
                  <a:pt x="559397" y="806823"/>
                </a:cubicBezTo>
                <a:cubicBezTo>
                  <a:pt x="525331" y="876748"/>
                  <a:pt x="460785" y="946673"/>
                  <a:pt x="408790" y="978946"/>
                </a:cubicBezTo>
                <a:cubicBezTo>
                  <a:pt x="356795" y="1011219"/>
                  <a:pt x="302110" y="1005840"/>
                  <a:pt x="247426" y="1000461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3772348" y="5346551"/>
            <a:ext cx="606014" cy="948466"/>
          </a:xfrm>
          <a:custGeom>
            <a:avLst/>
            <a:gdLst>
              <a:gd name="connsiteX0" fmla="*/ 606014 w 606014"/>
              <a:gd name="connsiteY0" fmla="*/ 925157 h 948466"/>
              <a:gd name="connsiteX1" fmla="*/ 433892 w 606014"/>
              <a:gd name="connsiteY1" fmla="*/ 935915 h 948466"/>
              <a:gd name="connsiteX2" fmla="*/ 251012 w 606014"/>
              <a:gd name="connsiteY2" fmla="*/ 849854 h 948466"/>
              <a:gd name="connsiteX3" fmla="*/ 46617 w 606014"/>
              <a:gd name="connsiteY3" fmla="*/ 580913 h 948466"/>
              <a:gd name="connsiteX4" fmla="*/ 3586 w 606014"/>
              <a:gd name="connsiteY4" fmla="*/ 344244 h 948466"/>
              <a:gd name="connsiteX5" fmla="*/ 68132 w 606014"/>
              <a:gd name="connsiteY5" fmla="*/ 182880 h 948466"/>
              <a:gd name="connsiteX6" fmla="*/ 197224 w 606014"/>
              <a:gd name="connsiteY6" fmla="*/ 53788 h 948466"/>
              <a:gd name="connsiteX7" fmla="*/ 272527 w 606014"/>
              <a:gd name="connsiteY7" fmla="*/ 0 h 94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6014" h="948466">
                <a:moveTo>
                  <a:pt x="606014" y="925157"/>
                </a:moveTo>
                <a:cubicBezTo>
                  <a:pt x="549536" y="936811"/>
                  <a:pt x="493059" y="948466"/>
                  <a:pt x="433892" y="935915"/>
                </a:cubicBezTo>
                <a:cubicBezTo>
                  <a:pt x="374725" y="923364"/>
                  <a:pt x="315558" y="909021"/>
                  <a:pt x="251012" y="849854"/>
                </a:cubicBezTo>
                <a:cubicBezTo>
                  <a:pt x="186466" y="790687"/>
                  <a:pt x="87855" y="665181"/>
                  <a:pt x="46617" y="580913"/>
                </a:cubicBezTo>
                <a:cubicBezTo>
                  <a:pt x="5379" y="496645"/>
                  <a:pt x="0" y="410583"/>
                  <a:pt x="3586" y="344244"/>
                </a:cubicBezTo>
                <a:cubicBezTo>
                  <a:pt x="7172" y="277905"/>
                  <a:pt x="35859" y="231289"/>
                  <a:pt x="68132" y="182880"/>
                </a:cubicBezTo>
                <a:cubicBezTo>
                  <a:pt x="100405" y="134471"/>
                  <a:pt x="163158" y="84268"/>
                  <a:pt x="197224" y="53788"/>
                </a:cubicBezTo>
                <a:cubicBezTo>
                  <a:pt x="231290" y="23308"/>
                  <a:pt x="251908" y="11654"/>
                  <a:pt x="272527" y="0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7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4" grpId="0" build="p"/>
      <p:bldP spid="26" grpId="0" animBg="1"/>
      <p:bldP spid="2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490</Words>
  <Application>Microsoft Macintosh PowerPoint</Application>
  <PresentationFormat>Letter Paper (8.5x11 in)</PresentationFormat>
  <Paragraphs>150</Paragraphs>
  <Slides>19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6.042 Lecture Template</vt:lpstr>
      <vt:lpstr>Equation</vt:lpstr>
      <vt:lpstr>Mathematics for Computer Science MIT 6.042J/18.062J</vt:lpstr>
      <vt:lpstr>Normal Person’s Graph</vt:lpstr>
      <vt:lpstr>Computer Scientist’s Graph</vt:lpstr>
      <vt:lpstr>Digraphs</vt:lpstr>
      <vt:lpstr>Relations and Graphs</vt:lpstr>
      <vt:lpstr>Digraphs</vt:lpstr>
      <vt:lpstr>Walks &amp; Paths</vt:lpstr>
      <vt:lpstr>Walks &amp; Paths</vt:lpstr>
      <vt:lpstr>Walks &amp; Paths</vt:lpstr>
      <vt:lpstr>Walks &amp; Paths</vt:lpstr>
      <vt:lpstr>Walks &amp; Paths</vt:lpstr>
      <vt:lpstr>Cycles</vt:lpstr>
      <vt:lpstr>Cycles</vt:lpstr>
      <vt:lpstr>Closed Walks &amp; Cycles</vt:lpstr>
      <vt:lpstr>PowerPoint Presentation</vt:lpstr>
      <vt:lpstr>PowerPoint Presentation</vt:lpstr>
      <vt:lpstr>DAG walk relation</vt:lpstr>
      <vt:lpstr>Covering Edges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2011-10-24T14:38:40Z</dcterms:modified>
</cp:coreProperties>
</file>