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6.bin" ContentType="application/vnd.openxmlformats-officedocument.oleObject"/>
  <Override PartName="/ppt/notesSlides/notesSlide3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4.xml" ContentType="application/vnd.openxmlformats-officedocument.presentationml.notesSlide+xml"/>
  <Override PartName="/ppt/embeddings/oleObject10.bin" ContentType="application/vnd.openxmlformats-officedocument.oleObject"/>
  <Override PartName="/ppt/notesSlides/notesSlide3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382" r:id="rId3"/>
    <p:sldId id="271" r:id="rId4"/>
    <p:sldId id="387" r:id="rId5"/>
    <p:sldId id="386" r:id="rId6"/>
    <p:sldId id="384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374" r:id="rId19"/>
    <p:sldId id="282" r:id="rId20"/>
    <p:sldId id="380" r:id="rId21"/>
    <p:sldId id="390" r:id="rId22"/>
    <p:sldId id="393" r:id="rId23"/>
    <p:sldId id="381" r:id="rId24"/>
    <p:sldId id="285" r:id="rId25"/>
    <p:sldId id="337" r:id="rId26"/>
    <p:sldId id="338" r:id="rId27"/>
    <p:sldId id="339" r:id="rId28"/>
    <p:sldId id="292" r:id="rId29"/>
    <p:sldId id="287" r:id="rId30"/>
    <p:sldId id="293" r:id="rId31"/>
    <p:sldId id="394" r:id="rId32"/>
    <p:sldId id="294" r:id="rId33"/>
    <p:sldId id="296" r:id="rId34"/>
    <p:sldId id="392" r:id="rId35"/>
    <p:sldId id="395" r:id="rId36"/>
    <p:sldId id="371" r:id="rId37"/>
    <p:sldId id="396" r:id="rId38"/>
    <p:sldId id="373" r:id="rId39"/>
    <p:sldId id="369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-1584" y="-112"/>
      </p:cViewPr>
      <p:guideLst>
        <p:guide orient="horz" pos="215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296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10/19/11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10/19/11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18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19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24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26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28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29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30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31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32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33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34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35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894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October 19.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8297" y="1469204"/>
            <a:ext cx="6570152" cy="2530869"/>
            <a:chOff x="498297" y="1469204"/>
            <a:chExt cx="6570152" cy="2530869"/>
          </a:xfrm>
        </p:grpSpPr>
        <p:cxnSp>
          <p:nvCxnSpPr>
            <p:cNvPr id="29" name="Straight Connector 28"/>
            <p:cNvCxnSpPr/>
            <p:nvPr/>
          </p:nvCxnSpPr>
          <p:spPr>
            <a:xfrm rot="10800000" flipV="1">
              <a:off x="544531" y="1469204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594190" y="208394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498297" y="2532580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506860" y="3250059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5486228" y="147473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2113" y="241939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i="1" dirty="0"/>
              <a:t>any </a:t>
            </a:r>
            <a:r>
              <a:rPr lang="en-US" sz="4000" i="1" dirty="0" smtClean="0"/>
              <a:t>order</a:t>
            </a:r>
            <a:endParaRPr lang="en-US" sz="4000" dirty="0" smtClean="0"/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FF00FF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i="1" dirty="0"/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6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2493289"/>
                        <a:ext cx="222407" cy="35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7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4337772"/>
                        <a:ext cx="222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" name="AutoShape 30"/>
          <p:cNvCxnSpPr>
            <a:cxnSpLocks noChangeShapeType="1"/>
            <a:stCxn id="54" idx="2"/>
            <a:endCxn id="56" idx="0"/>
          </p:cNvCxnSpPr>
          <p:nvPr/>
        </p:nvCxnSpPr>
        <p:spPr bwMode="auto">
          <a:xfrm>
            <a:off x="4724400" y="3733800"/>
            <a:ext cx="0" cy="149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2" idx="2"/>
            <a:endCxn id="54" idx="0"/>
          </p:cNvCxnSpPr>
          <p:nvPr/>
        </p:nvCxnSpPr>
        <p:spPr bwMode="auto">
          <a:xfrm>
            <a:off x="4724400" y="1981200"/>
            <a:ext cx="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4" imgW="215900" imgH="990600" progId="Equation.DSMT4">
                    <p:embed/>
                  </p:oleObj>
                </mc:Choice>
                <mc:Fallback>
                  <p:oleObj name="Equation" r:id="rId4" imgW="215900" imgH="990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463" y="1339851"/>
                          <a:ext cx="975089" cy="4473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66234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…sufficient</a:t>
            </a:r>
            <a:endParaRPr lang="en-US" sz="44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71795" y="2634458"/>
            <a:ext cx="3298274" cy="2066515"/>
            <a:chOff x="5571795" y="2634458"/>
            <a:chExt cx="3298274" cy="20665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571795" y="3254423"/>
              <a:ext cx="3298274" cy="144655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heavy term: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5 subjects</a:t>
              </a:r>
            </a:p>
          </p:txBody>
        </p:sp>
        <p:cxnSp>
          <p:nvCxnSpPr>
            <p:cNvPr id="4" name="Curved Connector 3"/>
            <p:cNvCxnSpPr>
              <a:stCxn id="3" idx="0"/>
              <a:endCxn id="54" idx="3"/>
            </p:cNvCxnSpPr>
            <p:nvPr/>
          </p:nvCxnSpPr>
          <p:spPr>
            <a:xfrm rot="5400000" flipH="1" flipV="1">
              <a:off x="7089845" y="2765544"/>
              <a:ext cx="619966" cy="357793"/>
            </a:xfrm>
            <a:prstGeom prst="curvedConnector4">
              <a:avLst>
                <a:gd name="adj1" fmla="val 21897"/>
                <a:gd name="adj2" fmla="val 163892"/>
              </a:avLst>
            </a:prstGeom>
            <a:grpFill/>
            <a:ln w="34925">
              <a:solidFill>
                <a:srgbClr val="FF00FF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0" advTm="2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at most </a:t>
            </a:r>
            <a:r>
              <a:rPr lang="en-US" sz="4000" dirty="0" smtClean="0">
                <a:solidFill>
                  <a:schemeClr val="tx1"/>
                </a:solidFill>
              </a:rPr>
              <a:t>4 subjects/ter</a:t>
            </a:r>
            <a:r>
              <a:rPr lang="en-US" sz="4000" dirty="0"/>
              <a:t>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167129" y="2123638"/>
            <a:ext cx="8790691" cy="258532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 smtClean="0">
                <a:latin typeface="Comic Sans MS" pitchFamily="66" charset="0"/>
              </a:rPr>
              <a:t>if sequence of </a:t>
            </a:r>
            <a:r>
              <a:rPr lang="en-US" sz="5400" dirty="0" err="1" smtClean="0">
                <a:latin typeface="Comic Sans MS" pitchFamily="66" charset="0"/>
              </a:rPr>
              <a:t>prereq’s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, say</a:t>
            </a:r>
          </a:p>
          <a:p>
            <a:pPr marL="742950" indent="-285750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is “indirect </a:t>
            </a:r>
            <a:r>
              <a:rPr lang="en-US" sz="5400" dirty="0" err="1" smtClean="0">
                <a:latin typeface="Comic Sans MS" pitchFamily="66" charset="0"/>
              </a:rPr>
              <a:t>prereq</a:t>
            </a:r>
            <a:r>
              <a:rPr lang="en-US" sz="5400" dirty="0" smtClean="0">
                <a:latin typeface="Comic Sans MS" pitchFamily="66" charset="0"/>
              </a:rPr>
              <a:t>”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we saw 3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Equation" r:id="rId4" imgW="850900" imgH="355600" progId="Equation.DSMT4">
                  <p:embed/>
                </p:oleObj>
              </mc:Choice>
              <mc:Fallback>
                <p:oleObj name="Equation" r:id="rId4" imgW="8509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83" y="4039208"/>
                        <a:ext cx="5242038" cy="2190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4" imgW="215900" imgH="1270000" progId="Equation.DSMT4">
                  <p:embed/>
                </p:oleObj>
              </mc:Choice>
              <mc:Fallback>
                <p:oleObj name="Equation" r:id="rId4" imgW="215900" imgH="1270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02" y="1829183"/>
                        <a:ext cx="884273" cy="427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30859"/>
              </p:ext>
            </p:extLst>
          </p:nvPr>
        </p:nvGraphicFramePr>
        <p:xfrm>
          <a:off x="6128840" y="2334469"/>
          <a:ext cx="2800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6" imgW="533400" imgH="596900" progId="Equation.DSMT4">
                  <p:embed/>
                </p:oleObj>
              </mc:Choice>
              <mc:Fallback>
                <p:oleObj name="Equation" r:id="rId6" imgW="533400" imgH="596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840" y="2334469"/>
                        <a:ext cx="280035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8" imgW="546100" imgH="177800" progId="Equation.DSMT4">
                  <p:embed/>
                </p:oleObj>
              </mc:Choice>
              <mc:Fallback>
                <p:oleObj name="Equation" r:id="rId8" imgW="546100" imgH="17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92" y="2660747"/>
                        <a:ext cx="28670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        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31251" y="2461562"/>
          <a:ext cx="633734" cy="239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8" name="Equation" r:id="rId4" imgW="266400" imgH="939600" progId="Equation.DSMT4">
                  <p:embed/>
                </p:oleObj>
              </mc:Choice>
              <mc:Fallback>
                <p:oleObj name="Equation" r:id="rId4" imgW="2664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251" y="2461562"/>
                        <a:ext cx="633734" cy="2391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38655"/>
              </p:ext>
            </p:extLst>
          </p:nvPr>
        </p:nvGraphicFramePr>
        <p:xfrm>
          <a:off x="7328980" y="3239337"/>
          <a:ext cx="1150425" cy="133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1" name="Equation" r:id="rId4" imgW="241300" imgH="279400" progId="Equation.DSMT4">
                  <p:embed/>
                </p:oleObj>
              </mc:Choice>
              <mc:Fallback>
                <p:oleObj name="Equation" r:id="rId4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28980" y="3239337"/>
                        <a:ext cx="1150425" cy="1332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57246"/>
              </p:ext>
            </p:extLst>
          </p:nvPr>
        </p:nvGraphicFramePr>
        <p:xfrm>
          <a:off x="7190658" y="2081445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Equation" r:id="rId6" imgW="241300" imgH="279400" progId="Equation.DSMT4">
                  <p:embed/>
                </p:oleObj>
              </mc:Choice>
              <mc:Fallback>
                <p:oleObj name="Equation" r:id="rId6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0658" y="2081445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8333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48" y="1362037"/>
            <a:ext cx="8379795" cy="48017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Edge from one student to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b="1" dirty="0" smtClean="0">
                <a:sym typeface="Euclid Math Two" pitchFamily="18" charset="2"/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05811A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489" y="1407088"/>
            <a:ext cx="8591459" cy="40718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by Dilworth, our class of 230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has a chain or </a:t>
            </a:r>
            <a:r>
              <a:rPr lang="en-US" sz="4800" dirty="0" err="1" smtClean="0"/>
              <a:t>antichain</a:t>
            </a:r>
            <a:r>
              <a:rPr lang="en-US" sz="4800" dirty="0" smtClean="0"/>
              <a:t> of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952433"/>
              </p:ext>
            </p:extLst>
          </p:nvPr>
        </p:nvGraphicFramePr>
        <p:xfrm>
          <a:off x="2336348" y="3084301"/>
          <a:ext cx="4296854" cy="208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Equation" r:id="rId3" imgW="838200" imgH="406400" progId="Equation.DSMT4">
                  <p:embed/>
                </p:oleObj>
              </mc:Choice>
              <mc:Fallback>
                <p:oleObj name="Equation" r:id="rId3" imgW="8382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6348" y="3084301"/>
                        <a:ext cx="4296854" cy="2083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591866" y="4791205"/>
            <a:ext cx="7960270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height/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193800" y="2611438"/>
          <a:ext cx="677545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4" imgW="1320800" imgH="241300" progId="Equation.DSMT4">
                  <p:embed/>
                </p:oleObj>
              </mc:Choice>
              <mc:Fallback>
                <p:oleObj name="Equation" r:id="rId4" imgW="1320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611438"/>
                        <a:ext cx="6775450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32000" y="5213350"/>
          <a:ext cx="5002213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6" imgW="939800" imgH="241300" progId="Equation.DSMT4">
                  <p:embed/>
                </p:oleObj>
              </mc:Choice>
              <mc:Fallback>
                <p:oleObj name="Equation" r:id="rId6" imgW="9398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213350"/>
                        <a:ext cx="5002213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1069</Words>
  <Application>Microsoft Macintosh PowerPoint</Application>
  <PresentationFormat>On-screen Show (4:3)</PresentationFormat>
  <Paragraphs>408</Paragraphs>
  <Slides>39</Slides>
  <Notes>36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PowerPoint Presentation</vt:lpstr>
      <vt:lpstr>Some Course 6 Prerequisites</vt:lpstr>
      <vt:lpstr>indirect prerequisites</vt:lpstr>
      <vt:lpstr>indirect prerequisites</vt:lpstr>
      <vt:lpstr>a minimal subject?</vt:lpstr>
      <vt:lpstr>a minimum subject?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leisurely schedule</vt:lpstr>
      <vt:lpstr>a chain</vt:lpstr>
      <vt:lpstr>some chains</vt:lpstr>
      <vt:lpstr>some chains</vt:lpstr>
      <vt:lpstr>some chains</vt:lpstr>
      <vt:lpstr>maximum length chain</vt:lpstr>
      <vt:lpstr>how many terms to graduate?</vt:lpstr>
      <vt:lpstr>…sufficient</vt:lpstr>
      <vt:lpstr>PowerPoint Presentation</vt:lpstr>
      <vt:lpstr>at most 4 subjects/term</vt:lpstr>
      <vt:lpstr>3 Subjects per Term Possible</vt:lpstr>
      <vt:lpstr> parallel processing time</vt:lpstr>
      <vt:lpstr>Minimum “Parallel” Time</vt:lpstr>
      <vt:lpstr>Minimum “Parallel” Time</vt:lpstr>
      <vt:lpstr>For min time: ≥ 3-subject term</vt:lpstr>
      <vt:lpstr>PowerPoint Presentation</vt:lpstr>
      <vt:lpstr>Dilworth’s Lemma</vt:lpstr>
      <vt:lpstr>Dilworth’s Lemma</vt:lpstr>
      <vt:lpstr>Height/Birthday DAG</vt:lpstr>
      <vt:lpstr>Height/Birthday DAG</vt:lpstr>
      <vt:lpstr>   Dilworth Demo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266</cp:revision>
  <cp:lastPrinted>2011-10-19T02:30:52Z</cp:lastPrinted>
  <dcterms:created xsi:type="dcterms:W3CDTF">2011-03-11T18:06:35Z</dcterms:created>
  <dcterms:modified xsi:type="dcterms:W3CDTF">2011-10-19T19:03:58Z</dcterms:modified>
</cp:coreProperties>
</file>