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notesSlides/notesSlide26.xml" ContentType="application/vnd.openxmlformats-officedocument.presentationml.notesSlide+xml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306" r:id="rId2"/>
    <p:sldId id="352" r:id="rId3"/>
    <p:sldId id="341" r:id="rId4"/>
    <p:sldId id="315" r:id="rId5"/>
    <p:sldId id="343" r:id="rId6"/>
    <p:sldId id="258" r:id="rId7"/>
    <p:sldId id="317" r:id="rId8"/>
    <p:sldId id="316" r:id="rId9"/>
    <p:sldId id="348" r:id="rId10"/>
    <p:sldId id="312" r:id="rId11"/>
    <p:sldId id="349" r:id="rId12"/>
    <p:sldId id="350" r:id="rId13"/>
    <p:sldId id="351" r:id="rId14"/>
    <p:sldId id="313" r:id="rId15"/>
    <p:sldId id="318" r:id="rId16"/>
    <p:sldId id="259" r:id="rId17"/>
    <p:sldId id="260" r:id="rId18"/>
    <p:sldId id="309" r:id="rId19"/>
    <p:sldId id="321" r:id="rId20"/>
    <p:sldId id="353" r:id="rId21"/>
    <p:sldId id="347" r:id="rId22"/>
    <p:sldId id="264" r:id="rId23"/>
    <p:sldId id="354" r:id="rId24"/>
    <p:sldId id="288" r:id="rId25"/>
    <p:sldId id="319" r:id="rId26"/>
    <p:sldId id="320" r:id="rId27"/>
    <p:sldId id="308" r:id="rId28"/>
    <p:sldId id="298" r:id="rId29"/>
    <p:sldId id="342" r:id="rId30"/>
    <p:sldId id="289" r:id="rId31"/>
    <p:sldId id="302" r:id="rId32"/>
    <p:sldId id="266" r:id="rId33"/>
    <p:sldId id="339" r:id="rId34"/>
  </p:sldIdLst>
  <p:sldSz cx="9144000" cy="6858000" type="screen4x3"/>
  <p:notesSz cx="9601200" cy="7315200"/>
  <p:custDataLst>
    <p:tags r:id="rId3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50" d="100"/>
          <a:sy n="150" d="100"/>
        </p:scale>
        <p:origin x="-576" y="-160"/>
      </p:cViewPr>
      <p:guideLst>
        <p:guide orient="horz" pos="2161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4697" y="6553200"/>
            <a:ext cx="1539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71953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September 4</a:t>
            </a:r>
            <a:r>
              <a:rPr lang="en-US" sz="1000" dirty="0" smtClean="0">
                <a:latin typeface="Comic Sans MS" pitchFamily="66" charset="0"/>
              </a:rPr>
              <a:t>,  2013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2013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://courses.csail.mit.edu/6.042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  <a:r>
              <a:rPr lang="en-US" sz="6000" b="1" dirty="0" smtClean="0">
                <a:solidFill>
                  <a:schemeClr val="accent1"/>
                </a:solidFill>
              </a:rPr>
              <a:t>*</a:t>
            </a:r>
            <a:endParaRPr lang="en-US" b="1" u="sng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45855" y="2137926"/>
            <a:ext cx="7830066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MWF </a:t>
            </a:r>
            <a:r>
              <a:rPr lang="en-US" sz="5400" dirty="0">
                <a:latin typeface="Comic Sans MS" pitchFamily="66" charset="0"/>
              </a:rPr>
              <a:t>1.5 hour </a:t>
            </a:r>
            <a:r>
              <a:rPr lang="en-US" sz="5400" dirty="0" smtClean="0">
                <a:latin typeface="Comic Sans MS" pitchFamily="66" charset="0"/>
              </a:rPr>
              <a:t>sessions:</a:t>
            </a:r>
            <a:endParaRPr lang="en-US" sz="54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5400" dirty="0">
                <a:latin typeface="Comic Sans MS" pitchFamily="66" charset="0"/>
              </a:rPr>
              <a:t>initial 5 min </a:t>
            </a:r>
            <a:r>
              <a:rPr lang="en-US" sz="5400" dirty="0" smtClean="0">
                <a:latin typeface="Comic Sans MS" pitchFamily="66" charset="0"/>
              </a:rPr>
              <a:t>overview</a:t>
            </a: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team </a:t>
            </a:r>
            <a:r>
              <a:rPr lang="en-US" sz="5400" dirty="0">
                <a:latin typeface="Comic Sans MS" pitchFamily="66" charset="0"/>
              </a:rPr>
              <a:t>problem-</a:t>
            </a:r>
            <a:r>
              <a:rPr lang="en-US" sz="5400" dirty="0" smtClean="0">
                <a:latin typeface="Comic Sans MS" pitchFamily="66" charset="0"/>
              </a:rPr>
              <a:t>solving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815" y="1308969"/>
            <a:ext cx="7834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TA/LA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0640BF1-4053-4C17-8310-27B8253C9775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F945E144-46F5-4BFE-BFF5-52D2B17983BE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CE4F879-8951-4E2E-A4AF-301D9F13C57E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9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FB437FB-7EA6-4D8E-804F-52D528A3F410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397B697-5C1D-45EC-849F-1E2C7D9F00A5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5CB97D2-D080-404C-B886-E9A46F89541B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b="1" dirty="0" smtClean="0"/>
              <a:t>*me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7295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8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8316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1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30F5DA7-E64F-4D07-8D9B-A445C7617EFD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2CF27A8-2E27-47D3-89F5-30D5C89B3807}" type="slidenum">
              <a:rPr lang="en-US" sz="1200" smtClean="0"/>
              <a:pPr/>
              <a:t>25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2313"/>
                        <a:ext cx="35496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6" imgW="1269720" imgH="444240" progId="Equation.DSMT4">
                  <p:embed/>
                </p:oleObj>
              </mc:Choice>
              <mc:Fallback>
                <p:oleObj name="Equation" r:id="rId6" imgW="12697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600575"/>
                        <a:ext cx="35353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E92C81C8-F27D-4AE4-B619-67321854E34B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6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7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F847A86-0EF0-4A1A-87B4-C860551EA508}" type="slidenum">
              <a:rPr lang="en-US" sz="1200" smtClean="0"/>
              <a:pPr/>
              <a:t>27</a:t>
            </a:fld>
            <a:endParaRPr lang="en-US" sz="1200" dirty="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45263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D06E24C3-47EC-4B6B-B7C6-E5F18597FBA4}" type="slidenum">
              <a:rPr lang="en-US" sz="1200" smtClean="0"/>
              <a:pPr/>
              <a:t>28</a:t>
            </a:fld>
            <a:endParaRPr lang="en-US" sz="1200" dirty="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1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6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7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77838" y="1579561"/>
            <a:ext cx="81883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http://courses.csail.mit.edu/6.042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30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49CEC67-A6D5-4032-8245-198398361EE0}" type="slidenum">
              <a:rPr lang="en-US" sz="1200" smtClean="0"/>
              <a:pPr/>
              <a:t>31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</a:t>
            </a:r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7F4D99F-8DB9-47AB-B21C-80A9F5EE51B9}" type="slidenum">
              <a:rPr lang="en-US" sz="1200" smtClean="0"/>
              <a:pPr/>
              <a:t>32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</a:t>
            </a:r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1715" y="6567488"/>
            <a:ext cx="1222285" cy="276999"/>
          </a:xfrm>
          <a:noFill/>
        </p:spPr>
        <p:txBody>
          <a:bodyPr/>
          <a:lstStyle/>
          <a:p>
            <a:r>
              <a:rPr lang="en-US" sz="1200" dirty="0" smtClean="0"/>
              <a:t>proof-intro.</a:t>
            </a:r>
            <a:fld id="{EB421C7E-0655-4947-B06C-8554469D79B2}" type="slidenum">
              <a:rPr lang="en-US" sz="1200" smtClean="0"/>
              <a:pPr/>
              <a:t>33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Online Tutor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20696" y="2142677"/>
            <a:ext cx="7922170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--necessary for </a:t>
            </a:r>
            <a:r>
              <a:rPr lang="en-US" sz="5400" dirty="0" smtClean="0">
                <a:latin typeface="Comic Sans MS" pitchFamily="66" charset="0"/>
              </a:rPr>
              <a:t>table assignment for Monday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6" y="2008910"/>
            <a:ext cx="8947726" cy="411018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Comic Sans MS"/>
                <a:cs typeface="Comic Sans MS"/>
              </a:rPr>
              <a:t>To </a:t>
            </a:r>
            <a:r>
              <a:rPr lang="en-US" sz="4000" b="1" dirty="0">
                <a:latin typeface="Comic Sans MS"/>
                <a:cs typeface="Comic Sans MS"/>
              </a:rPr>
              <a:t>request </a:t>
            </a:r>
            <a:r>
              <a:rPr lang="en-US" sz="4000" b="1" dirty="0" smtClean="0">
                <a:latin typeface="Comic Sans MS"/>
                <a:cs typeface="Comic Sans MS"/>
              </a:rPr>
              <a:t>changes e</a:t>
            </a:r>
            <a:r>
              <a:rPr lang="en-US" sz="4000" b="1" dirty="0" smtClean="0"/>
              <a:t>mail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2-webmaster@csail.mit.ed</a:t>
            </a: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</a:t>
            </a:r>
            <a:r>
              <a:rPr lang="en-US" sz="4800" dirty="0" smtClean="0">
                <a:latin typeface="Comic Sans MS" pitchFamily="66" charset="0"/>
              </a:rPr>
              <a:t>Chapter </a:t>
            </a:r>
            <a:r>
              <a:rPr lang="en-US" sz="4800" dirty="0" smtClean="0">
                <a:latin typeface="Comic Sans MS" pitchFamily="66" charset="0"/>
              </a:rPr>
              <a:t>1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Friday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slide </a:t>
            </a:r>
            <a:r>
              <a:rPr lang="en-US" sz="4800" dirty="0">
                <a:latin typeface="Comic Sans MS" pitchFamily="66" charset="0"/>
              </a:rPr>
              <a:t>video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for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Friday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for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 next week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7" y="1303864"/>
            <a:ext cx="9050863" cy="5122335"/>
          </a:xfrm>
        </p:spPr>
        <p:txBody>
          <a:bodyPr/>
          <a:lstStyle/>
          <a:p>
            <a:r>
              <a:rPr lang="en-US" sz="4000" dirty="0" smtClean="0">
                <a:solidFill>
                  <a:srgbClr val="FF6600"/>
                </a:solidFill>
              </a:rPr>
              <a:t>required attendance</a:t>
            </a:r>
            <a:endParaRPr lang="en-US" sz="4000" dirty="0" smtClean="0"/>
          </a:p>
          <a:p>
            <a:r>
              <a:rPr lang="en-US" sz="4000" dirty="0" err="1" smtClean="0">
                <a:solidFill>
                  <a:srgbClr val="0000FF"/>
                </a:solidFill>
              </a:rPr>
              <a:t>miniquizzes</a:t>
            </a:r>
            <a:r>
              <a:rPr lang="en-US" sz="4000" dirty="0" smtClean="0"/>
              <a:t> most Mondays 15 min</a:t>
            </a:r>
            <a:r>
              <a:rPr lang="en-US" sz="4000" dirty="0" smtClean="0"/>
              <a:t>.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microquizzes</a:t>
            </a:r>
            <a:r>
              <a:rPr lang="en-US" sz="4000" dirty="0" smtClean="0"/>
              <a:t> </a:t>
            </a:r>
            <a:r>
              <a:rPr lang="en-US" sz="4000" dirty="0"/>
              <a:t>most </a:t>
            </a:r>
            <a:r>
              <a:rPr lang="en-US" sz="4000" dirty="0" smtClean="0"/>
              <a:t>Wed &amp; Fri 5 </a:t>
            </a:r>
            <a:r>
              <a:rPr lang="en-US" sz="4000" dirty="0"/>
              <a:t>min</a:t>
            </a:r>
            <a:r>
              <a:rPr lang="en-US" sz="4000" dirty="0" smtClean="0"/>
              <a:t>.</a:t>
            </a:r>
            <a:endParaRPr lang="en-US" sz="4000" dirty="0" smtClean="0"/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</a:t>
            </a:r>
            <a:r>
              <a:rPr lang="en-US" sz="4000" dirty="0" smtClean="0"/>
              <a:t>due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2 midterms</a:t>
            </a:r>
            <a:r>
              <a:rPr lang="en-US" sz="4000" dirty="0" smtClean="0"/>
              <a:t>, </a:t>
            </a:r>
            <a:r>
              <a:rPr lang="en-US" sz="4000" dirty="0" smtClean="0"/>
              <a:t>1 </a:t>
            </a:r>
            <a:r>
              <a:rPr lang="en-US" sz="4000" dirty="0"/>
              <a:t>hour </a:t>
            </a:r>
            <a:r>
              <a:rPr lang="en-US" sz="4000" dirty="0" smtClean="0"/>
              <a:t>each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endParaRPr lang="en-US" sz="4000" dirty="0">
              <a:solidFill>
                <a:srgbClr val="077F1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6433</TotalTime>
  <Words>973</Words>
  <Application>Microsoft Macintosh PowerPoint</Application>
  <PresentationFormat>On-screen Show (4:3)</PresentationFormat>
  <Paragraphs>257</Paragraphs>
  <Slides>33</Slides>
  <Notes>28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6.042 Lecture Template</vt:lpstr>
      <vt:lpstr>Equation</vt:lpstr>
      <vt:lpstr>Mathematics for Computer Science 6.042J/18.062J</vt:lpstr>
      <vt:lpstr>Mathematics for Computer Science 6.042J/18.062J</vt:lpstr>
      <vt:lpstr>Course Web site</vt:lpstr>
      <vt:lpstr>Online Tutor Registration</vt:lpstr>
      <vt:lpstr>Session/Table changes</vt:lpstr>
      <vt:lpstr>Quick Summary</vt:lpstr>
      <vt:lpstr>Vocabulary</vt:lpstr>
      <vt:lpstr>Reading Assignment</vt:lpstr>
      <vt:lpstr>How the Class Works</vt:lpstr>
      <vt:lpstr>Active learning in Teams</vt:lpstr>
      <vt:lpstr>Teamwork</vt:lpstr>
      <vt:lpstr>Teamwork</vt:lpstr>
      <vt:lpstr>Teamwork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 = -1</vt:lpstr>
      <vt:lpstr>Consequences of  1 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451</cp:revision>
  <cp:lastPrinted>2013-09-05T04:50:48Z</cp:lastPrinted>
  <dcterms:created xsi:type="dcterms:W3CDTF">2011-02-02T02:45:17Z</dcterms:created>
  <dcterms:modified xsi:type="dcterms:W3CDTF">2013-09-05T04:50:53Z</dcterms:modified>
</cp:coreProperties>
</file>