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4"/>
  </p:notesMasterIdLst>
  <p:handoutMasterIdLst>
    <p:handoutMasterId r:id="rId15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60" r:id="rId12"/>
    <p:sldId id="865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461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50" d="100"/>
          <a:sy n="150" d="100"/>
        </p:scale>
        <p:origin x="-104" y="-136"/>
      </p:cViewPr>
      <p:guideLst>
        <p:guide orient="horz" pos="2167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December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43.6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32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/>
              <a:t>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5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pairs </a:t>
            </a:r>
            <a:r>
              <a:rPr lang="en-US" sz="4000" dirty="0">
                <a:solidFill>
                  <a:srgbClr val="0000FF"/>
                </a:solidFill>
              </a:rPr>
              <a:t>75% </a:t>
            </a:r>
            <a:r>
              <a:rPr lang="en-US" sz="4000" dirty="0">
                <a:solidFill>
                  <a:srgbClr val="000000"/>
                </a:solidFill>
              </a:rPr>
              <a:t>of the time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We actually found </a:t>
            </a:r>
            <a:r>
              <a:rPr lang="en-US" sz="4400" dirty="0" smtClean="0">
                <a:solidFill>
                  <a:srgbClr val="FF00FF"/>
                </a:solidFill>
              </a:rPr>
              <a:t>47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>
                <a:solidFill>
                  <a:srgbClr val="008000"/>
                </a:solidFill>
              </a:rPr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(29 pairs &amp; 6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’13 Matching Birthdays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mic Sans MS"/>
                <a:cs typeface="Comic Sans MS"/>
              </a:rPr>
              <a:t>179 </a:t>
            </a:r>
            <a:r>
              <a:rPr lang="en-US" sz="2800" b="1" dirty="0">
                <a:latin typeface="Comic Sans MS"/>
                <a:cs typeface="Comic Sans MS"/>
              </a:rPr>
              <a:t>Fall '</a:t>
            </a:r>
            <a:r>
              <a:rPr lang="en-US" sz="2800" b="1" dirty="0" smtClean="0">
                <a:latin typeface="Comic Sans MS"/>
                <a:cs typeface="Comic Sans MS"/>
              </a:rPr>
              <a:t>13 students: 29 </a:t>
            </a:r>
            <a:r>
              <a:rPr lang="en-US" sz="2800" b="1" dirty="0">
                <a:latin typeface="Comic Sans MS"/>
                <a:cs typeface="Comic Sans MS"/>
              </a:rPr>
              <a:t>Pairs &amp; </a:t>
            </a:r>
            <a:r>
              <a:rPr lang="en-US" sz="2800" b="1" dirty="0" smtClean="0">
                <a:latin typeface="Comic Sans MS"/>
                <a:cs typeface="Comic Sans MS"/>
              </a:rPr>
              <a:t>6 Triples</a:t>
            </a:r>
            <a:endParaRPr lang="en-US" sz="2800" dirty="0" smtClean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398" y="1388525"/>
            <a:ext cx="7110765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/>
                <a:cs typeface="Courier New"/>
              </a:rPr>
              <a:t>2/9    4/20   7/29  9/25 </a:t>
            </a:r>
          </a:p>
          <a:p>
            <a:r>
              <a:rPr lang="en-US" sz="3600" b="1" dirty="0">
                <a:latin typeface="Courier New"/>
                <a:cs typeface="Courier New"/>
              </a:rPr>
              <a:t>2/23   5/11   8/7   10/2 </a:t>
            </a:r>
          </a:p>
          <a:p>
            <a:r>
              <a:rPr lang="en-US" sz="3600" b="1" dirty="0">
                <a:latin typeface="Courier New"/>
                <a:cs typeface="Courier New"/>
              </a:rPr>
              <a:t>3/7    6/8    8/9   10/23</a:t>
            </a:r>
          </a:p>
          <a:p>
            <a:r>
              <a:rPr lang="en-US" sz="3600" b="1" dirty="0">
                <a:latin typeface="Courier New"/>
                <a:cs typeface="Courier New"/>
              </a:rPr>
              <a:t>3/24   6/9    8/22  10/25</a:t>
            </a:r>
          </a:p>
          <a:p>
            <a:r>
              <a:rPr lang="en-US" sz="3600" b="1" dirty="0">
                <a:latin typeface="Courier New"/>
                <a:cs typeface="Courier New"/>
              </a:rPr>
              <a:t>3/26   6/15   8/23  10/30</a:t>
            </a:r>
          </a:p>
          <a:p>
            <a:r>
              <a:rPr lang="en-US" sz="3600" b="1" dirty="0">
                <a:latin typeface="Courier New"/>
                <a:cs typeface="Courier New"/>
              </a:rPr>
              <a:t>3/28   7/7    8/29  11/1 </a:t>
            </a:r>
          </a:p>
          <a:p>
            <a:r>
              <a:rPr lang="en-US" sz="3600" b="1" dirty="0">
                <a:latin typeface="Courier New"/>
                <a:cs typeface="Courier New"/>
              </a:rPr>
              <a:t>3/29   7/14   9/5   11/8 </a:t>
            </a:r>
          </a:p>
          <a:p>
            <a:r>
              <a:rPr lang="en-US" sz="3600" b="1" dirty="0">
                <a:latin typeface="Courier New"/>
                <a:cs typeface="Courier New"/>
              </a:rPr>
              <a:t>4/13   7/15   9/17  12/4</a:t>
            </a:r>
          </a:p>
          <a:p>
            <a:r>
              <a:rPr lang="en-US" sz="3600" b="1" dirty="0">
                <a:latin typeface="Courier New"/>
                <a:cs typeface="Courier New"/>
              </a:rPr>
              <a:t>4/19   7/27   9/21</a:t>
            </a:r>
          </a:p>
        </p:txBody>
      </p:sp>
    </p:spTree>
    <p:extLst>
      <p:ext uri="{BB962C8B-B14F-4D97-AF65-F5344CB8AC3E}">
        <p14:creationId xmlns:p14="http://schemas.microsoft.com/office/powerpoint/2010/main" val="7338887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49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74738" y="4983163"/>
            <a:ext cx="69464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endParaRPr lang="en-US" sz="4000" baseline="30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93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968068" cy="977900"/>
          </a:xfrm>
        </p:spPr>
        <p:txBody>
          <a:bodyPr/>
          <a:lstStyle/>
          <a:p>
            <a:r>
              <a:rPr lang="en-US" b="0" dirty="0" smtClean="0"/>
              <a:t>An Actual </a:t>
            </a:r>
            <a:r>
              <a:rPr lang="en-US" b="0" dirty="0"/>
              <a:t>Distribution </a:t>
            </a:r>
            <a:r>
              <a:rPr lang="en-US" b="0" dirty="0" smtClean="0"/>
              <a:t>(Spring ‘12)</a:t>
            </a:r>
            <a:endParaRPr lang="en-US" b="0" dirty="0"/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32824" y="5068876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but pretend it 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9149" y="529149"/>
            <a:ext cx="7825318" cy="4737101"/>
            <a:chOff x="819149" y="935565"/>
            <a:chExt cx="7825318" cy="4737101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819149" y="935565"/>
              <a:ext cx="7825318" cy="4737101"/>
              <a:chOff x="144" y="440"/>
              <a:chExt cx="4744" cy="2932"/>
            </a:xfrm>
          </p:grpSpPr>
          <p:sp>
            <p:nvSpPr>
              <p:cNvPr id="231430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144" y="440"/>
                <a:ext cx="3744" cy="2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1" name="Freeform 7"/>
              <p:cNvSpPr>
                <a:spLocks/>
              </p:cNvSpPr>
              <p:nvPr/>
            </p:nvSpPr>
            <p:spPr bwMode="auto">
              <a:xfrm>
                <a:off x="1575" y="2921"/>
                <a:ext cx="2368" cy="2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8" y="0"/>
                  </a:cxn>
                  <a:cxn ang="0">
                    <a:pos x="2368" y="0"/>
                  </a:cxn>
                  <a:cxn ang="0">
                    <a:pos x="2340" y="22"/>
                  </a:cxn>
                  <a:cxn ang="0">
                    <a:pos x="0" y="22"/>
                  </a:cxn>
                </a:cxnLst>
                <a:rect l="0" t="0" r="r" b="b"/>
                <a:pathLst>
                  <a:path w="2368" h="22">
                    <a:moveTo>
                      <a:pt x="0" y="22"/>
                    </a:moveTo>
                    <a:lnTo>
                      <a:pt x="28" y="0"/>
                    </a:lnTo>
                    <a:lnTo>
                      <a:pt x="2368" y="0"/>
                    </a:lnTo>
                    <a:lnTo>
                      <a:pt x="234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2" name="Freeform 8"/>
              <p:cNvSpPr>
                <a:spLocks/>
              </p:cNvSpPr>
              <p:nvPr/>
            </p:nvSpPr>
            <p:spPr bwMode="auto">
              <a:xfrm>
                <a:off x="1575" y="666"/>
                <a:ext cx="28" cy="2277"/>
              </a:xfrm>
              <a:custGeom>
                <a:avLst/>
                <a:gdLst/>
                <a:ahLst/>
                <a:cxnLst>
                  <a:cxn ang="0">
                    <a:pos x="0" y="2277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2255"/>
                  </a:cxn>
                  <a:cxn ang="0">
                    <a:pos x="0" y="2277"/>
                  </a:cxn>
                </a:cxnLst>
                <a:rect l="0" t="0" r="r" b="b"/>
                <a:pathLst>
                  <a:path w="28" h="2277">
                    <a:moveTo>
                      <a:pt x="0" y="2277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2255"/>
                    </a:lnTo>
                    <a:lnTo>
                      <a:pt x="0" y="227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3" name="Rectangle 9"/>
              <p:cNvSpPr>
                <a:spLocks noChangeArrowheads="1"/>
              </p:cNvSpPr>
              <p:nvPr/>
            </p:nvSpPr>
            <p:spPr bwMode="auto">
              <a:xfrm>
                <a:off x="1603" y="611"/>
                <a:ext cx="2340" cy="225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4" name="Freeform 10"/>
              <p:cNvSpPr>
                <a:spLocks/>
              </p:cNvSpPr>
              <p:nvPr/>
            </p:nvSpPr>
            <p:spPr bwMode="auto">
              <a:xfrm>
                <a:off x="1575" y="2921"/>
                <a:ext cx="236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4">
                    <a:moveTo>
                      <a:pt x="0" y="4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5" name="Freeform 11"/>
              <p:cNvSpPr>
                <a:spLocks/>
              </p:cNvSpPr>
              <p:nvPr/>
            </p:nvSpPr>
            <p:spPr bwMode="auto">
              <a:xfrm>
                <a:off x="1575" y="2635"/>
                <a:ext cx="2368" cy="2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5">
                    <a:moveTo>
                      <a:pt x="0" y="5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6" name="Freeform 12"/>
              <p:cNvSpPr>
                <a:spLocks/>
              </p:cNvSpPr>
              <p:nvPr/>
            </p:nvSpPr>
            <p:spPr bwMode="auto">
              <a:xfrm>
                <a:off x="1575" y="2354"/>
                <a:ext cx="2368" cy="2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5">
                    <a:moveTo>
                      <a:pt x="0" y="5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7" name="Freeform 13"/>
              <p:cNvSpPr>
                <a:spLocks/>
              </p:cNvSpPr>
              <p:nvPr/>
            </p:nvSpPr>
            <p:spPr bwMode="auto">
              <a:xfrm>
                <a:off x="1575" y="2074"/>
                <a:ext cx="236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4">
                    <a:moveTo>
                      <a:pt x="0" y="4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8" name="Freeform 14"/>
              <p:cNvSpPr>
                <a:spLocks/>
              </p:cNvSpPr>
              <p:nvPr/>
            </p:nvSpPr>
            <p:spPr bwMode="auto">
              <a:xfrm>
                <a:off x="1575" y="1793"/>
                <a:ext cx="236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4">
                    <a:moveTo>
                      <a:pt x="0" y="4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39" name="Freeform 15"/>
              <p:cNvSpPr>
                <a:spLocks/>
              </p:cNvSpPr>
              <p:nvPr/>
            </p:nvSpPr>
            <p:spPr bwMode="auto">
              <a:xfrm>
                <a:off x="1575" y="1513"/>
                <a:ext cx="236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4">
                    <a:moveTo>
                      <a:pt x="0" y="4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0" name="Freeform 16"/>
              <p:cNvSpPr>
                <a:spLocks/>
              </p:cNvSpPr>
              <p:nvPr/>
            </p:nvSpPr>
            <p:spPr bwMode="auto">
              <a:xfrm>
                <a:off x="1575" y="1227"/>
                <a:ext cx="2368" cy="2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5">
                    <a:moveTo>
                      <a:pt x="0" y="5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1" name="Freeform 17"/>
              <p:cNvSpPr>
                <a:spLocks/>
              </p:cNvSpPr>
              <p:nvPr/>
            </p:nvSpPr>
            <p:spPr bwMode="auto">
              <a:xfrm>
                <a:off x="1575" y="946"/>
                <a:ext cx="2368" cy="2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5">
                    <a:moveTo>
                      <a:pt x="0" y="5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2" name="Freeform 18"/>
              <p:cNvSpPr>
                <a:spLocks/>
              </p:cNvSpPr>
              <p:nvPr/>
            </p:nvSpPr>
            <p:spPr bwMode="auto">
              <a:xfrm>
                <a:off x="1575" y="666"/>
                <a:ext cx="236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506" y="0"/>
                  </a:cxn>
                </a:cxnLst>
                <a:rect l="0" t="0" r="r" b="b"/>
                <a:pathLst>
                  <a:path w="506" h="4">
                    <a:moveTo>
                      <a:pt x="0" y="4"/>
                    </a:moveTo>
                    <a:lnTo>
                      <a:pt x="6" y="0"/>
                    </a:lnTo>
                    <a:lnTo>
                      <a:pt x="50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3" name="Freeform 19"/>
              <p:cNvSpPr>
                <a:spLocks/>
              </p:cNvSpPr>
              <p:nvPr/>
            </p:nvSpPr>
            <p:spPr bwMode="auto">
              <a:xfrm>
                <a:off x="1575" y="2921"/>
                <a:ext cx="2368" cy="22"/>
              </a:xfrm>
              <a:custGeom>
                <a:avLst/>
                <a:gdLst/>
                <a:ahLst/>
                <a:cxnLst>
                  <a:cxn ang="0">
                    <a:pos x="2368" y="0"/>
                  </a:cxn>
                  <a:cxn ang="0">
                    <a:pos x="2340" y="22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368" y="0"/>
                  </a:cxn>
                </a:cxnLst>
                <a:rect l="0" t="0" r="r" b="b"/>
                <a:pathLst>
                  <a:path w="2368" h="22">
                    <a:moveTo>
                      <a:pt x="2368" y="0"/>
                    </a:moveTo>
                    <a:lnTo>
                      <a:pt x="2340" y="22"/>
                    </a:lnTo>
                    <a:lnTo>
                      <a:pt x="0" y="22"/>
                    </a:lnTo>
                    <a:lnTo>
                      <a:pt x="28" y="0"/>
                    </a:lnTo>
                    <a:lnTo>
                      <a:pt x="2368" y="0"/>
                    </a:lnTo>
                    <a:close/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4" name="Freeform 20"/>
              <p:cNvSpPr>
                <a:spLocks/>
              </p:cNvSpPr>
              <p:nvPr/>
            </p:nvSpPr>
            <p:spPr bwMode="auto">
              <a:xfrm>
                <a:off x="1575" y="666"/>
                <a:ext cx="28" cy="2277"/>
              </a:xfrm>
              <a:custGeom>
                <a:avLst/>
                <a:gdLst/>
                <a:ahLst/>
                <a:cxnLst>
                  <a:cxn ang="0">
                    <a:pos x="0" y="2277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2255"/>
                  </a:cxn>
                  <a:cxn ang="0">
                    <a:pos x="0" y="2277"/>
                  </a:cxn>
                </a:cxnLst>
                <a:rect l="0" t="0" r="r" b="b"/>
                <a:pathLst>
                  <a:path w="28" h="2277">
                    <a:moveTo>
                      <a:pt x="0" y="2277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2255"/>
                    </a:lnTo>
                    <a:lnTo>
                      <a:pt x="0" y="2277"/>
                    </a:lnTo>
                    <a:close/>
                  </a:path>
                </a:pathLst>
              </a:custGeom>
              <a:noFill/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5" name="Rectangle 21"/>
              <p:cNvSpPr>
                <a:spLocks noChangeArrowheads="1"/>
              </p:cNvSpPr>
              <p:nvPr/>
            </p:nvSpPr>
            <p:spPr bwMode="auto">
              <a:xfrm>
                <a:off x="1603" y="666"/>
                <a:ext cx="2340" cy="2255"/>
              </a:xfrm>
              <a:prstGeom prst="rect">
                <a:avLst/>
              </a:prstGeom>
              <a:noFill/>
              <a:ln w="7938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6" name="Freeform 22"/>
              <p:cNvSpPr>
                <a:spLocks/>
              </p:cNvSpPr>
              <p:nvPr/>
            </p:nvSpPr>
            <p:spPr bwMode="auto">
              <a:xfrm>
                <a:off x="1710" y="666"/>
                <a:ext cx="28" cy="2277"/>
              </a:xfrm>
              <a:custGeom>
                <a:avLst/>
                <a:gdLst/>
                <a:ahLst/>
                <a:cxnLst>
                  <a:cxn ang="0">
                    <a:pos x="0" y="2277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2255"/>
                  </a:cxn>
                  <a:cxn ang="0">
                    <a:pos x="0" y="2277"/>
                  </a:cxn>
                </a:cxnLst>
                <a:rect l="0" t="0" r="r" b="b"/>
                <a:pathLst>
                  <a:path w="28" h="2277">
                    <a:moveTo>
                      <a:pt x="0" y="2277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2255"/>
                    </a:lnTo>
                    <a:lnTo>
                      <a:pt x="0" y="2277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7" name="Rectangle 23"/>
              <p:cNvSpPr>
                <a:spLocks noChangeArrowheads="1"/>
              </p:cNvSpPr>
              <p:nvPr/>
            </p:nvSpPr>
            <p:spPr bwMode="auto">
              <a:xfrm>
                <a:off x="1635" y="688"/>
                <a:ext cx="75" cy="2255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8" name="Freeform 24"/>
              <p:cNvSpPr>
                <a:spLocks/>
              </p:cNvSpPr>
              <p:nvPr/>
            </p:nvSpPr>
            <p:spPr bwMode="auto">
              <a:xfrm>
                <a:off x="1635" y="666"/>
                <a:ext cx="103" cy="22"/>
              </a:xfrm>
              <a:custGeom>
                <a:avLst/>
                <a:gdLst/>
                <a:ahLst/>
                <a:cxnLst>
                  <a:cxn ang="0">
                    <a:pos x="75" y="22"/>
                  </a:cxn>
                  <a:cxn ang="0">
                    <a:pos x="103" y="0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5" y="22"/>
                  </a:cxn>
                </a:cxnLst>
                <a:rect l="0" t="0" r="r" b="b"/>
                <a:pathLst>
                  <a:path w="103" h="22">
                    <a:moveTo>
                      <a:pt x="75" y="22"/>
                    </a:moveTo>
                    <a:lnTo>
                      <a:pt x="103" y="0"/>
                    </a:lnTo>
                    <a:lnTo>
                      <a:pt x="29" y="0"/>
                    </a:lnTo>
                    <a:lnTo>
                      <a:pt x="0" y="22"/>
                    </a:lnTo>
                    <a:lnTo>
                      <a:pt x="75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49" name="Freeform 25"/>
              <p:cNvSpPr>
                <a:spLocks/>
              </p:cNvSpPr>
              <p:nvPr/>
            </p:nvSpPr>
            <p:spPr bwMode="auto">
              <a:xfrm>
                <a:off x="1907" y="1227"/>
                <a:ext cx="28" cy="1716"/>
              </a:xfrm>
              <a:custGeom>
                <a:avLst/>
                <a:gdLst/>
                <a:ahLst/>
                <a:cxnLst>
                  <a:cxn ang="0">
                    <a:pos x="0" y="1716"/>
                  </a:cxn>
                  <a:cxn ang="0">
                    <a:pos x="0" y="27"/>
                  </a:cxn>
                  <a:cxn ang="0">
                    <a:pos x="28" y="0"/>
                  </a:cxn>
                  <a:cxn ang="0">
                    <a:pos x="28" y="1694"/>
                  </a:cxn>
                  <a:cxn ang="0">
                    <a:pos x="0" y="1716"/>
                  </a:cxn>
                </a:cxnLst>
                <a:rect l="0" t="0" r="r" b="b"/>
                <a:pathLst>
                  <a:path w="28" h="1716">
                    <a:moveTo>
                      <a:pt x="0" y="1716"/>
                    </a:moveTo>
                    <a:lnTo>
                      <a:pt x="0" y="27"/>
                    </a:lnTo>
                    <a:lnTo>
                      <a:pt x="28" y="0"/>
                    </a:lnTo>
                    <a:lnTo>
                      <a:pt x="28" y="1694"/>
                    </a:lnTo>
                    <a:lnTo>
                      <a:pt x="0" y="1716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0" name="Rectangle 26"/>
              <p:cNvSpPr>
                <a:spLocks noChangeArrowheads="1"/>
              </p:cNvSpPr>
              <p:nvPr/>
            </p:nvSpPr>
            <p:spPr bwMode="auto">
              <a:xfrm>
                <a:off x="1827" y="1254"/>
                <a:ext cx="80" cy="1689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1" name="Freeform 27"/>
              <p:cNvSpPr>
                <a:spLocks/>
              </p:cNvSpPr>
              <p:nvPr/>
            </p:nvSpPr>
            <p:spPr bwMode="auto">
              <a:xfrm>
                <a:off x="1827" y="1227"/>
                <a:ext cx="108" cy="27"/>
              </a:xfrm>
              <a:custGeom>
                <a:avLst/>
                <a:gdLst/>
                <a:ahLst/>
                <a:cxnLst>
                  <a:cxn ang="0">
                    <a:pos x="80" y="27"/>
                  </a:cxn>
                  <a:cxn ang="0">
                    <a:pos x="108" y="0"/>
                  </a:cxn>
                  <a:cxn ang="0">
                    <a:pos x="28" y="0"/>
                  </a:cxn>
                  <a:cxn ang="0">
                    <a:pos x="0" y="27"/>
                  </a:cxn>
                  <a:cxn ang="0">
                    <a:pos x="80" y="27"/>
                  </a:cxn>
                </a:cxnLst>
                <a:rect l="0" t="0" r="r" b="b"/>
                <a:pathLst>
                  <a:path w="108" h="27">
                    <a:moveTo>
                      <a:pt x="80" y="27"/>
                    </a:moveTo>
                    <a:lnTo>
                      <a:pt x="108" y="0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80" y="27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2" name="Freeform 28"/>
              <p:cNvSpPr>
                <a:spLocks/>
              </p:cNvSpPr>
              <p:nvPr/>
            </p:nvSpPr>
            <p:spPr bwMode="auto">
              <a:xfrm>
                <a:off x="2103" y="1931"/>
                <a:ext cx="24" cy="1012"/>
              </a:xfrm>
              <a:custGeom>
                <a:avLst/>
                <a:gdLst/>
                <a:ahLst/>
                <a:cxnLst>
                  <a:cxn ang="0">
                    <a:pos x="0" y="1012"/>
                  </a:cxn>
                  <a:cxn ang="0">
                    <a:pos x="0" y="27"/>
                  </a:cxn>
                  <a:cxn ang="0">
                    <a:pos x="24" y="0"/>
                  </a:cxn>
                  <a:cxn ang="0">
                    <a:pos x="24" y="990"/>
                  </a:cxn>
                  <a:cxn ang="0">
                    <a:pos x="0" y="1012"/>
                  </a:cxn>
                </a:cxnLst>
                <a:rect l="0" t="0" r="r" b="b"/>
                <a:pathLst>
                  <a:path w="24" h="1012">
                    <a:moveTo>
                      <a:pt x="0" y="101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4" y="990"/>
                    </a:lnTo>
                    <a:lnTo>
                      <a:pt x="0" y="1012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3" name="Rectangle 29"/>
              <p:cNvSpPr>
                <a:spLocks noChangeArrowheads="1"/>
              </p:cNvSpPr>
              <p:nvPr/>
            </p:nvSpPr>
            <p:spPr bwMode="auto">
              <a:xfrm>
                <a:off x="2024" y="1958"/>
                <a:ext cx="79" cy="985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4" name="Freeform 30"/>
              <p:cNvSpPr>
                <a:spLocks/>
              </p:cNvSpPr>
              <p:nvPr/>
            </p:nvSpPr>
            <p:spPr bwMode="auto">
              <a:xfrm>
                <a:off x="2024" y="1931"/>
                <a:ext cx="103" cy="27"/>
              </a:xfrm>
              <a:custGeom>
                <a:avLst/>
                <a:gdLst/>
                <a:ahLst/>
                <a:cxnLst>
                  <a:cxn ang="0">
                    <a:pos x="79" y="27"/>
                  </a:cxn>
                  <a:cxn ang="0">
                    <a:pos x="103" y="0"/>
                  </a:cxn>
                  <a:cxn ang="0">
                    <a:pos x="28" y="0"/>
                  </a:cxn>
                  <a:cxn ang="0">
                    <a:pos x="0" y="27"/>
                  </a:cxn>
                  <a:cxn ang="0">
                    <a:pos x="79" y="27"/>
                  </a:cxn>
                </a:cxnLst>
                <a:rect l="0" t="0" r="r" b="b"/>
                <a:pathLst>
                  <a:path w="103" h="27">
                    <a:moveTo>
                      <a:pt x="79" y="27"/>
                    </a:moveTo>
                    <a:lnTo>
                      <a:pt x="103" y="0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79" y="27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5" name="Freeform 31"/>
              <p:cNvSpPr>
                <a:spLocks/>
              </p:cNvSpPr>
              <p:nvPr/>
            </p:nvSpPr>
            <p:spPr bwMode="auto">
              <a:xfrm>
                <a:off x="2295" y="1931"/>
                <a:ext cx="28" cy="1012"/>
              </a:xfrm>
              <a:custGeom>
                <a:avLst/>
                <a:gdLst/>
                <a:ahLst/>
                <a:cxnLst>
                  <a:cxn ang="0">
                    <a:pos x="0" y="1012"/>
                  </a:cxn>
                  <a:cxn ang="0">
                    <a:pos x="0" y="27"/>
                  </a:cxn>
                  <a:cxn ang="0">
                    <a:pos x="28" y="0"/>
                  </a:cxn>
                  <a:cxn ang="0">
                    <a:pos x="28" y="990"/>
                  </a:cxn>
                  <a:cxn ang="0">
                    <a:pos x="0" y="1012"/>
                  </a:cxn>
                </a:cxnLst>
                <a:rect l="0" t="0" r="r" b="b"/>
                <a:pathLst>
                  <a:path w="28" h="1012">
                    <a:moveTo>
                      <a:pt x="0" y="1012"/>
                    </a:moveTo>
                    <a:lnTo>
                      <a:pt x="0" y="27"/>
                    </a:lnTo>
                    <a:lnTo>
                      <a:pt x="28" y="0"/>
                    </a:lnTo>
                    <a:lnTo>
                      <a:pt x="28" y="990"/>
                    </a:lnTo>
                    <a:lnTo>
                      <a:pt x="0" y="1012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6" name="Rectangle 32"/>
              <p:cNvSpPr>
                <a:spLocks noChangeArrowheads="1"/>
              </p:cNvSpPr>
              <p:nvPr/>
            </p:nvSpPr>
            <p:spPr bwMode="auto">
              <a:xfrm>
                <a:off x="2220" y="1958"/>
                <a:ext cx="75" cy="985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7" name="Freeform 33"/>
              <p:cNvSpPr>
                <a:spLocks/>
              </p:cNvSpPr>
              <p:nvPr/>
            </p:nvSpPr>
            <p:spPr bwMode="auto">
              <a:xfrm>
                <a:off x="2220" y="1931"/>
                <a:ext cx="103" cy="27"/>
              </a:xfrm>
              <a:custGeom>
                <a:avLst/>
                <a:gdLst/>
                <a:ahLst/>
                <a:cxnLst>
                  <a:cxn ang="0">
                    <a:pos x="75" y="27"/>
                  </a:cxn>
                  <a:cxn ang="0">
                    <a:pos x="103" y="0"/>
                  </a:cxn>
                  <a:cxn ang="0">
                    <a:pos x="24" y="0"/>
                  </a:cxn>
                  <a:cxn ang="0">
                    <a:pos x="0" y="27"/>
                  </a:cxn>
                  <a:cxn ang="0">
                    <a:pos x="75" y="27"/>
                  </a:cxn>
                </a:cxnLst>
                <a:rect l="0" t="0" r="r" b="b"/>
                <a:pathLst>
                  <a:path w="103" h="27">
                    <a:moveTo>
                      <a:pt x="75" y="27"/>
                    </a:moveTo>
                    <a:lnTo>
                      <a:pt x="103" y="0"/>
                    </a:lnTo>
                    <a:lnTo>
                      <a:pt x="24" y="0"/>
                    </a:lnTo>
                    <a:lnTo>
                      <a:pt x="0" y="27"/>
                    </a:lnTo>
                    <a:lnTo>
                      <a:pt x="75" y="27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8" name="Freeform 34"/>
              <p:cNvSpPr>
                <a:spLocks/>
              </p:cNvSpPr>
              <p:nvPr/>
            </p:nvSpPr>
            <p:spPr bwMode="auto">
              <a:xfrm>
                <a:off x="2492" y="1370"/>
                <a:ext cx="28" cy="1573"/>
              </a:xfrm>
              <a:custGeom>
                <a:avLst/>
                <a:gdLst/>
                <a:ahLst/>
                <a:cxnLst>
                  <a:cxn ang="0">
                    <a:pos x="0" y="1573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1551"/>
                  </a:cxn>
                  <a:cxn ang="0">
                    <a:pos x="0" y="1573"/>
                  </a:cxn>
                </a:cxnLst>
                <a:rect l="0" t="0" r="r" b="b"/>
                <a:pathLst>
                  <a:path w="28" h="1573">
                    <a:moveTo>
                      <a:pt x="0" y="1573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1551"/>
                    </a:lnTo>
                    <a:lnTo>
                      <a:pt x="0" y="1573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59" name="Rectangle 35"/>
              <p:cNvSpPr>
                <a:spLocks noChangeArrowheads="1"/>
              </p:cNvSpPr>
              <p:nvPr/>
            </p:nvSpPr>
            <p:spPr bwMode="auto">
              <a:xfrm>
                <a:off x="2412" y="1392"/>
                <a:ext cx="80" cy="1551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0" name="Freeform 36"/>
              <p:cNvSpPr>
                <a:spLocks/>
              </p:cNvSpPr>
              <p:nvPr/>
            </p:nvSpPr>
            <p:spPr bwMode="auto">
              <a:xfrm>
                <a:off x="2412" y="1370"/>
                <a:ext cx="108" cy="22"/>
              </a:xfrm>
              <a:custGeom>
                <a:avLst/>
                <a:gdLst/>
                <a:ahLst/>
                <a:cxnLst>
                  <a:cxn ang="0">
                    <a:pos x="80" y="22"/>
                  </a:cxn>
                  <a:cxn ang="0">
                    <a:pos x="108" y="0"/>
                  </a:cxn>
                  <a:cxn ang="0">
                    <a:pos x="28" y="0"/>
                  </a:cxn>
                  <a:cxn ang="0">
                    <a:pos x="0" y="22"/>
                  </a:cxn>
                  <a:cxn ang="0">
                    <a:pos x="80" y="22"/>
                  </a:cxn>
                </a:cxnLst>
                <a:rect l="0" t="0" r="r" b="b"/>
                <a:pathLst>
                  <a:path w="108" h="22">
                    <a:moveTo>
                      <a:pt x="80" y="22"/>
                    </a:moveTo>
                    <a:lnTo>
                      <a:pt x="108" y="0"/>
                    </a:lnTo>
                    <a:lnTo>
                      <a:pt x="28" y="0"/>
                    </a:lnTo>
                    <a:lnTo>
                      <a:pt x="0" y="22"/>
                    </a:lnTo>
                    <a:lnTo>
                      <a:pt x="80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1" name="Freeform 37"/>
              <p:cNvSpPr>
                <a:spLocks/>
              </p:cNvSpPr>
              <p:nvPr/>
            </p:nvSpPr>
            <p:spPr bwMode="auto">
              <a:xfrm>
                <a:off x="2688" y="2778"/>
                <a:ext cx="24" cy="165"/>
              </a:xfrm>
              <a:custGeom>
                <a:avLst/>
                <a:gdLst/>
                <a:ahLst/>
                <a:cxnLst>
                  <a:cxn ang="0">
                    <a:pos x="0" y="165"/>
                  </a:cxn>
                  <a:cxn ang="0">
                    <a:pos x="0" y="22"/>
                  </a:cxn>
                  <a:cxn ang="0">
                    <a:pos x="24" y="0"/>
                  </a:cxn>
                  <a:cxn ang="0">
                    <a:pos x="24" y="143"/>
                  </a:cxn>
                  <a:cxn ang="0">
                    <a:pos x="0" y="165"/>
                  </a:cxn>
                </a:cxnLst>
                <a:rect l="0" t="0" r="r" b="b"/>
                <a:pathLst>
                  <a:path w="24" h="165">
                    <a:moveTo>
                      <a:pt x="0" y="165"/>
                    </a:moveTo>
                    <a:lnTo>
                      <a:pt x="0" y="22"/>
                    </a:lnTo>
                    <a:lnTo>
                      <a:pt x="24" y="0"/>
                    </a:lnTo>
                    <a:lnTo>
                      <a:pt x="24" y="143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2" name="Rectangle 38"/>
              <p:cNvSpPr>
                <a:spLocks noChangeArrowheads="1"/>
              </p:cNvSpPr>
              <p:nvPr/>
            </p:nvSpPr>
            <p:spPr bwMode="auto">
              <a:xfrm>
                <a:off x="2609" y="2800"/>
                <a:ext cx="79" cy="143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3" name="Freeform 39"/>
              <p:cNvSpPr>
                <a:spLocks/>
              </p:cNvSpPr>
              <p:nvPr/>
            </p:nvSpPr>
            <p:spPr bwMode="auto">
              <a:xfrm>
                <a:off x="2609" y="2778"/>
                <a:ext cx="103" cy="22"/>
              </a:xfrm>
              <a:custGeom>
                <a:avLst/>
                <a:gdLst/>
                <a:ahLst/>
                <a:cxnLst>
                  <a:cxn ang="0">
                    <a:pos x="79" y="22"/>
                  </a:cxn>
                  <a:cxn ang="0">
                    <a:pos x="103" y="0"/>
                  </a:cxn>
                  <a:cxn ang="0">
                    <a:pos x="28" y="0"/>
                  </a:cxn>
                  <a:cxn ang="0">
                    <a:pos x="0" y="22"/>
                  </a:cxn>
                  <a:cxn ang="0">
                    <a:pos x="79" y="22"/>
                  </a:cxn>
                </a:cxnLst>
                <a:rect l="0" t="0" r="r" b="b"/>
                <a:pathLst>
                  <a:path w="103" h="22">
                    <a:moveTo>
                      <a:pt x="79" y="22"/>
                    </a:moveTo>
                    <a:lnTo>
                      <a:pt x="103" y="0"/>
                    </a:lnTo>
                    <a:lnTo>
                      <a:pt x="28" y="0"/>
                    </a:lnTo>
                    <a:lnTo>
                      <a:pt x="0" y="22"/>
                    </a:lnTo>
                    <a:lnTo>
                      <a:pt x="79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4" name="Freeform 40"/>
              <p:cNvSpPr>
                <a:spLocks/>
              </p:cNvSpPr>
              <p:nvPr/>
            </p:nvSpPr>
            <p:spPr bwMode="auto">
              <a:xfrm>
                <a:off x="2880" y="2074"/>
                <a:ext cx="28" cy="869"/>
              </a:xfrm>
              <a:custGeom>
                <a:avLst/>
                <a:gdLst/>
                <a:ahLst/>
                <a:cxnLst>
                  <a:cxn ang="0">
                    <a:pos x="0" y="869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847"/>
                  </a:cxn>
                  <a:cxn ang="0">
                    <a:pos x="0" y="869"/>
                  </a:cxn>
                </a:cxnLst>
                <a:rect l="0" t="0" r="r" b="b"/>
                <a:pathLst>
                  <a:path w="28" h="869">
                    <a:moveTo>
                      <a:pt x="0" y="869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847"/>
                    </a:lnTo>
                    <a:lnTo>
                      <a:pt x="0" y="869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5" name="Rectangle 41"/>
              <p:cNvSpPr>
                <a:spLocks noChangeArrowheads="1"/>
              </p:cNvSpPr>
              <p:nvPr/>
            </p:nvSpPr>
            <p:spPr bwMode="auto">
              <a:xfrm>
                <a:off x="2805" y="2096"/>
                <a:ext cx="75" cy="847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6" name="Freeform 42"/>
              <p:cNvSpPr>
                <a:spLocks/>
              </p:cNvSpPr>
              <p:nvPr/>
            </p:nvSpPr>
            <p:spPr bwMode="auto">
              <a:xfrm>
                <a:off x="2805" y="2074"/>
                <a:ext cx="103" cy="22"/>
              </a:xfrm>
              <a:custGeom>
                <a:avLst/>
                <a:gdLst/>
                <a:ahLst/>
                <a:cxnLst>
                  <a:cxn ang="0">
                    <a:pos x="75" y="22"/>
                  </a:cxn>
                  <a:cxn ang="0">
                    <a:pos x="103" y="0"/>
                  </a:cxn>
                  <a:cxn ang="0">
                    <a:pos x="24" y="0"/>
                  </a:cxn>
                  <a:cxn ang="0">
                    <a:pos x="0" y="22"/>
                  </a:cxn>
                  <a:cxn ang="0">
                    <a:pos x="75" y="22"/>
                  </a:cxn>
                </a:cxnLst>
                <a:rect l="0" t="0" r="r" b="b"/>
                <a:pathLst>
                  <a:path w="103" h="22">
                    <a:moveTo>
                      <a:pt x="75" y="22"/>
                    </a:moveTo>
                    <a:lnTo>
                      <a:pt x="103" y="0"/>
                    </a:lnTo>
                    <a:lnTo>
                      <a:pt x="24" y="0"/>
                    </a:lnTo>
                    <a:lnTo>
                      <a:pt x="0" y="22"/>
                    </a:lnTo>
                    <a:lnTo>
                      <a:pt x="75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7" name="Freeform 43"/>
              <p:cNvSpPr>
                <a:spLocks/>
              </p:cNvSpPr>
              <p:nvPr/>
            </p:nvSpPr>
            <p:spPr bwMode="auto">
              <a:xfrm>
                <a:off x="3077" y="1089"/>
                <a:ext cx="28" cy="1854"/>
              </a:xfrm>
              <a:custGeom>
                <a:avLst/>
                <a:gdLst/>
                <a:ahLst/>
                <a:cxnLst>
                  <a:cxn ang="0">
                    <a:pos x="0" y="1854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1832"/>
                  </a:cxn>
                  <a:cxn ang="0">
                    <a:pos x="0" y="1854"/>
                  </a:cxn>
                </a:cxnLst>
                <a:rect l="0" t="0" r="r" b="b"/>
                <a:pathLst>
                  <a:path w="28" h="1854">
                    <a:moveTo>
                      <a:pt x="0" y="1854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1832"/>
                    </a:lnTo>
                    <a:lnTo>
                      <a:pt x="0" y="1854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8" name="Rectangle 44"/>
              <p:cNvSpPr>
                <a:spLocks noChangeArrowheads="1"/>
              </p:cNvSpPr>
              <p:nvPr/>
            </p:nvSpPr>
            <p:spPr bwMode="auto">
              <a:xfrm>
                <a:off x="2997" y="1111"/>
                <a:ext cx="80" cy="1832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69" name="Freeform 45"/>
              <p:cNvSpPr>
                <a:spLocks/>
              </p:cNvSpPr>
              <p:nvPr/>
            </p:nvSpPr>
            <p:spPr bwMode="auto">
              <a:xfrm>
                <a:off x="2997" y="1089"/>
                <a:ext cx="108" cy="22"/>
              </a:xfrm>
              <a:custGeom>
                <a:avLst/>
                <a:gdLst/>
                <a:ahLst/>
                <a:cxnLst>
                  <a:cxn ang="0">
                    <a:pos x="80" y="22"/>
                  </a:cxn>
                  <a:cxn ang="0">
                    <a:pos x="108" y="0"/>
                  </a:cxn>
                  <a:cxn ang="0">
                    <a:pos x="28" y="0"/>
                  </a:cxn>
                  <a:cxn ang="0">
                    <a:pos x="0" y="22"/>
                  </a:cxn>
                  <a:cxn ang="0">
                    <a:pos x="80" y="22"/>
                  </a:cxn>
                </a:cxnLst>
                <a:rect l="0" t="0" r="r" b="b"/>
                <a:pathLst>
                  <a:path w="108" h="22">
                    <a:moveTo>
                      <a:pt x="80" y="22"/>
                    </a:moveTo>
                    <a:lnTo>
                      <a:pt x="108" y="0"/>
                    </a:lnTo>
                    <a:lnTo>
                      <a:pt x="28" y="0"/>
                    </a:lnTo>
                    <a:lnTo>
                      <a:pt x="0" y="22"/>
                    </a:lnTo>
                    <a:lnTo>
                      <a:pt x="80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0" name="Freeform 46"/>
              <p:cNvSpPr>
                <a:spLocks/>
              </p:cNvSpPr>
              <p:nvPr/>
            </p:nvSpPr>
            <p:spPr bwMode="auto">
              <a:xfrm>
                <a:off x="3273" y="1370"/>
                <a:ext cx="24" cy="1573"/>
              </a:xfrm>
              <a:custGeom>
                <a:avLst/>
                <a:gdLst/>
                <a:ahLst/>
                <a:cxnLst>
                  <a:cxn ang="0">
                    <a:pos x="0" y="1573"/>
                  </a:cxn>
                  <a:cxn ang="0">
                    <a:pos x="0" y="22"/>
                  </a:cxn>
                  <a:cxn ang="0">
                    <a:pos x="24" y="0"/>
                  </a:cxn>
                  <a:cxn ang="0">
                    <a:pos x="24" y="1551"/>
                  </a:cxn>
                  <a:cxn ang="0">
                    <a:pos x="0" y="1573"/>
                  </a:cxn>
                </a:cxnLst>
                <a:rect l="0" t="0" r="r" b="b"/>
                <a:pathLst>
                  <a:path w="24" h="1573">
                    <a:moveTo>
                      <a:pt x="0" y="1573"/>
                    </a:moveTo>
                    <a:lnTo>
                      <a:pt x="0" y="22"/>
                    </a:lnTo>
                    <a:lnTo>
                      <a:pt x="24" y="0"/>
                    </a:lnTo>
                    <a:lnTo>
                      <a:pt x="24" y="1551"/>
                    </a:lnTo>
                    <a:lnTo>
                      <a:pt x="0" y="1573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1" name="Rectangle 47"/>
              <p:cNvSpPr>
                <a:spLocks noChangeArrowheads="1"/>
              </p:cNvSpPr>
              <p:nvPr/>
            </p:nvSpPr>
            <p:spPr bwMode="auto">
              <a:xfrm>
                <a:off x="3194" y="1392"/>
                <a:ext cx="79" cy="1551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2" name="Freeform 48"/>
              <p:cNvSpPr>
                <a:spLocks/>
              </p:cNvSpPr>
              <p:nvPr/>
            </p:nvSpPr>
            <p:spPr bwMode="auto">
              <a:xfrm>
                <a:off x="3194" y="1370"/>
                <a:ext cx="103" cy="22"/>
              </a:xfrm>
              <a:custGeom>
                <a:avLst/>
                <a:gdLst/>
                <a:ahLst/>
                <a:cxnLst>
                  <a:cxn ang="0">
                    <a:pos x="79" y="22"/>
                  </a:cxn>
                  <a:cxn ang="0">
                    <a:pos x="103" y="0"/>
                  </a:cxn>
                  <a:cxn ang="0">
                    <a:pos x="28" y="0"/>
                  </a:cxn>
                  <a:cxn ang="0">
                    <a:pos x="0" y="22"/>
                  </a:cxn>
                  <a:cxn ang="0">
                    <a:pos x="79" y="22"/>
                  </a:cxn>
                </a:cxnLst>
                <a:rect l="0" t="0" r="r" b="b"/>
                <a:pathLst>
                  <a:path w="103" h="22">
                    <a:moveTo>
                      <a:pt x="79" y="22"/>
                    </a:moveTo>
                    <a:lnTo>
                      <a:pt x="103" y="0"/>
                    </a:lnTo>
                    <a:lnTo>
                      <a:pt x="28" y="0"/>
                    </a:lnTo>
                    <a:lnTo>
                      <a:pt x="0" y="22"/>
                    </a:lnTo>
                    <a:lnTo>
                      <a:pt x="79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3" name="Freeform 49"/>
              <p:cNvSpPr>
                <a:spLocks/>
              </p:cNvSpPr>
              <p:nvPr/>
            </p:nvSpPr>
            <p:spPr bwMode="auto">
              <a:xfrm>
                <a:off x="3465" y="1793"/>
                <a:ext cx="28" cy="1150"/>
              </a:xfrm>
              <a:custGeom>
                <a:avLst/>
                <a:gdLst/>
                <a:ahLst/>
                <a:cxnLst>
                  <a:cxn ang="0">
                    <a:pos x="0" y="1150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1128"/>
                  </a:cxn>
                  <a:cxn ang="0">
                    <a:pos x="0" y="1150"/>
                  </a:cxn>
                </a:cxnLst>
                <a:rect l="0" t="0" r="r" b="b"/>
                <a:pathLst>
                  <a:path w="28" h="1150">
                    <a:moveTo>
                      <a:pt x="0" y="1150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1128"/>
                    </a:lnTo>
                    <a:lnTo>
                      <a:pt x="0" y="1150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4" name="Rectangle 50"/>
              <p:cNvSpPr>
                <a:spLocks noChangeArrowheads="1"/>
              </p:cNvSpPr>
              <p:nvPr/>
            </p:nvSpPr>
            <p:spPr bwMode="auto">
              <a:xfrm>
                <a:off x="3390" y="1815"/>
                <a:ext cx="75" cy="1128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5" name="Freeform 51"/>
              <p:cNvSpPr>
                <a:spLocks/>
              </p:cNvSpPr>
              <p:nvPr/>
            </p:nvSpPr>
            <p:spPr bwMode="auto">
              <a:xfrm>
                <a:off x="3390" y="1793"/>
                <a:ext cx="103" cy="22"/>
              </a:xfrm>
              <a:custGeom>
                <a:avLst/>
                <a:gdLst/>
                <a:ahLst/>
                <a:cxnLst>
                  <a:cxn ang="0">
                    <a:pos x="75" y="22"/>
                  </a:cxn>
                  <a:cxn ang="0">
                    <a:pos x="103" y="0"/>
                  </a:cxn>
                  <a:cxn ang="0">
                    <a:pos x="24" y="0"/>
                  </a:cxn>
                  <a:cxn ang="0">
                    <a:pos x="0" y="22"/>
                  </a:cxn>
                  <a:cxn ang="0">
                    <a:pos x="75" y="22"/>
                  </a:cxn>
                </a:cxnLst>
                <a:rect l="0" t="0" r="r" b="b"/>
                <a:pathLst>
                  <a:path w="103" h="22">
                    <a:moveTo>
                      <a:pt x="75" y="22"/>
                    </a:moveTo>
                    <a:lnTo>
                      <a:pt x="103" y="0"/>
                    </a:lnTo>
                    <a:lnTo>
                      <a:pt x="24" y="0"/>
                    </a:lnTo>
                    <a:lnTo>
                      <a:pt x="0" y="22"/>
                    </a:lnTo>
                    <a:lnTo>
                      <a:pt x="75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6" name="Freeform 52"/>
              <p:cNvSpPr>
                <a:spLocks/>
              </p:cNvSpPr>
              <p:nvPr/>
            </p:nvSpPr>
            <p:spPr bwMode="auto">
              <a:xfrm>
                <a:off x="3662" y="1931"/>
                <a:ext cx="28" cy="1012"/>
              </a:xfrm>
              <a:custGeom>
                <a:avLst/>
                <a:gdLst/>
                <a:ahLst/>
                <a:cxnLst>
                  <a:cxn ang="0">
                    <a:pos x="0" y="1012"/>
                  </a:cxn>
                  <a:cxn ang="0">
                    <a:pos x="0" y="27"/>
                  </a:cxn>
                  <a:cxn ang="0">
                    <a:pos x="28" y="0"/>
                  </a:cxn>
                  <a:cxn ang="0">
                    <a:pos x="28" y="990"/>
                  </a:cxn>
                  <a:cxn ang="0">
                    <a:pos x="0" y="1012"/>
                  </a:cxn>
                </a:cxnLst>
                <a:rect l="0" t="0" r="r" b="b"/>
                <a:pathLst>
                  <a:path w="28" h="1012">
                    <a:moveTo>
                      <a:pt x="0" y="1012"/>
                    </a:moveTo>
                    <a:lnTo>
                      <a:pt x="0" y="27"/>
                    </a:lnTo>
                    <a:lnTo>
                      <a:pt x="28" y="0"/>
                    </a:lnTo>
                    <a:lnTo>
                      <a:pt x="28" y="990"/>
                    </a:lnTo>
                    <a:lnTo>
                      <a:pt x="0" y="1012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7" name="Rectangle 53"/>
              <p:cNvSpPr>
                <a:spLocks noChangeArrowheads="1"/>
              </p:cNvSpPr>
              <p:nvPr/>
            </p:nvSpPr>
            <p:spPr bwMode="auto">
              <a:xfrm>
                <a:off x="3582" y="1958"/>
                <a:ext cx="80" cy="985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8" name="Freeform 54"/>
              <p:cNvSpPr>
                <a:spLocks/>
              </p:cNvSpPr>
              <p:nvPr/>
            </p:nvSpPr>
            <p:spPr bwMode="auto">
              <a:xfrm>
                <a:off x="3582" y="1931"/>
                <a:ext cx="108" cy="27"/>
              </a:xfrm>
              <a:custGeom>
                <a:avLst/>
                <a:gdLst/>
                <a:ahLst/>
                <a:cxnLst>
                  <a:cxn ang="0">
                    <a:pos x="80" y="27"/>
                  </a:cxn>
                  <a:cxn ang="0">
                    <a:pos x="108" y="0"/>
                  </a:cxn>
                  <a:cxn ang="0">
                    <a:pos x="28" y="0"/>
                  </a:cxn>
                  <a:cxn ang="0">
                    <a:pos x="0" y="27"/>
                  </a:cxn>
                  <a:cxn ang="0">
                    <a:pos x="80" y="27"/>
                  </a:cxn>
                </a:cxnLst>
                <a:rect l="0" t="0" r="r" b="b"/>
                <a:pathLst>
                  <a:path w="108" h="27">
                    <a:moveTo>
                      <a:pt x="80" y="27"/>
                    </a:moveTo>
                    <a:lnTo>
                      <a:pt x="108" y="0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80" y="27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79" name="Freeform 55"/>
              <p:cNvSpPr>
                <a:spLocks/>
              </p:cNvSpPr>
              <p:nvPr/>
            </p:nvSpPr>
            <p:spPr bwMode="auto">
              <a:xfrm>
                <a:off x="3854" y="1793"/>
                <a:ext cx="28" cy="1150"/>
              </a:xfrm>
              <a:custGeom>
                <a:avLst/>
                <a:gdLst/>
                <a:ahLst/>
                <a:cxnLst>
                  <a:cxn ang="0">
                    <a:pos x="0" y="1150"/>
                  </a:cxn>
                  <a:cxn ang="0">
                    <a:pos x="0" y="22"/>
                  </a:cxn>
                  <a:cxn ang="0">
                    <a:pos x="28" y="0"/>
                  </a:cxn>
                  <a:cxn ang="0">
                    <a:pos x="28" y="1128"/>
                  </a:cxn>
                  <a:cxn ang="0">
                    <a:pos x="0" y="1150"/>
                  </a:cxn>
                </a:cxnLst>
                <a:rect l="0" t="0" r="r" b="b"/>
                <a:pathLst>
                  <a:path w="28" h="1150">
                    <a:moveTo>
                      <a:pt x="0" y="1150"/>
                    </a:moveTo>
                    <a:lnTo>
                      <a:pt x="0" y="22"/>
                    </a:lnTo>
                    <a:lnTo>
                      <a:pt x="28" y="0"/>
                    </a:lnTo>
                    <a:lnTo>
                      <a:pt x="28" y="1128"/>
                    </a:lnTo>
                    <a:lnTo>
                      <a:pt x="0" y="1150"/>
                    </a:lnTo>
                    <a:close/>
                  </a:path>
                </a:pathLst>
              </a:custGeom>
              <a:solidFill>
                <a:srgbClr val="6666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0" name="Rectangle 56"/>
              <p:cNvSpPr>
                <a:spLocks noChangeArrowheads="1"/>
              </p:cNvSpPr>
              <p:nvPr/>
            </p:nvSpPr>
            <p:spPr bwMode="auto">
              <a:xfrm>
                <a:off x="3779" y="1815"/>
                <a:ext cx="75" cy="1128"/>
              </a:xfrm>
              <a:prstGeom prst="rect">
                <a:avLst/>
              </a:prstGeom>
              <a:solidFill>
                <a:srgbClr val="CC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1" name="Freeform 57"/>
              <p:cNvSpPr>
                <a:spLocks/>
              </p:cNvSpPr>
              <p:nvPr/>
            </p:nvSpPr>
            <p:spPr bwMode="auto">
              <a:xfrm>
                <a:off x="3779" y="1793"/>
                <a:ext cx="103" cy="22"/>
              </a:xfrm>
              <a:custGeom>
                <a:avLst/>
                <a:gdLst/>
                <a:ahLst/>
                <a:cxnLst>
                  <a:cxn ang="0">
                    <a:pos x="75" y="22"/>
                  </a:cxn>
                  <a:cxn ang="0">
                    <a:pos x="103" y="0"/>
                  </a:cxn>
                  <a:cxn ang="0">
                    <a:pos x="28" y="0"/>
                  </a:cxn>
                  <a:cxn ang="0">
                    <a:pos x="0" y="22"/>
                  </a:cxn>
                  <a:cxn ang="0">
                    <a:pos x="75" y="22"/>
                  </a:cxn>
                </a:cxnLst>
                <a:rect l="0" t="0" r="r" b="b"/>
                <a:pathLst>
                  <a:path w="103" h="22">
                    <a:moveTo>
                      <a:pt x="75" y="22"/>
                    </a:moveTo>
                    <a:lnTo>
                      <a:pt x="103" y="0"/>
                    </a:lnTo>
                    <a:lnTo>
                      <a:pt x="28" y="0"/>
                    </a:lnTo>
                    <a:lnTo>
                      <a:pt x="0" y="22"/>
                    </a:lnTo>
                    <a:lnTo>
                      <a:pt x="75" y="22"/>
                    </a:lnTo>
                    <a:close/>
                  </a:path>
                </a:pathLst>
              </a:custGeom>
              <a:solidFill>
                <a:srgbClr val="9999B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2" name="Line 58"/>
              <p:cNvSpPr>
                <a:spLocks noChangeShapeType="1"/>
              </p:cNvSpPr>
              <p:nvPr/>
            </p:nvSpPr>
            <p:spPr bwMode="auto">
              <a:xfrm flipV="1">
                <a:off x="1575" y="688"/>
                <a:ext cx="1" cy="225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3" name="Line 59"/>
              <p:cNvSpPr>
                <a:spLocks noChangeShapeType="1"/>
              </p:cNvSpPr>
              <p:nvPr/>
            </p:nvSpPr>
            <p:spPr bwMode="auto">
              <a:xfrm flipH="1">
                <a:off x="1542" y="2943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4" name="Line 60"/>
              <p:cNvSpPr>
                <a:spLocks noChangeShapeType="1"/>
              </p:cNvSpPr>
              <p:nvPr/>
            </p:nvSpPr>
            <p:spPr bwMode="auto">
              <a:xfrm flipH="1">
                <a:off x="1542" y="2662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5" name="Line 61"/>
              <p:cNvSpPr>
                <a:spLocks noChangeShapeType="1"/>
              </p:cNvSpPr>
              <p:nvPr/>
            </p:nvSpPr>
            <p:spPr bwMode="auto">
              <a:xfrm flipH="1">
                <a:off x="1542" y="2382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6" name="Line 62"/>
              <p:cNvSpPr>
                <a:spLocks noChangeShapeType="1"/>
              </p:cNvSpPr>
              <p:nvPr/>
            </p:nvSpPr>
            <p:spPr bwMode="auto">
              <a:xfrm flipH="1">
                <a:off x="1542" y="2096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7" name="Line 63"/>
              <p:cNvSpPr>
                <a:spLocks noChangeShapeType="1"/>
              </p:cNvSpPr>
              <p:nvPr/>
            </p:nvSpPr>
            <p:spPr bwMode="auto">
              <a:xfrm flipH="1">
                <a:off x="1542" y="1815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8" name="Line 64"/>
              <p:cNvSpPr>
                <a:spLocks noChangeShapeType="1"/>
              </p:cNvSpPr>
              <p:nvPr/>
            </p:nvSpPr>
            <p:spPr bwMode="auto">
              <a:xfrm flipH="1">
                <a:off x="1542" y="1535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89" name="Line 65"/>
              <p:cNvSpPr>
                <a:spLocks noChangeShapeType="1"/>
              </p:cNvSpPr>
              <p:nvPr/>
            </p:nvSpPr>
            <p:spPr bwMode="auto">
              <a:xfrm flipH="1">
                <a:off x="1542" y="1254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90" name="Line 66"/>
              <p:cNvSpPr>
                <a:spLocks noChangeShapeType="1"/>
              </p:cNvSpPr>
              <p:nvPr/>
            </p:nvSpPr>
            <p:spPr bwMode="auto">
              <a:xfrm flipH="1">
                <a:off x="1542" y="974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91" name="Line 67"/>
              <p:cNvSpPr>
                <a:spLocks noChangeShapeType="1"/>
              </p:cNvSpPr>
              <p:nvPr/>
            </p:nvSpPr>
            <p:spPr bwMode="auto">
              <a:xfrm flipH="1">
                <a:off x="1542" y="688"/>
                <a:ext cx="3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92" name="Rectangle 68"/>
              <p:cNvSpPr>
                <a:spLocks noChangeArrowheads="1"/>
              </p:cNvSpPr>
              <p:nvPr/>
            </p:nvSpPr>
            <p:spPr bwMode="auto">
              <a:xfrm>
                <a:off x="1453" y="2849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0</a:t>
                </a:r>
                <a:endParaRPr lang="en-US" sz="3600"/>
              </a:p>
            </p:txBody>
          </p:sp>
          <p:sp>
            <p:nvSpPr>
              <p:cNvPr id="231493" name="Rectangle 69"/>
              <p:cNvSpPr>
                <a:spLocks noChangeArrowheads="1"/>
              </p:cNvSpPr>
              <p:nvPr/>
            </p:nvSpPr>
            <p:spPr bwMode="auto">
              <a:xfrm>
                <a:off x="1453" y="2569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2</a:t>
                </a:r>
                <a:endParaRPr lang="en-US" sz="3600"/>
              </a:p>
            </p:txBody>
          </p:sp>
          <p:sp>
            <p:nvSpPr>
              <p:cNvPr id="231494" name="Rectangle 70"/>
              <p:cNvSpPr>
                <a:spLocks noChangeArrowheads="1"/>
              </p:cNvSpPr>
              <p:nvPr/>
            </p:nvSpPr>
            <p:spPr bwMode="auto">
              <a:xfrm>
                <a:off x="1453" y="2288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4</a:t>
                </a:r>
                <a:endParaRPr lang="en-US" sz="3600"/>
              </a:p>
            </p:txBody>
          </p:sp>
          <p:sp>
            <p:nvSpPr>
              <p:cNvPr id="231495" name="Rectangle 71"/>
              <p:cNvSpPr>
                <a:spLocks noChangeArrowheads="1"/>
              </p:cNvSpPr>
              <p:nvPr/>
            </p:nvSpPr>
            <p:spPr bwMode="auto">
              <a:xfrm>
                <a:off x="1453" y="2002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6</a:t>
                </a:r>
                <a:endParaRPr lang="en-US" sz="3600"/>
              </a:p>
            </p:txBody>
          </p:sp>
          <p:sp>
            <p:nvSpPr>
              <p:cNvPr id="231496" name="Rectangle 72"/>
              <p:cNvSpPr>
                <a:spLocks noChangeArrowheads="1"/>
              </p:cNvSpPr>
              <p:nvPr/>
            </p:nvSpPr>
            <p:spPr bwMode="auto">
              <a:xfrm>
                <a:off x="1453" y="1722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8</a:t>
                </a:r>
                <a:endParaRPr lang="en-US" sz="3600"/>
              </a:p>
            </p:txBody>
          </p:sp>
          <p:sp>
            <p:nvSpPr>
              <p:cNvPr id="231497" name="Rectangle 73"/>
              <p:cNvSpPr>
                <a:spLocks noChangeArrowheads="1"/>
              </p:cNvSpPr>
              <p:nvPr/>
            </p:nvSpPr>
            <p:spPr bwMode="auto">
              <a:xfrm>
                <a:off x="1383" y="1441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10</a:t>
                </a:r>
                <a:endParaRPr lang="en-US" sz="3600"/>
              </a:p>
            </p:txBody>
          </p:sp>
          <p:sp>
            <p:nvSpPr>
              <p:cNvPr id="231498" name="Rectangle 74"/>
              <p:cNvSpPr>
                <a:spLocks noChangeArrowheads="1"/>
              </p:cNvSpPr>
              <p:nvPr/>
            </p:nvSpPr>
            <p:spPr bwMode="auto">
              <a:xfrm>
                <a:off x="1383" y="1161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12</a:t>
                </a:r>
                <a:endParaRPr lang="en-US" sz="3600"/>
              </a:p>
            </p:txBody>
          </p:sp>
          <p:sp>
            <p:nvSpPr>
              <p:cNvPr id="231499" name="Rectangle 75"/>
              <p:cNvSpPr>
                <a:spLocks noChangeArrowheads="1"/>
              </p:cNvSpPr>
              <p:nvPr/>
            </p:nvSpPr>
            <p:spPr bwMode="auto">
              <a:xfrm>
                <a:off x="1383" y="880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14</a:t>
                </a:r>
                <a:endParaRPr lang="en-US" sz="3600"/>
              </a:p>
            </p:txBody>
          </p:sp>
          <p:sp>
            <p:nvSpPr>
              <p:cNvPr id="231500" name="Rectangle 76"/>
              <p:cNvSpPr>
                <a:spLocks noChangeArrowheads="1"/>
              </p:cNvSpPr>
              <p:nvPr/>
            </p:nvSpPr>
            <p:spPr bwMode="auto">
              <a:xfrm>
                <a:off x="1383" y="594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16</a:t>
                </a:r>
                <a:endParaRPr lang="en-US" sz="3600"/>
              </a:p>
            </p:txBody>
          </p:sp>
          <p:sp>
            <p:nvSpPr>
              <p:cNvPr id="231501" name="Line 77"/>
              <p:cNvSpPr>
                <a:spLocks noChangeShapeType="1"/>
              </p:cNvSpPr>
              <p:nvPr/>
            </p:nvSpPr>
            <p:spPr bwMode="auto">
              <a:xfrm>
                <a:off x="1575" y="2943"/>
                <a:ext cx="2340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2" name="Line 78"/>
              <p:cNvSpPr>
                <a:spLocks noChangeShapeType="1"/>
              </p:cNvSpPr>
              <p:nvPr/>
            </p:nvSpPr>
            <p:spPr bwMode="auto">
              <a:xfrm>
                <a:off x="1575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3" name="Line 79"/>
              <p:cNvSpPr>
                <a:spLocks noChangeShapeType="1"/>
              </p:cNvSpPr>
              <p:nvPr/>
            </p:nvSpPr>
            <p:spPr bwMode="auto">
              <a:xfrm>
                <a:off x="1771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4" name="Line 80"/>
              <p:cNvSpPr>
                <a:spLocks noChangeShapeType="1"/>
              </p:cNvSpPr>
              <p:nvPr/>
            </p:nvSpPr>
            <p:spPr bwMode="auto">
              <a:xfrm>
                <a:off x="1968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5" name="Line 81"/>
              <p:cNvSpPr>
                <a:spLocks noChangeShapeType="1"/>
              </p:cNvSpPr>
              <p:nvPr/>
            </p:nvSpPr>
            <p:spPr bwMode="auto">
              <a:xfrm>
                <a:off x="2160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6" name="Line 82"/>
              <p:cNvSpPr>
                <a:spLocks noChangeShapeType="1"/>
              </p:cNvSpPr>
              <p:nvPr/>
            </p:nvSpPr>
            <p:spPr bwMode="auto">
              <a:xfrm>
                <a:off x="2356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7" name="Line 83"/>
              <p:cNvSpPr>
                <a:spLocks noChangeShapeType="1"/>
              </p:cNvSpPr>
              <p:nvPr/>
            </p:nvSpPr>
            <p:spPr bwMode="auto">
              <a:xfrm>
                <a:off x="2553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8" name="Line 84"/>
              <p:cNvSpPr>
                <a:spLocks noChangeShapeType="1"/>
              </p:cNvSpPr>
              <p:nvPr/>
            </p:nvSpPr>
            <p:spPr bwMode="auto">
              <a:xfrm>
                <a:off x="2745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09" name="Line 85"/>
              <p:cNvSpPr>
                <a:spLocks noChangeShapeType="1"/>
              </p:cNvSpPr>
              <p:nvPr/>
            </p:nvSpPr>
            <p:spPr bwMode="auto">
              <a:xfrm>
                <a:off x="2941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0" name="Line 86"/>
              <p:cNvSpPr>
                <a:spLocks noChangeShapeType="1"/>
              </p:cNvSpPr>
              <p:nvPr/>
            </p:nvSpPr>
            <p:spPr bwMode="auto">
              <a:xfrm>
                <a:off x="3133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1" name="Line 87"/>
              <p:cNvSpPr>
                <a:spLocks noChangeShapeType="1"/>
              </p:cNvSpPr>
              <p:nvPr/>
            </p:nvSpPr>
            <p:spPr bwMode="auto">
              <a:xfrm>
                <a:off x="3330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2" name="Line 88"/>
              <p:cNvSpPr>
                <a:spLocks noChangeShapeType="1"/>
              </p:cNvSpPr>
              <p:nvPr/>
            </p:nvSpPr>
            <p:spPr bwMode="auto">
              <a:xfrm>
                <a:off x="3526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3" name="Line 89"/>
              <p:cNvSpPr>
                <a:spLocks noChangeShapeType="1"/>
              </p:cNvSpPr>
              <p:nvPr/>
            </p:nvSpPr>
            <p:spPr bwMode="auto">
              <a:xfrm>
                <a:off x="3718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4" name="Line 90"/>
              <p:cNvSpPr>
                <a:spLocks noChangeShapeType="1"/>
              </p:cNvSpPr>
              <p:nvPr/>
            </p:nvSpPr>
            <p:spPr bwMode="auto">
              <a:xfrm>
                <a:off x="3915" y="2943"/>
                <a:ext cx="1" cy="3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15" name="Rectangle 91"/>
              <p:cNvSpPr>
                <a:spLocks noChangeArrowheads="1"/>
              </p:cNvSpPr>
              <p:nvPr/>
            </p:nvSpPr>
            <p:spPr bwMode="auto">
              <a:xfrm>
                <a:off x="1640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</a:t>
                </a:r>
                <a:endParaRPr lang="en-US" sz="3600"/>
              </a:p>
            </p:txBody>
          </p:sp>
          <p:sp>
            <p:nvSpPr>
              <p:cNvPr id="231516" name="Rectangle 92"/>
              <p:cNvSpPr>
                <a:spLocks noChangeArrowheads="1"/>
              </p:cNvSpPr>
              <p:nvPr/>
            </p:nvSpPr>
            <p:spPr bwMode="auto">
              <a:xfrm>
                <a:off x="1837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2</a:t>
                </a:r>
                <a:endParaRPr lang="en-US" sz="3600"/>
              </a:p>
            </p:txBody>
          </p:sp>
          <p:sp>
            <p:nvSpPr>
              <p:cNvPr id="231517" name="Rectangle 93"/>
              <p:cNvSpPr>
                <a:spLocks noChangeArrowheads="1"/>
              </p:cNvSpPr>
              <p:nvPr/>
            </p:nvSpPr>
            <p:spPr bwMode="auto">
              <a:xfrm>
                <a:off x="2029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3</a:t>
                </a:r>
                <a:endParaRPr lang="en-US" sz="3600"/>
              </a:p>
            </p:txBody>
          </p:sp>
          <p:sp>
            <p:nvSpPr>
              <p:cNvPr id="231518" name="Rectangle 94"/>
              <p:cNvSpPr>
                <a:spLocks noChangeArrowheads="1"/>
              </p:cNvSpPr>
              <p:nvPr/>
            </p:nvSpPr>
            <p:spPr bwMode="auto">
              <a:xfrm>
                <a:off x="2225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4</a:t>
                </a:r>
                <a:endParaRPr lang="en-US" sz="3600"/>
              </a:p>
            </p:txBody>
          </p:sp>
          <p:sp>
            <p:nvSpPr>
              <p:cNvPr id="231519" name="Rectangle 95"/>
              <p:cNvSpPr>
                <a:spLocks noChangeArrowheads="1"/>
              </p:cNvSpPr>
              <p:nvPr/>
            </p:nvSpPr>
            <p:spPr bwMode="auto">
              <a:xfrm>
                <a:off x="2422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5</a:t>
                </a:r>
                <a:endParaRPr lang="en-US" sz="3600"/>
              </a:p>
            </p:txBody>
          </p:sp>
          <p:sp>
            <p:nvSpPr>
              <p:cNvPr id="231520" name="Rectangle 96"/>
              <p:cNvSpPr>
                <a:spLocks noChangeArrowheads="1"/>
              </p:cNvSpPr>
              <p:nvPr/>
            </p:nvSpPr>
            <p:spPr bwMode="auto">
              <a:xfrm>
                <a:off x="2614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6</a:t>
                </a:r>
                <a:endParaRPr lang="en-US" sz="3600"/>
              </a:p>
            </p:txBody>
          </p:sp>
          <p:sp>
            <p:nvSpPr>
              <p:cNvPr id="231521" name="Rectangle 97"/>
              <p:cNvSpPr>
                <a:spLocks noChangeArrowheads="1"/>
              </p:cNvSpPr>
              <p:nvPr/>
            </p:nvSpPr>
            <p:spPr bwMode="auto">
              <a:xfrm>
                <a:off x="2810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7</a:t>
                </a:r>
                <a:endParaRPr lang="en-US" sz="3600"/>
              </a:p>
            </p:txBody>
          </p:sp>
          <p:sp>
            <p:nvSpPr>
              <p:cNvPr id="231522" name="Rectangle 98"/>
              <p:cNvSpPr>
                <a:spLocks noChangeArrowheads="1"/>
              </p:cNvSpPr>
              <p:nvPr/>
            </p:nvSpPr>
            <p:spPr bwMode="auto">
              <a:xfrm>
                <a:off x="3007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8</a:t>
                </a:r>
                <a:endParaRPr lang="en-US" sz="3600"/>
              </a:p>
            </p:txBody>
          </p:sp>
          <p:sp>
            <p:nvSpPr>
              <p:cNvPr id="231523" name="Rectangle 99"/>
              <p:cNvSpPr>
                <a:spLocks noChangeArrowheads="1"/>
              </p:cNvSpPr>
              <p:nvPr/>
            </p:nvSpPr>
            <p:spPr bwMode="auto">
              <a:xfrm>
                <a:off x="3199" y="3031"/>
                <a:ext cx="8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9</a:t>
                </a:r>
                <a:endParaRPr lang="en-US" sz="3600"/>
              </a:p>
            </p:txBody>
          </p:sp>
          <p:sp>
            <p:nvSpPr>
              <p:cNvPr id="231524" name="Rectangle 100"/>
              <p:cNvSpPr>
                <a:spLocks noChangeArrowheads="1"/>
              </p:cNvSpPr>
              <p:nvPr/>
            </p:nvSpPr>
            <p:spPr bwMode="auto">
              <a:xfrm>
                <a:off x="3358" y="3031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10</a:t>
                </a:r>
                <a:endParaRPr lang="en-US" sz="3600"/>
              </a:p>
            </p:txBody>
          </p:sp>
          <p:sp>
            <p:nvSpPr>
              <p:cNvPr id="231525" name="Rectangle 101"/>
              <p:cNvSpPr>
                <a:spLocks noChangeArrowheads="1"/>
              </p:cNvSpPr>
              <p:nvPr/>
            </p:nvSpPr>
            <p:spPr bwMode="auto">
              <a:xfrm>
                <a:off x="3554" y="3031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>
                    <a:solidFill>
                      <a:srgbClr val="000000"/>
                    </a:solidFill>
                  </a:rPr>
                  <a:t>11</a:t>
                </a:r>
                <a:endParaRPr lang="en-US" sz="3600"/>
              </a:p>
            </p:txBody>
          </p:sp>
          <p:sp>
            <p:nvSpPr>
              <p:cNvPr id="231526" name="Rectangle 102"/>
              <p:cNvSpPr>
                <a:spLocks noChangeArrowheads="1"/>
              </p:cNvSpPr>
              <p:nvPr/>
            </p:nvSpPr>
            <p:spPr bwMode="auto">
              <a:xfrm>
                <a:off x="3746" y="3031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100" b="1" dirty="0">
                    <a:solidFill>
                      <a:srgbClr val="000000"/>
                    </a:solidFill>
                  </a:rPr>
                  <a:t>12</a:t>
                </a:r>
                <a:endParaRPr lang="en-US" sz="3600" dirty="0"/>
              </a:p>
            </p:txBody>
          </p:sp>
          <p:sp>
            <p:nvSpPr>
              <p:cNvPr id="231529" name="Rectangle 105"/>
              <p:cNvSpPr>
                <a:spLocks noChangeArrowheads="1"/>
              </p:cNvSpPr>
              <p:nvPr/>
            </p:nvSpPr>
            <p:spPr bwMode="auto">
              <a:xfrm>
                <a:off x="144" y="1472"/>
                <a:ext cx="121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b="1" dirty="0" smtClean="0">
                    <a:solidFill>
                      <a:srgbClr val="000000"/>
                    </a:solidFill>
                    <a:latin typeface="Comic Sans MS"/>
                    <a:cs typeface="Comic Sans MS"/>
                  </a:rPr>
                  <a:t># students</a:t>
                </a:r>
                <a:endParaRPr lang="en-US" sz="4400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837264" y="5012266"/>
              <a:ext cx="1436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mic Sans MS"/>
                  <a:cs typeface="Comic Sans MS"/>
                </a:rPr>
                <a:t>month=</a:t>
              </a:r>
              <a:endParaRPr lang="en-US" sz="2800" b="1" dirty="0" smtClean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934543"/>
              </p:ext>
            </p:extLst>
          </p:nvPr>
        </p:nvGraphicFramePr>
        <p:xfrm>
          <a:off x="1417638" y="2109788"/>
          <a:ext cx="627856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45" name="Equation" r:id="rId5" imgW="1803400" imgH="482600" progId="Equation.DSMT4">
                  <p:embed/>
                </p:oleObj>
              </mc:Choice>
              <mc:Fallback>
                <p:oleObj name="Equation" r:id="rId5" imgW="18034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109788"/>
                        <a:ext cx="6278562" cy="1679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80984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179  students</a:t>
            </a:r>
            <a:endParaRPr lang="en-US" sz="4800" dirty="0">
              <a:latin typeface="Comic Sans M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8666" y="1049869"/>
            <a:ext cx="57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400" y="5063071"/>
            <a:ext cx="7679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*</a:t>
            </a:r>
            <a:r>
              <a:rPr lang="en-US" sz="4800" dirty="0" smtClean="0">
                <a:latin typeface="Comic Sans MS"/>
                <a:cs typeface="Comic Sans MS"/>
              </a:rPr>
              <a:t>excluding 2 sets of twins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43.6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43.6|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59696"/>
              </p:ext>
            </p:extLst>
          </p:nvPr>
        </p:nvGraphicFramePr>
        <p:xfrm>
          <a:off x="842963" y="4108450"/>
          <a:ext cx="7467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7" name="Equation" r:id="rId5" imgW="2260600" imgH="482600" progId="Equation.DSMT4">
                  <p:embed/>
                </p:oleObj>
              </mc:Choice>
              <mc:Fallback>
                <p:oleObj name="Equation" r:id="rId5" imgW="226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963" y="4108450"/>
                        <a:ext cx="746760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5433"/>
              </p:ext>
            </p:extLst>
          </p:nvPr>
        </p:nvGraphicFramePr>
        <p:xfrm>
          <a:off x="3203575" y="5449888"/>
          <a:ext cx="274478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8" name="Equation" r:id="rId7" imgW="609600" imgH="241300" progId="Equation.DSMT4">
                  <p:embed/>
                </p:oleObj>
              </mc:Choice>
              <mc:Fallback>
                <p:oleObj name="Equation" r:id="rId7" imgW="60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49888"/>
                        <a:ext cx="2744788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59784"/>
              </p:ext>
            </p:extLst>
          </p:nvPr>
        </p:nvGraphicFramePr>
        <p:xfrm>
          <a:off x="454025" y="2509838"/>
          <a:ext cx="819308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9" name="Equation" r:id="rId9" imgW="2463800" imgH="482600" progId="Equation.DSMT4">
                  <p:embed/>
                </p:oleObj>
              </mc:Choice>
              <mc:Fallback>
                <p:oleObj name="Equation" r:id="rId9" imgW="2463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025" y="2509838"/>
                        <a:ext cx="8193088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9584</TotalTime>
  <Words>461</Words>
  <Application>Microsoft Macintosh PowerPoint</Application>
  <PresentationFormat>On-screen Show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An Actual Distribution (Spring ‘12)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Fall ’13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1330</cp:revision>
  <cp:lastPrinted>2013-05-13T03:02:36Z</cp:lastPrinted>
  <dcterms:created xsi:type="dcterms:W3CDTF">2011-05-02T03:18:38Z</dcterms:created>
  <dcterms:modified xsi:type="dcterms:W3CDTF">2013-12-02T04:40:05Z</dcterms:modified>
</cp:coreProperties>
</file>