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3" r:id="rId2"/>
    <p:sldId id="332" r:id="rId3"/>
    <p:sldId id="296" r:id="rId4"/>
    <p:sldId id="335" r:id="rId5"/>
    <p:sldId id="343" r:id="rId6"/>
    <p:sldId id="339" r:id="rId7"/>
    <p:sldId id="337" r:id="rId8"/>
    <p:sldId id="341" r:id="rId9"/>
    <p:sldId id="342" r:id="rId1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-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D73E32CF-FE78-5945-942C-324A7986BBD0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</a:t>
            </a:r>
            <a:r>
              <a:rPr lang="en-US" dirty="0" smtClean="0"/>
              <a:t>Rankings</a:t>
            </a:r>
            <a:endParaRPr lang="en-US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/>
              <a:t>View the entire web as </a:t>
            </a:r>
            <a:r>
              <a:rPr lang="en-US" sz="44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vertices </a:t>
            </a:r>
            <a:r>
              <a:rPr lang="en-US" sz="4400" dirty="0"/>
              <a:t>are </a:t>
            </a:r>
            <a:r>
              <a:rPr lang="en-US" sz="4400" dirty="0" err="1"/>
              <a:t>webpages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edge </a:t>
            </a:r>
            <a:r>
              <a:rPr lang="en-US" sz="4400" dirty="0" smtClean="0">
                <a:solidFill>
                  <a:srgbClr val="0000FF"/>
                </a:solidFill>
              </a:rPr>
              <a:t>(V,W)</a:t>
            </a:r>
            <a:r>
              <a:rPr lang="en-US" sz="4400" dirty="0" smtClean="0"/>
              <a:t> </a:t>
            </a:r>
            <a:r>
              <a:rPr lang="en-US" sz="4400" dirty="0"/>
              <a:t>exists if link from page </a:t>
            </a:r>
            <a:r>
              <a:rPr lang="en-US" sz="4400" dirty="0" smtClean="0">
                <a:solidFill>
                  <a:srgbClr val="0000FF"/>
                </a:solidFill>
              </a:rPr>
              <a:t>V</a:t>
            </a:r>
            <a:r>
              <a:rPr lang="en-US" sz="4400" dirty="0" smtClean="0"/>
              <a:t> </a:t>
            </a:r>
            <a:r>
              <a:rPr lang="en-US" sz="4400" dirty="0"/>
              <a:t>to page </a:t>
            </a:r>
            <a:r>
              <a:rPr lang="en-US" sz="4400" dirty="0" smtClean="0">
                <a:solidFill>
                  <a:srgbClr val="0000FF"/>
                </a:solidFill>
              </a:rPr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edges </a:t>
            </a:r>
            <a:r>
              <a:rPr lang="en-US" sz="4400" dirty="0"/>
              <a:t>out of </a:t>
            </a:r>
            <a:r>
              <a:rPr lang="en-US" sz="4400" dirty="0" smtClean="0">
                <a:solidFill>
                  <a:srgbClr val="0000FF"/>
                </a:solidFill>
              </a:rPr>
              <a:t>V</a:t>
            </a:r>
            <a:r>
              <a:rPr lang="en-US" sz="4400" dirty="0" smtClean="0"/>
              <a:t> </a:t>
            </a:r>
            <a:r>
              <a:rPr lang="en-US" sz="4400" dirty="0"/>
              <a:t>equally </a:t>
            </a:r>
            <a:r>
              <a:rPr lang="en-US" sz="4400" dirty="0" smtClean="0"/>
              <a:t>likely</a:t>
            </a:r>
            <a:endParaRPr lang="en-US" sz="4400" dirty="0">
              <a:solidFill>
                <a:srgbClr val="0000FF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4400" dirty="0" err="1" smtClean="0"/>
              <a:t>Pr</a:t>
            </a:r>
            <a:r>
              <a:rPr lang="en-US" sz="4400" dirty="0"/>
              <a:t>[</a:t>
            </a:r>
            <a:r>
              <a:rPr lang="en-US" sz="4400" dirty="0" smtClean="0">
                <a:solidFill>
                  <a:srgbClr val="0000FF"/>
                </a:solidFill>
              </a:rPr>
              <a:t>(V,W)</a:t>
            </a:r>
            <a:r>
              <a:rPr lang="en-US" sz="4400" dirty="0"/>
              <a:t>]</a:t>
            </a:r>
            <a:r>
              <a:rPr lang="en-US" sz="4400" dirty="0" smtClean="0"/>
              <a:t> </a:t>
            </a:r>
            <a:r>
              <a:rPr lang="en-US" sz="4400" dirty="0"/>
              <a:t>= </a:t>
            </a:r>
            <a:r>
              <a:rPr lang="en-US" sz="4400" dirty="0">
                <a:solidFill>
                  <a:srgbClr val="0000FF"/>
                </a:solidFill>
              </a:rPr>
              <a:t>1/</a:t>
            </a:r>
            <a:r>
              <a:rPr lang="en-US" sz="4400" dirty="0" err="1">
                <a:solidFill>
                  <a:srgbClr val="0000FF"/>
                </a:solidFill>
              </a:rPr>
              <a:t>outdeg</a:t>
            </a:r>
            <a:r>
              <a:rPr lang="en-US" sz="4400" dirty="0" smtClean="0">
                <a:solidFill>
                  <a:srgbClr val="0000FF"/>
                </a:solidFill>
              </a:rPr>
              <a:t>(V)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70151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Random Walk on the Web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model </a:t>
            </a:r>
            <a:r>
              <a:rPr lang="en-US" sz="4000" dirty="0" smtClean="0">
                <a:solidFill>
                  <a:srgbClr val="008000"/>
                </a:solidFill>
              </a:rPr>
              <a:t>starting over</a:t>
            </a:r>
            <a:r>
              <a:rPr lang="en-US" sz="40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</a:t>
            </a:r>
            <a:r>
              <a:rPr lang="en-US" sz="4000" dirty="0" smtClean="0">
                <a:solidFill>
                  <a:srgbClr val="008000"/>
                </a:solidFill>
              </a:rPr>
              <a:t>super-node</a:t>
            </a:r>
            <a:r>
              <a:rPr lang="en-US" sz="4000" dirty="0" smtClean="0"/>
              <a:t>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</a:t>
            </a:r>
            <a:r>
              <a:rPr lang="en-US" sz="4000" dirty="0" smtClean="0"/>
              <a:t>node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</a:t>
            </a:r>
            <a:r>
              <a:rPr lang="en-US" sz="4000" dirty="0" smtClean="0"/>
              <a:t>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/>
              <a:t> </a:t>
            </a:r>
            <a:r>
              <a:rPr lang="en-US" sz="4000" dirty="0" smtClean="0"/>
              <a:t> -</a:t>
            </a:r>
            <a:r>
              <a:rPr lang="en-US" sz="4000" dirty="0" smtClean="0"/>
              <a:t>may get customized probabilities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70151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Random Walk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B826CD8C-0477-834C-B53A-FCC4FCE3844A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57150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008000"/>
                </a:solidFill>
              </a:rPr>
              <a:t>Super-node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295400" y="2514600"/>
            <a:ext cx="7444317" cy="3733800"/>
            <a:chOff x="1371600" y="1066800"/>
            <a:chExt cx="7444317" cy="3733800"/>
          </a:xfrm>
        </p:grpSpPr>
        <p:sp>
          <p:nvSpPr>
            <p:cNvPr id="64" name="Freeform 63"/>
            <p:cNvSpPr/>
            <p:nvPr/>
          </p:nvSpPr>
          <p:spPr>
            <a:xfrm>
              <a:off x="4885267" y="1219200"/>
              <a:ext cx="423333" cy="253636"/>
            </a:xfrm>
            <a:custGeom>
              <a:avLst/>
              <a:gdLst>
                <a:gd name="connsiteX0" fmla="*/ 0 w 423333"/>
                <a:gd name="connsiteY0" fmla="*/ 220133 h 253636"/>
                <a:gd name="connsiteX1" fmla="*/ 423333 w 423333"/>
                <a:gd name="connsiteY1" fmla="*/ 0 h 2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3333" h="253636">
                  <a:moveTo>
                    <a:pt x="0" y="220133"/>
                  </a:moveTo>
                  <a:cubicBezTo>
                    <a:pt x="55033" y="266700"/>
                    <a:pt x="110066" y="313267"/>
                    <a:pt x="423333" y="0"/>
                  </a:cubicBezTo>
                </a:path>
              </a:pathLst>
            </a:custGeom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200400" y="1066800"/>
              <a:ext cx="2743200" cy="1219200"/>
              <a:chOff x="3276600" y="1447800"/>
              <a:chExt cx="2743200" cy="1219200"/>
            </a:xfrm>
          </p:grpSpPr>
          <p:sp>
            <p:nvSpPr>
              <p:cNvPr id="135" name="Oval 35"/>
              <p:cNvSpPr>
                <a:spLocks noChangeArrowheads="1"/>
              </p:cNvSpPr>
              <p:nvPr/>
            </p:nvSpPr>
            <p:spPr bwMode="auto">
              <a:xfrm>
                <a:off x="4419600" y="1447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 smtClean="0"/>
                  <a:t>--</a:t>
                </a:r>
                <a:endParaRPr lang="en-US" dirty="0"/>
              </a:p>
            </p:txBody>
          </p:sp>
          <p:sp>
            <p:nvSpPr>
              <p:cNvPr id="136" name="Oval 35"/>
              <p:cNvSpPr>
                <a:spLocks noChangeArrowheads="1"/>
              </p:cNvSpPr>
              <p:nvPr/>
            </p:nvSpPr>
            <p:spPr bwMode="auto">
              <a:xfrm>
                <a:off x="5562600" y="2209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4482220" y="1506952"/>
                <a:ext cx="233864" cy="455343"/>
              </a:xfrm>
              <a:custGeom>
                <a:avLst/>
                <a:gdLst>
                  <a:gd name="connsiteX0" fmla="*/ 13580 w 233864"/>
                  <a:gd name="connsiteY0" fmla="*/ 381115 h 455343"/>
                  <a:gd name="connsiteX1" fmla="*/ 233713 w 233864"/>
                  <a:gd name="connsiteY1" fmla="*/ 115 h 455343"/>
                  <a:gd name="connsiteX2" fmla="*/ 47447 w 233864"/>
                  <a:gd name="connsiteY2" fmla="*/ 423448 h 455343"/>
                  <a:gd name="connsiteX3" fmla="*/ 13580 w 233864"/>
                  <a:gd name="connsiteY3" fmla="*/ 381115 h 4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64" h="455343">
                    <a:moveTo>
                      <a:pt x="13580" y="381115"/>
                    </a:moveTo>
                    <a:cubicBezTo>
                      <a:pt x="44624" y="310559"/>
                      <a:pt x="228069" y="-6940"/>
                      <a:pt x="233713" y="115"/>
                    </a:cubicBezTo>
                    <a:cubicBezTo>
                      <a:pt x="239357" y="7170"/>
                      <a:pt x="85547" y="362770"/>
                      <a:pt x="47447" y="423448"/>
                    </a:cubicBezTo>
                    <a:cubicBezTo>
                      <a:pt x="9347" y="484126"/>
                      <a:pt x="-17464" y="451671"/>
                      <a:pt x="13580" y="381115"/>
                    </a:cubicBezTo>
                    <a:close/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138" name="Straight Arrow Connector 137"/>
              <p:cNvCxnSpPr>
                <a:endCxn id="140" idx="7"/>
              </p:cNvCxnSpPr>
              <p:nvPr/>
            </p:nvCxnSpPr>
            <p:spPr bwMode="auto">
              <a:xfrm flipH="1">
                <a:off x="3666845" y="18380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39" name="Straight Arrow Connector 138"/>
              <p:cNvCxnSpPr>
                <a:endCxn id="142" idx="1"/>
              </p:cNvCxnSpPr>
              <p:nvPr/>
            </p:nvCxnSpPr>
            <p:spPr bwMode="auto">
              <a:xfrm>
                <a:off x="4809845" y="18380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40" name="Oval 35"/>
              <p:cNvSpPr>
                <a:spLocks noChangeArrowheads="1"/>
              </p:cNvSpPr>
              <p:nvPr/>
            </p:nvSpPr>
            <p:spPr bwMode="auto">
              <a:xfrm>
                <a:off x="3276600" y="2209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008000"/>
                    </a:solidFill>
                  </a:rPr>
                  <a:t>H</a:t>
                </a:r>
                <a:endParaRPr lang="en-US" sz="1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429000" y="15240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42" name="Oval 35"/>
              <p:cNvSpPr>
                <a:spLocks noChangeArrowheads="1"/>
              </p:cNvSpPr>
              <p:nvPr/>
            </p:nvSpPr>
            <p:spPr bwMode="auto">
              <a:xfrm>
                <a:off x="5562600" y="2209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410200" y="15240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815434" y="1472624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029200" y="1447800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057400" y="1828800"/>
              <a:ext cx="2743200" cy="1219200"/>
              <a:chOff x="1981200" y="2133600"/>
              <a:chExt cx="2743200" cy="1219200"/>
            </a:xfrm>
          </p:grpSpPr>
          <p:sp>
            <p:nvSpPr>
              <p:cNvPr id="123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186820" y="2192752"/>
                <a:ext cx="233864" cy="455343"/>
              </a:xfrm>
              <a:custGeom>
                <a:avLst/>
                <a:gdLst>
                  <a:gd name="connsiteX0" fmla="*/ 13580 w 233864"/>
                  <a:gd name="connsiteY0" fmla="*/ 381115 h 455343"/>
                  <a:gd name="connsiteX1" fmla="*/ 233713 w 233864"/>
                  <a:gd name="connsiteY1" fmla="*/ 115 h 455343"/>
                  <a:gd name="connsiteX2" fmla="*/ 47447 w 233864"/>
                  <a:gd name="connsiteY2" fmla="*/ 423448 h 455343"/>
                  <a:gd name="connsiteX3" fmla="*/ 13580 w 233864"/>
                  <a:gd name="connsiteY3" fmla="*/ 381115 h 4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64" h="455343">
                    <a:moveTo>
                      <a:pt x="13580" y="381115"/>
                    </a:moveTo>
                    <a:cubicBezTo>
                      <a:pt x="44624" y="310559"/>
                      <a:pt x="228069" y="-6940"/>
                      <a:pt x="233713" y="115"/>
                    </a:cubicBezTo>
                    <a:cubicBezTo>
                      <a:pt x="239357" y="7170"/>
                      <a:pt x="85547" y="362770"/>
                      <a:pt x="47447" y="423448"/>
                    </a:cubicBezTo>
                    <a:cubicBezTo>
                      <a:pt x="9347" y="484126"/>
                      <a:pt x="-17464" y="451671"/>
                      <a:pt x="13580" y="381115"/>
                    </a:cubicBezTo>
                    <a:close/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125" name="Straight Arrow Connector 124"/>
              <p:cNvCxnSpPr>
                <a:endCxn id="129" idx="7"/>
              </p:cNvCxnSpPr>
              <p:nvPr/>
            </p:nvCxnSpPr>
            <p:spPr bwMode="auto">
              <a:xfrm flipH="1">
                <a:off x="2371445" y="25238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26" name="Straight Arrow Connector 125"/>
              <p:cNvCxnSpPr>
                <a:endCxn id="131" idx="1"/>
              </p:cNvCxnSpPr>
              <p:nvPr/>
            </p:nvCxnSpPr>
            <p:spPr bwMode="auto">
              <a:xfrm>
                <a:off x="3514445" y="25238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29" name="Oval 35"/>
              <p:cNvSpPr>
                <a:spLocks noChangeArrowheads="1"/>
              </p:cNvSpPr>
              <p:nvPr/>
            </p:nvSpPr>
            <p:spPr bwMode="auto">
              <a:xfrm>
                <a:off x="1981200" y="2895600"/>
                <a:ext cx="457200" cy="457200"/>
              </a:xfrm>
              <a:prstGeom prst="ellipse">
                <a:avLst/>
              </a:prstGeom>
              <a:solidFill>
                <a:srgbClr val="80C0FF">
                  <a:alpha val="48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>
                    <a:solidFill>
                      <a:srgbClr val="008000"/>
                    </a:solidFill>
                  </a:rPr>
                  <a:t>HH</a:t>
                </a:r>
                <a:endParaRPr lang="en-US" sz="1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33600" y="22098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31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>
                    <a:solidFill>
                      <a:srgbClr val="008000"/>
                    </a:solidFill>
                  </a:rPr>
                  <a:t>H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14800" y="2209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520034" y="2158424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733800" y="2133600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876800" y="1887952"/>
              <a:ext cx="2209800" cy="1160048"/>
              <a:chOff x="2514600" y="2192752"/>
              <a:chExt cx="2209800" cy="1160048"/>
            </a:xfrm>
          </p:grpSpPr>
          <p:sp>
            <p:nvSpPr>
              <p:cNvPr id="112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186820" y="2192752"/>
                <a:ext cx="233864" cy="455343"/>
              </a:xfrm>
              <a:custGeom>
                <a:avLst/>
                <a:gdLst>
                  <a:gd name="connsiteX0" fmla="*/ 13580 w 233864"/>
                  <a:gd name="connsiteY0" fmla="*/ 381115 h 455343"/>
                  <a:gd name="connsiteX1" fmla="*/ 233713 w 233864"/>
                  <a:gd name="connsiteY1" fmla="*/ 115 h 455343"/>
                  <a:gd name="connsiteX2" fmla="*/ 47447 w 233864"/>
                  <a:gd name="connsiteY2" fmla="*/ 423448 h 455343"/>
                  <a:gd name="connsiteX3" fmla="*/ 13580 w 233864"/>
                  <a:gd name="connsiteY3" fmla="*/ 381115 h 4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64" h="455343">
                    <a:moveTo>
                      <a:pt x="13580" y="381115"/>
                    </a:moveTo>
                    <a:cubicBezTo>
                      <a:pt x="44624" y="310559"/>
                      <a:pt x="228069" y="-6940"/>
                      <a:pt x="233713" y="115"/>
                    </a:cubicBezTo>
                    <a:cubicBezTo>
                      <a:pt x="239357" y="7170"/>
                      <a:pt x="85547" y="362770"/>
                      <a:pt x="47447" y="423448"/>
                    </a:cubicBezTo>
                    <a:cubicBezTo>
                      <a:pt x="9347" y="484126"/>
                      <a:pt x="-17464" y="451671"/>
                      <a:pt x="13580" y="381115"/>
                    </a:cubicBezTo>
                    <a:close/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114" name="Straight Arrow Connector 113"/>
              <p:cNvCxnSpPr>
                <a:stCxn id="136" idx="3"/>
                <a:endCxn id="117" idx="7"/>
              </p:cNvCxnSpPr>
              <p:nvPr/>
            </p:nvCxnSpPr>
            <p:spPr bwMode="auto">
              <a:xfrm flipH="1">
                <a:off x="2904845" y="2523845"/>
                <a:ext cx="2863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16" name="Straight Arrow Connector 115"/>
              <p:cNvCxnSpPr>
                <a:endCxn id="121" idx="1"/>
              </p:cNvCxnSpPr>
              <p:nvPr/>
            </p:nvCxnSpPr>
            <p:spPr bwMode="auto">
              <a:xfrm>
                <a:off x="3514445" y="25238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17" name="Oval 35"/>
              <p:cNvSpPr>
                <a:spLocks noChangeArrowheads="1"/>
              </p:cNvSpPr>
              <p:nvPr/>
            </p:nvSpPr>
            <p:spPr bwMode="auto">
              <a:xfrm>
                <a:off x="25146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>
                    <a:solidFill>
                      <a:srgbClr val="FF0000"/>
                    </a:solidFill>
                  </a:rPr>
                  <a:t>T</a:t>
                </a:r>
                <a:r>
                  <a:rPr lang="en-US" sz="1800" dirty="0" smtClean="0">
                    <a:solidFill>
                      <a:srgbClr val="008000"/>
                    </a:solidFill>
                  </a:rPr>
                  <a:t>H</a:t>
                </a:r>
                <a:endParaRPr lang="en-US" sz="1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703141" y="2357735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21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0000"/>
                    </a:solidFill>
                  </a:rPr>
                  <a:t>TT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733800" y="2281535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8" name="Curved Connector 67"/>
            <p:cNvCxnSpPr/>
            <p:nvPr/>
          </p:nvCxnSpPr>
          <p:spPr bwMode="auto">
            <a:xfrm flipH="1">
              <a:off x="2057400" y="2895600"/>
              <a:ext cx="457200" cy="12700"/>
            </a:xfrm>
            <a:prstGeom prst="curvedConnector5">
              <a:avLst>
                <a:gd name="adj1" fmla="val -50000"/>
                <a:gd name="adj2" fmla="val 7292307"/>
                <a:gd name="adj3" fmla="val 150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1371600" y="31242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129" idx="6"/>
              <a:endCxn id="123" idx="2"/>
            </p:cNvCxnSpPr>
            <p:nvPr/>
          </p:nvCxnSpPr>
          <p:spPr bwMode="auto">
            <a:xfrm>
              <a:off x="2514600" y="2819400"/>
              <a:ext cx="18288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958942" y="28149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 bwMode="auto">
            <a:xfrm flipH="1">
              <a:off x="6629400" y="2895600"/>
              <a:ext cx="457200" cy="12700"/>
            </a:xfrm>
            <a:prstGeom prst="curvedConnector5">
              <a:avLst>
                <a:gd name="adj1" fmla="val -50000"/>
                <a:gd name="adj2" fmla="val 7292307"/>
                <a:gd name="adj3" fmla="val 150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6019800" y="3198167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00200" y="2981045"/>
              <a:ext cx="2810155" cy="1667155"/>
              <a:chOff x="1600200" y="2981045"/>
              <a:chExt cx="2810155" cy="1667155"/>
            </a:xfrm>
          </p:grpSpPr>
          <p:cxnSp>
            <p:nvCxnSpPr>
              <p:cNvPr id="102" name="Straight Arrow Connector 101"/>
              <p:cNvCxnSpPr>
                <a:stCxn id="123" idx="3"/>
                <a:endCxn id="103" idx="0"/>
              </p:cNvCxnSpPr>
              <p:nvPr/>
            </p:nvCxnSpPr>
            <p:spPr bwMode="auto">
              <a:xfrm flipH="1">
                <a:off x="3009511" y="2981045"/>
                <a:ext cx="1400844" cy="1108931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03" name="Oval 35"/>
              <p:cNvSpPr>
                <a:spLocks noChangeArrowheads="1"/>
              </p:cNvSpPr>
              <p:nvPr/>
            </p:nvSpPr>
            <p:spPr bwMode="auto">
              <a:xfrm>
                <a:off x="2743200" y="4089976"/>
                <a:ext cx="532622" cy="558224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8000"/>
                    </a:solidFill>
                  </a:rPr>
                  <a:t>win</a:t>
                </a:r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04" name="Curved Connector 103"/>
              <p:cNvCxnSpPr/>
              <p:nvPr/>
            </p:nvCxnSpPr>
            <p:spPr bwMode="auto">
              <a:xfrm rot="5400000" flipH="1">
                <a:off x="2654702" y="4374716"/>
                <a:ext cx="323290" cy="12700"/>
              </a:xfrm>
              <a:prstGeom prst="curvedConnector5">
                <a:avLst>
                  <a:gd name="adj1" fmla="val -70711"/>
                  <a:gd name="adj2" fmla="val 54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09" name="Curved Connector 108"/>
              <p:cNvCxnSpPr/>
              <p:nvPr/>
            </p:nvCxnSpPr>
            <p:spPr bwMode="auto">
              <a:xfrm rot="5400000" flipH="1">
                <a:off x="3085164" y="4374716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10" name="TextBox 109"/>
              <p:cNvSpPr txBox="1"/>
              <p:nvPr/>
            </p:nvSpPr>
            <p:spPr>
              <a:xfrm>
                <a:off x="3949542" y="4114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600200" y="4161711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895600" y="35052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76" name="Curved Connector 75"/>
            <p:cNvCxnSpPr>
              <a:stCxn id="117" idx="0"/>
              <a:endCxn id="131" idx="0"/>
            </p:cNvCxnSpPr>
            <p:nvPr/>
          </p:nvCxnSpPr>
          <p:spPr bwMode="auto">
            <a:xfrm rot="16200000" flipV="1">
              <a:off x="4838700" y="2324100"/>
              <a:ext cx="12700" cy="533400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4635342" y="19812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7600" y="342118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9" name="Oval 35"/>
            <p:cNvSpPr>
              <a:spLocks noChangeArrowheads="1"/>
            </p:cNvSpPr>
            <p:nvPr/>
          </p:nvSpPr>
          <p:spPr bwMode="auto">
            <a:xfrm>
              <a:off x="7202859" y="4283093"/>
              <a:ext cx="533400" cy="513041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lose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cxnSp>
          <p:nvCxnSpPr>
            <p:cNvPr id="80" name="Curved Connector 79"/>
            <p:cNvCxnSpPr/>
            <p:nvPr/>
          </p:nvCxnSpPr>
          <p:spPr bwMode="auto">
            <a:xfrm rot="5400000" flipH="1">
              <a:off x="7074302" y="4551940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81" name="Curved Connector 80"/>
            <p:cNvCxnSpPr/>
            <p:nvPr/>
          </p:nvCxnSpPr>
          <p:spPr bwMode="auto">
            <a:xfrm rot="5400000" flipH="1">
              <a:off x="7504764" y="4551940"/>
              <a:ext cx="323290" cy="12700"/>
            </a:xfrm>
            <a:prstGeom prst="curvedConnector5">
              <a:avLst>
                <a:gd name="adj1" fmla="val -70711"/>
                <a:gd name="adj2" fmla="val -56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8422059" y="43389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172200" y="43389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87" name="Curved Connector 86"/>
            <p:cNvCxnSpPr>
              <a:stCxn id="121" idx="6"/>
              <a:endCxn id="79" idx="0"/>
            </p:cNvCxnSpPr>
            <p:nvPr/>
          </p:nvCxnSpPr>
          <p:spPr bwMode="auto">
            <a:xfrm>
              <a:off x="7086600" y="2819400"/>
              <a:ext cx="382959" cy="1463693"/>
            </a:xfrm>
            <a:prstGeom prst="curvedConnector2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88" name="Curved Connector 87"/>
            <p:cNvCxnSpPr>
              <a:stCxn id="117" idx="4"/>
              <a:endCxn id="129" idx="4"/>
            </p:cNvCxnSpPr>
            <p:nvPr/>
          </p:nvCxnSpPr>
          <p:spPr bwMode="auto">
            <a:xfrm rot="5400000">
              <a:off x="3695700" y="1638300"/>
              <a:ext cx="12700" cy="2819400"/>
            </a:xfrm>
            <a:prstGeom prst="curvedConnector3">
              <a:avLst>
                <a:gd name="adj1" fmla="val 2876929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4267200" y="32766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93" name="Curved Connector 92"/>
            <p:cNvCxnSpPr>
              <a:stCxn id="123" idx="4"/>
            </p:cNvCxnSpPr>
            <p:nvPr/>
          </p:nvCxnSpPr>
          <p:spPr bwMode="auto">
            <a:xfrm rot="5400000" flipH="1" flipV="1">
              <a:off x="5448300" y="2019300"/>
              <a:ext cx="152400" cy="1905000"/>
            </a:xfrm>
            <a:prstGeom prst="curvedConnector4">
              <a:avLst>
                <a:gd name="adj1" fmla="val -150000"/>
                <a:gd name="adj2" fmla="val 56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334000" y="32766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7" name="Oval 35"/>
          <p:cNvSpPr>
            <a:spLocks noChangeArrowheads="1"/>
          </p:cNvSpPr>
          <p:nvPr/>
        </p:nvSpPr>
        <p:spPr bwMode="auto">
          <a:xfrm>
            <a:off x="4114800" y="1143000"/>
            <a:ext cx="838200" cy="838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super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54287" name="Group 54286"/>
          <p:cNvGrpSpPr/>
          <p:nvPr/>
        </p:nvGrpSpPr>
        <p:grpSpPr>
          <a:xfrm>
            <a:off x="2048155" y="1562100"/>
            <a:ext cx="5345204" cy="4254788"/>
            <a:chOff x="2048155" y="1562100"/>
            <a:chExt cx="5345204" cy="4254788"/>
          </a:xfrm>
        </p:grpSpPr>
        <p:cxnSp>
          <p:nvCxnSpPr>
            <p:cNvPr id="150" name="Straight Arrow Connector 149"/>
            <p:cNvCxnSpPr>
              <a:stCxn id="147" idx="3"/>
              <a:endCxn id="129" idx="1"/>
            </p:cNvCxnSpPr>
            <p:nvPr/>
          </p:nvCxnSpPr>
          <p:spPr bwMode="auto">
            <a:xfrm flipH="1">
              <a:off x="2048155" y="1858448"/>
              <a:ext cx="2189397" cy="224710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30" name="Curved Connector 29"/>
            <p:cNvCxnSpPr>
              <a:stCxn id="147" idx="3"/>
              <a:endCxn id="131" idx="7"/>
            </p:cNvCxnSpPr>
            <p:nvPr/>
          </p:nvCxnSpPr>
          <p:spPr bwMode="auto">
            <a:xfrm rot="16200000" flipH="1">
              <a:off x="3323945" y="2772054"/>
              <a:ext cx="2247107" cy="419893"/>
            </a:xfrm>
            <a:prstGeom prst="curvedConnector3">
              <a:avLst/>
            </a:prstGeom>
            <a:solidFill>
              <a:schemeClr val="accent1"/>
            </a:solidFill>
            <a:ln w="3175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arrow"/>
            </a:ln>
            <a:effectLst/>
          </p:spPr>
        </p:cxnSp>
        <p:cxnSp>
          <p:nvCxnSpPr>
            <p:cNvPr id="152" name="Curved Connector 151"/>
            <p:cNvCxnSpPr>
              <a:stCxn id="147" idx="5"/>
              <a:endCxn id="117" idx="1"/>
            </p:cNvCxnSpPr>
            <p:nvPr/>
          </p:nvCxnSpPr>
          <p:spPr bwMode="auto">
            <a:xfrm rot="16200000" flipH="1">
              <a:off x="3725348" y="2963347"/>
              <a:ext cx="2247107" cy="37307"/>
            </a:xfrm>
            <a:prstGeom prst="curvedConnector3">
              <a:avLst>
                <a:gd name="adj1" fmla="val 44819"/>
              </a:avLst>
            </a:prstGeom>
            <a:solidFill>
              <a:schemeClr val="accent1"/>
            </a:solidFill>
            <a:ln w="3175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grpSp>
          <p:nvGrpSpPr>
            <p:cNvPr id="54286" name="Group 54285"/>
            <p:cNvGrpSpPr/>
            <p:nvPr/>
          </p:nvGrpSpPr>
          <p:grpSpPr>
            <a:xfrm>
              <a:off x="2667000" y="1562100"/>
              <a:ext cx="4726359" cy="4254788"/>
              <a:chOff x="2667000" y="1562100"/>
              <a:chExt cx="4726359" cy="4254788"/>
            </a:xfrm>
          </p:grpSpPr>
          <p:cxnSp>
            <p:nvCxnSpPr>
              <p:cNvPr id="146" name="Straight Arrow Connector 145"/>
              <p:cNvCxnSpPr>
                <a:stCxn id="147" idx="4"/>
                <a:endCxn id="135" idx="0"/>
              </p:cNvCxnSpPr>
              <p:nvPr/>
            </p:nvCxnSpPr>
            <p:spPr bwMode="auto">
              <a:xfrm flipH="1">
                <a:off x="4495800" y="1981200"/>
                <a:ext cx="38100" cy="53340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48" name="Straight Arrow Connector 147"/>
              <p:cNvCxnSpPr>
                <a:stCxn id="147" idx="4"/>
                <a:endCxn id="136" idx="7"/>
              </p:cNvCxnSpPr>
              <p:nvPr/>
            </p:nvCxnSpPr>
            <p:spPr bwMode="auto">
              <a:xfrm>
                <a:off x="4533900" y="1981200"/>
                <a:ext cx="1266545" cy="1362355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49" name="Straight Arrow Connector 148"/>
              <p:cNvCxnSpPr>
                <a:stCxn id="147" idx="4"/>
                <a:endCxn id="140" idx="1"/>
              </p:cNvCxnSpPr>
              <p:nvPr/>
            </p:nvCxnSpPr>
            <p:spPr bwMode="auto">
              <a:xfrm flipH="1">
                <a:off x="3191155" y="1981200"/>
                <a:ext cx="1342745" cy="1362355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51" name="Straight Arrow Connector 150"/>
              <p:cNvCxnSpPr>
                <a:stCxn id="147" idx="5"/>
                <a:endCxn id="112" idx="0"/>
              </p:cNvCxnSpPr>
              <p:nvPr/>
            </p:nvCxnSpPr>
            <p:spPr bwMode="auto">
              <a:xfrm>
                <a:off x="4830248" y="1858448"/>
                <a:ext cx="1951552" cy="2180152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56" name="Curved Connector 155"/>
              <p:cNvCxnSpPr>
                <a:stCxn id="147" idx="2"/>
                <a:endCxn id="103" idx="2"/>
              </p:cNvCxnSpPr>
              <p:nvPr/>
            </p:nvCxnSpPr>
            <p:spPr bwMode="auto">
              <a:xfrm rot="10800000" flipV="1">
                <a:off x="2667000" y="1562100"/>
                <a:ext cx="1447800" cy="4254788"/>
              </a:xfrm>
              <a:prstGeom prst="curvedConnector3">
                <a:avLst>
                  <a:gd name="adj1" fmla="val 115789"/>
                </a:avLst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59" name="Curved Connector 158"/>
              <p:cNvCxnSpPr>
                <a:stCxn id="147" idx="6"/>
                <a:endCxn id="79" idx="0"/>
              </p:cNvCxnSpPr>
              <p:nvPr/>
            </p:nvCxnSpPr>
            <p:spPr bwMode="auto">
              <a:xfrm>
                <a:off x="4953000" y="1562100"/>
                <a:ext cx="2440359" cy="4168793"/>
              </a:xfrm>
              <a:prstGeom prst="curvedConnector2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7202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Compute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stationary distribution</a:t>
            </a:r>
            <a:r>
              <a:rPr lang="en-US" sz="5400" dirty="0" smtClean="0"/>
              <a:t> </a:t>
            </a:r>
            <a:endParaRPr lang="en-US" sz="54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PageRank(V) ::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V</a:t>
            </a:r>
            <a:endParaRPr lang="en-US" sz="5400" baseline="-25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Rank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</a:t>
            </a:r>
            <a:r>
              <a:rPr lang="en-US" sz="5400" dirty="0"/>
              <a:t>above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W</a:t>
            </a:r>
            <a:r>
              <a:rPr lang="en-US" sz="5400" dirty="0" smtClean="0"/>
              <a:t> when</a:t>
            </a:r>
            <a:endParaRPr lang="en-US" sz="54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V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W</a:t>
            </a:r>
            <a:endParaRPr lang="en-US" sz="5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72400" y="1981200"/>
            <a:ext cx="559243" cy="1015663"/>
            <a:chOff x="7236844" y="3657600"/>
            <a:chExt cx="559243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7236844" y="3657600"/>
              <a:ext cx="5592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</a:rPr>
                <a:t>s</a:t>
              </a:r>
              <a:endParaRPr lang="en-US" sz="6000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sz="5400" b="0" dirty="0" smtClean="0">
                <a:solidFill>
                  <a:srgbClr val="0000FF"/>
                </a:solidFill>
              </a:rPr>
              <a:t>PageRank</a:t>
            </a:r>
            <a:endParaRPr lang="en-US" sz="54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713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* Creating fake nodes  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pointing to self</a:t>
            </a:r>
          </a:p>
          <a:p>
            <a:pPr marL="0" indent="0">
              <a:buNone/>
            </a:pPr>
            <a:r>
              <a:rPr lang="en-US" sz="4400" dirty="0" smtClean="0"/>
              <a:t>* Adding links to important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nodes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won’t </a:t>
            </a:r>
            <a:r>
              <a:rPr lang="en-US" sz="5400" dirty="0" smtClean="0">
                <a:solidFill>
                  <a:srgbClr val="FF00FF"/>
                </a:solidFill>
              </a:rPr>
              <a:t>improve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PageRank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091362" cy="993775"/>
          </a:xfrm>
        </p:spPr>
        <p:txBody>
          <a:bodyPr/>
          <a:lstStyle/>
          <a:p>
            <a:pPr eaLnBrk="1" hangingPunct="1"/>
            <a:r>
              <a:rPr lang="en-US" dirty="0"/>
              <a:t>Resistance to scamming</a:t>
            </a:r>
          </a:p>
        </p:txBody>
      </p:sp>
    </p:spTree>
    <p:extLst>
      <p:ext uri="{BB962C8B-B14F-4D97-AF65-F5344CB8AC3E}">
        <p14:creationId xmlns:p14="http://schemas.microsoft.com/office/powerpoint/2010/main" val="2872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990600"/>
            <a:ext cx="8534400" cy="496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ensures</a:t>
            </a:r>
            <a:endParaRPr lang="en-US" sz="4400" dirty="0"/>
          </a:p>
          <a:p>
            <a:r>
              <a:rPr lang="en-US" sz="4400" dirty="0" smtClean="0"/>
              <a:t> * </a:t>
            </a:r>
            <a:r>
              <a:rPr lang="en-US" sz="4400" dirty="0" smtClean="0">
                <a:solidFill>
                  <a:srgbClr val="008000"/>
                </a:solidFill>
              </a:rPr>
              <a:t>unique</a:t>
            </a:r>
            <a:r>
              <a:rPr lang="en-US" sz="4400" dirty="0" smtClean="0"/>
              <a:t> stable distribution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* </a:t>
            </a:r>
            <a:r>
              <a:rPr lang="en-US" sz="4400" dirty="0" smtClean="0">
                <a:solidFill>
                  <a:srgbClr val="008000"/>
                </a:solidFill>
              </a:rPr>
              <a:t>every</a:t>
            </a:r>
            <a:r>
              <a:rPr lang="en-US" sz="4400" dirty="0" smtClean="0"/>
              <a:t> initial distribution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     </a:t>
            </a:r>
            <a:r>
              <a:rPr lang="en-US" sz="4400" dirty="0" smtClean="0">
                <a:solidFill>
                  <a:srgbClr val="008000"/>
                </a:solidFill>
              </a:rPr>
              <a:t>converges</a:t>
            </a:r>
            <a:r>
              <a:rPr lang="en-US" sz="4400" dirty="0" smtClean="0"/>
              <a:t> to</a:t>
            </a:r>
          </a:p>
          <a:p>
            <a:pPr>
              <a:lnSpc>
                <a:spcPct val="80000"/>
              </a:lnSpc>
            </a:pPr>
            <a:endParaRPr lang="en-US" sz="4400" dirty="0"/>
          </a:p>
          <a:p>
            <a:pPr>
              <a:lnSpc>
                <a:spcPct val="80000"/>
              </a:lnSpc>
            </a:pPr>
            <a:endParaRPr lang="en-US" sz="4400" dirty="0" smtClean="0"/>
          </a:p>
          <a:p>
            <a:pPr>
              <a:lnSpc>
                <a:spcPct val="80000"/>
              </a:lnSpc>
            </a:pPr>
            <a:r>
              <a:rPr lang="en-US" sz="4400" dirty="0"/>
              <a:t> </a:t>
            </a:r>
            <a:r>
              <a:rPr lang="en-US" sz="4400" dirty="0" smtClean="0"/>
              <a:t>* convergence is rapid:</a:t>
            </a:r>
          </a:p>
          <a:p>
            <a:r>
              <a:rPr lang="en-US" sz="4400" dirty="0" smtClean="0"/>
              <a:t>  </a:t>
            </a:r>
            <a:r>
              <a:rPr lang="en-US" sz="4400" dirty="0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is small so    easy </a:t>
            </a:r>
            <a:r>
              <a:rPr lang="en-US" sz="4400" dirty="0"/>
              <a:t>to compute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72362" cy="1143000"/>
          </a:xfrm>
        </p:spPr>
        <p:txBody>
          <a:bodyPr/>
          <a:lstStyle/>
          <a:p>
            <a:r>
              <a:rPr lang="en-US" dirty="0" smtClean="0"/>
              <a:t>Importance of Super-node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96200" y="1524000"/>
            <a:ext cx="533400" cy="923330"/>
            <a:chOff x="7236844" y="3657600"/>
            <a:chExt cx="533400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7391400" y="2302133"/>
            <a:ext cx="513782" cy="830997"/>
            <a:chOff x="7236844" y="3657600"/>
            <a:chExt cx="513782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7236844" y="3657600"/>
              <a:ext cx="5137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</a:rPr>
                <a:t>p</a:t>
              </a:r>
              <a:endParaRPr lang="en-US" sz="4800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3130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572000" y="2810470"/>
            <a:ext cx="533400" cy="923330"/>
            <a:chOff x="7236844" y="3657600"/>
            <a:chExt cx="53340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303588" y="3124200"/>
            <a:ext cx="3751262" cy="1600200"/>
            <a:chOff x="2541588" y="3352800"/>
            <a:chExt cx="3751262" cy="1600200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87491"/>
                </p:ext>
              </p:extLst>
            </p:nvPr>
          </p:nvGraphicFramePr>
          <p:xfrm>
            <a:off x="2541588" y="3352800"/>
            <a:ext cx="3751262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4" imgW="952500" imgH="406400" progId="Equation.DSMT4">
                    <p:embed/>
                  </p:oleObj>
                </mc:Choice>
                <mc:Fallback>
                  <p:oleObj name="Equation" r:id="rId4" imgW="952500" imgH="40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41588" y="3352800"/>
                          <a:ext cx="3751262" cy="160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7"/>
            <p:cNvCxnSpPr/>
            <p:nvPr/>
          </p:nvCxnSpPr>
          <p:spPr bwMode="auto">
            <a:xfrm>
              <a:off x="3657600" y="39624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5867400" y="39624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733800" y="5029200"/>
            <a:ext cx="533400" cy="923330"/>
            <a:chOff x="7236844" y="3657600"/>
            <a:chExt cx="533400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344441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5"/>
            <a:ext cx="6329362" cy="917575"/>
          </a:xfrm>
        </p:spPr>
        <p:txBody>
          <a:bodyPr/>
          <a:lstStyle/>
          <a:p>
            <a:r>
              <a:rPr lang="en-US" dirty="0" smtClean="0"/>
              <a:t>Actual Google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Google rank rules are a closely held trade secret using text, location, payment, and other criteria that have evolved for 15 years.</a:t>
            </a:r>
          </a:p>
          <a:p>
            <a:pPr marL="0" indent="0">
              <a:buNone/>
            </a:pPr>
            <a:r>
              <a:rPr lang="en-US" sz="4000" dirty="0" smtClean="0"/>
              <a:t>But </a:t>
            </a:r>
            <a:r>
              <a:rPr lang="en-US" sz="4000" dirty="0" smtClean="0">
                <a:solidFill>
                  <a:srgbClr val="0000FF"/>
                </a:solidFill>
              </a:rPr>
              <a:t>PageRank </a:t>
            </a:r>
            <a:r>
              <a:rPr lang="en-US" sz="4000" dirty="0" smtClean="0"/>
              <a:t>continues to play a </a:t>
            </a:r>
            <a:r>
              <a:rPr lang="en-US" sz="4000" dirty="0" smtClean="0"/>
              <a:t>significant </a:t>
            </a:r>
            <a:r>
              <a:rPr lang="en-US" sz="4000" dirty="0" smtClean="0"/>
              <a:t>role.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361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rgbClr val="FF00FF"/>
          </a:solidFill>
          <a:prstDash val="solid"/>
          <a:round/>
          <a:headEnd type="stealth" w="lg" len="lg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439</Words>
  <Application>Microsoft Macintosh PowerPoint</Application>
  <PresentationFormat>On-screen Show (4:3)</PresentationFormat>
  <Paragraphs>115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Blank Presentation</vt:lpstr>
      <vt:lpstr>Equation</vt:lpstr>
      <vt:lpstr>PowerPoint Presentation</vt:lpstr>
      <vt:lpstr>Google Rankings</vt:lpstr>
      <vt:lpstr>Random Walk on the Web</vt:lpstr>
      <vt:lpstr>Random Walk on the Web</vt:lpstr>
      <vt:lpstr>Super-node</vt:lpstr>
      <vt:lpstr>PageRank</vt:lpstr>
      <vt:lpstr>Resistance to scamming</vt:lpstr>
      <vt:lpstr>Importance of Super-node</vt:lpstr>
      <vt:lpstr>Actual Google Rank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340</cp:revision>
  <cp:lastPrinted>2013-12-10T19:01:10Z</cp:lastPrinted>
  <dcterms:created xsi:type="dcterms:W3CDTF">2011-05-11T16:21:46Z</dcterms:created>
  <dcterms:modified xsi:type="dcterms:W3CDTF">2013-12-10T19:59:23Z</dcterms:modified>
</cp:coreProperties>
</file>