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-1128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fld id="{58EEFB73-ECC8-BD4F-9056-75C57F523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52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14454FD-AFA5-9D4C-8887-23E21653A28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10/10/13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F7F8C-2525-224A-881B-9E389CB1DA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2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10/10/13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6789B-9C4E-434C-B290-E3B8FEF89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10/10/13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04C12-F1A9-6044-B39F-73296EB48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10/10/13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9E947-0564-0F41-B0CF-183264269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9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10/10/13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47743-F07D-824B-9504-A99107825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10/10/13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12593-A52A-1847-A7D6-C4E144D55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7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10/10/13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58E03-3694-D945-9562-A44DBB4DF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10/10/13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D9DBE-4891-BB49-B44B-981E8E6FE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6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10/10/13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D1C15-5383-0A4B-8EB2-374BFC271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10/10/13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D2DA4-C6DE-0E43-BA74-6F719FA0C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10/10/13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D5B0F-265F-2D4C-9BA1-8335B739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5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10/10/13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14E27-A1DD-4E46-AB4A-F62774609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3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11320" cy="2517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October 11,</a:t>
            </a:r>
            <a:r>
              <a:rPr lang="en-US" sz="110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  <p:pic>
        <p:nvPicPr>
          <p:cNvPr id="10" name="Picture 12" descr="board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57200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971550" y="228600"/>
            <a:ext cx="7188200" cy="798513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en-US" sz="3200" b="1" dirty="0" smtClean="0">
                <a:latin typeface="Comic Sans MS" charset="0"/>
              </a:rPr>
              <a:t>Preparation check, Oct. 11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19063" y="4419600"/>
            <a:ext cx="8905875" cy="16764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0" indent="0" eaLnBrk="1" hangingPunct="1"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4800" dirty="0" smtClean="0">
                <a:latin typeface="Comic Sans MS" charset="0"/>
              </a:rPr>
              <a:t> Find the adjacency matrix of</a:t>
            </a:r>
          </a:p>
          <a:p>
            <a:pPr marL="0" indent="0" algn="ctr" eaLnBrk="1" hangingPunct="1"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4800" dirty="0" smtClean="0">
                <a:solidFill>
                  <a:schemeClr val="tx1"/>
                </a:solidFill>
                <a:latin typeface="Comic Sans MS" charset="0"/>
              </a:rPr>
              <a:t>1. 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G            </a:t>
            </a:r>
            <a:r>
              <a:rPr lang="en-US" sz="4800" dirty="0" smtClean="0">
                <a:latin typeface="Comic Sans MS" charset="0"/>
              </a:rPr>
              <a:t>2. 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G</a:t>
            </a:r>
            <a:r>
              <a:rPr lang="en-US" sz="4800" dirty="0" smtClean="0">
                <a:solidFill>
                  <a:srgbClr val="0000FF"/>
                </a:solidFill>
                <a:latin typeface="Meiryo"/>
              </a:rPr>
              <a:t>￮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  <a:cs typeface="Comic Sans MS" charset="0"/>
              </a:rPr>
              <a:t>G</a:t>
            </a: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3413125" y="1676400"/>
            <a:ext cx="685800" cy="685800"/>
          </a:xfrm>
          <a:prstGeom prst="ellipse">
            <a:avLst/>
          </a:prstGeom>
          <a:solidFill>
            <a:srgbClr val="99CCFF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54000" rIns="99000" bIns="54000" anchor="ctr" anchorCtr="1"/>
          <a:lstStyle/>
          <a:p>
            <a:pPr algn="ctr">
              <a:lnSpc>
                <a:spcPct val="117000"/>
              </a:lnSpc>
              <a:defRPr/>
            </a:pPr>
            <a:r>
              <a:rPr lang="en-US" sz="3600">
                <a:solidFill>
                  <a:srgbClr val="000000"/>
                </a:solidFill>
                <a:latin typeface="Comic Sans MS" charset="0"/>
                <a:cs typeface="Microsoft YaHei" charset="0"/>
              </a:rPr>
              <a:t>1</a:t>
            </a: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5013325" y="1676400"/>
            <a:ext cx="685800" cy="685800"/>
          </a:xfrm>
          <a:prstGeom prst="ellipse">
            <a:avLst/>
          </a:prstGeom>
          <a:solidFill>
            <a:srgbClr val="99CCFF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54000" rIns="99000" bIns="54000" anchor="ctr" anchorCtr="1"/>
          <a:lstStyle/>
          <a:p>
            <a:pPr algn="ctr">
              <a:lnSpc>
                <a:spcPct val="117000"/>
              </a:lnSpc>
              <a:defRPr/>
            </a:pPr>
            <a:r>
              <a:rPr lang="en-US" sz="3600">
                <a:solidFill>
                  <a:srgbClr val="000000"/>
                </a:solidFill>
                <a:latin typeface="Comic Sans MS" charset="0"/>
                <a:cs typeface="Microsoft YaHei" charset="0"/>
              </a:rPr>
              <a:t>2</a:t>
            </a: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5013325" y="3505200"/>
            <a:ext cx="685800" cy="685800"/>
          </a:xfrm>
          <a:prstGeom prst="ellipse">
            <a:avLst/>
          </a:prstGeom>
          <a:solidFill>
            <a:srgbClr val="99CCFF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54000" rIns="99000" bIns="54000" anchor="ctr" anchorCtr="1"/>
          <a:lstStyle/>
          <a:p>
            <a:pPr algn="ctr">
              <a:lnSpc>
                <a:spcPct val="117000"/>
              </a:lnSpc>
              <a:defRPr/>
            </a:pPr>
            <a:r>
              <a:rPr lang="en-US" sz="3600">
                <a:solidFill>
                  <a:srgbClr val="000000"/>
                </a:solidFill>
                <a:latin typeface="Comic Sans MS" charset="0"/>
                <a:cs typeface="Microsoft YaHei" charset="0"/>
              </a:rPr>
              <a:t>3</a:t>
            </a:r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3413125" y="3505200"/>
            <a:ext cx="685800" cy="685800"/>
          </a:xfrm>
          <a:prstGeom prst="ellipse">
            <a:avLst/>
          </a:prstGeom>
          <a:solidFill>
            <a:srgbClr val="99CCFF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54000" rIns="99000" bIns="54000" anchor="ctr" anchorCtr="1"/>
          <a:lstStyle/>
          <a:p>
            <a:pPr algn="ctr">
              <a:lnSpc>
                <a:spcPct val="117000"/>
              </a:lnSpc>
              <a:defRPr/>
            </a:pPr>
            <a:r>
              <a:rPr lang="en-US" sz="3600">
                <a:solidFill>
                  <a:srgbClr val="000000"/>
                </a:solidFill>
                <a:latin typeface="Comic Sans MS" charset="0"/>
                <a:cs typeface="Microsoft YaHei" charset="0"/>
              </a:rPr>
              <a:t>4</a:t>
            </a: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3754438" y="2357438"/>
            <a:ext cx="1587" cy="11430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4114800" y="2032000"/>
            <a:ext cx="914400" cy="1828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4114800" y="2030413"/>
            <a:ext cx="914400" cy="17399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4114800" y="3860800"/>
            <a:ext cx="914400" cy="1588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3086" name="Freeform 14"/>
          <p:cNvSpPr>
            <a:spLocks/>
          </p:cNvSpPr>
          <p:nvPr/>
        </p:nvSpPr>
        <p:spPr bwMode="auto">
          <a:xfrm>
            <a:off x="2819400" y="1524000"/>
            <a:ext cx="609600" cy="1049338"/>
          </a:xfrm>
          <a:custGeom>
            <a:avLst/>
            <a:gdLst>
              <a:gd name="T0" fmla="*/ 1693 w 1694"/>
              <a:gd name="T1" fmla="*/ 1044 h 2915"/>
              <a:gd name="T2" fmla="*/ 1693 w 1694"/>
              <a:gd name="T3" fmla="*/ 1871 h 291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94" h="2915">
                <a:moveTo>
                  <a:pt x="1693" y="1044"/>
                </a:moveTo>
                <a:cubicBezTo>
                  <a:pt x="0" y="0"/>
                  <a:pt x="0" y="2914"/>
                  <a:pt x="1693" y="1871"/>
                </a:cubicBezTo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3090" name="Freeform 18"/>
          <p:cNvSpPr>
            <a:spLocks/>
          </p:cNvSpPr>
          <p:nvPr/>
        </p:nvSpPr>
        <p:spPr bwMode="auto">
          <a:xfrm>
            <a:off x="4017963" y="3962400"/>
            <a:ext cx="1011237" cy="533400"/>
          </a:xfrm>
          <a:custGeom>
            <a:avLst/>
            <a:gdLst>
              <a:gd name="T0" fmla="*/ 2540 w 2541"/>
              <a:gd name="T1" fmla="*/ 0 h 1271"/>
              <a:gd name="T2" fmla="*/ 0 w 2541"/>
              <a:gd name="T3" fmla="*/ 0 h 12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41" h="1271">
                <a:moveTo>
                  <a:pt x="2540" y="0"/>
                </a:moveTo>
                <a:cubicBezTo>
                  <a:pt x="1270" y="1270"/>
                  <a:pt x="0" y="0"/>
                  <a:pt x="0" y="0"/>
                </a:cubicBezTo>
              </a:path>
            </a:pathLst>
          </a:custGeom>
          <a:noFill/>
          <a:ln w="349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15374" name="TextBox 3"/>
          <p:cNvSpPr txBox="1">
            <a:spLocks noChangeArrowheads="1"/>
          </p:cNvSpPr>
          <p:nvPr/>
        </p:nvSpPr>
        <p:spPr bwMode="auto">
          <a:xfrm>
            <a:off x="3136900" y="838200"/>
            <a:ext cx="2870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400">
                <a:latin typeface="Comic Sans MS" charset="0"/>
                <a:cs typeface="Comic Sans MS" charset="0"/>
              </a:rPr>
              <a:t>digraph</a:t>
            </a:r>
            <a:r>
              <a:rPr lang="en-US" sz="4400"/>
              <a:t> </a:t>
            </a:r>
            <a:r>
              <a:rPr lang="en-US" sz="4400">
                <a:solidFill>
                  <a:srgbClr val="0000FF"/>
                </a:solidFill>
                <a:latin typeface="Comic Sans MS" charset="0"/>
              </a:rPr>
              <a:t>G</a:t>
            </a:r>
            <a:r>
              <a:rPr lang="en-US" sz="4400">
                <a:solidFill>
                  <a:srgbClr val="000000"/>
                </a:solidFill>
                <a:latin typeface="Comic Sans MS" charset="0"/>
              </a:rPr>
              <a:t>:</a:t>
            </a:r>
            <a:r>
              <a:rPr lang="en-US" sz="4400">
                <a:solidFill>
                  <a:srgbClr val="0000FF"/>
                </a:solidFill>
                <a:latin typeface="Comic Sans MS" charset="0"/>
              </a:rPr>
              <a:t>  </a:t>
            </a:r>
            <a:endParaRPr lang="en-US" sz="4400"/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5334000" y="2362200"/>
            <a:ext cx="1588" cy="11430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Microsoft YaHei"/>
      </a:majorFont>
      <a:minorFont>
        <a:latin typeface="Calibri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28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Preparation check, Oct. 11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 check, Oct. 11</dc:title>
  <cp:lastModifiedBy>Albert R Meyer</cp:lastModifiedBy>
  <cp:revision>7</cp:revision>
  <cp:lastPrinted>1601-01-01T00:00:00Z</cp:lastPrinted>
  <dcterms:created xsi:type="dcterms:W3CDTF">1601-01-01T00:00:00Z</dcterms:created>
  <dcterms:modified xsi:type="dcterms:W3CDTF">2013-12-04T03:39:34Z</dcterms:modified>
</cp:coreProperties>
</file>