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"/>
  </p:notesMasterIdLst>
  <p:sldIdLst>
    <p:sldId id="256" r:id="rId2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-1128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28D4D70B-8D40-A242-BB4D-C51C8FD968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8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0A5274-9C01-904B-B547-45B5370E2E28}" type="slidenum">
              <a:rPr lang="en-US"/>
              <a:pPr/>
              <a:t>1</a:t>
            </a:fld>
            <a:endParaRPr lang="en-US"/>
          </a:p>
        </p:txBody>
      </p:sp>
      <p:sp>
        <p:nvSpPr>
          <p:cNvPr id="40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12/5/13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B18B5C1-7935-424B-87DE-911C43345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5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3092" cy="2517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December </a:t>
            </a:r>
            <a:r>
              <a:rPr lang="en-US" sz="1100" baseline="0" dirty="0" smtClean="0">
                <a:latin typeface="Comic Sans MS" pitchFamily="66" charset="0"/>
              </a:rPr>
              <a:t>6,</a:t>
            </a:r>
            <a:r>
              <a:rPr lang="en-US" sz="110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  <p:pic>
        <p:nvPicPr>
          <p:cNvPr id="10" name="Picture 12" descr="board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90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sldNum="0" hdr="0" ftr="0"/>
  <p:txStyles>
    <p:titleStyle>
      <a:lvl1pPr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2pPr>
      <a:lvl3pPr marL="1143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3pPr>
      <a:lvl4pPr marL="1600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4pPr>
      <a:lvl5pPr marL="20574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57200" rtl="0" fontAlgn="base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971550" y="425450"/>
            <a:ext cx="7188200" cy="798513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3200" b="1" dirty="0">
                <a:latin typeface="Comic Sans MS" charset="0"/>
              </a:rPr>
              <a:t>Preparation check, Dec. 6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28600" y="3352800"/>
            <a:ext cx="86106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0" indent="0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latin typeface="Comic Sans MS" charset="0"/>
              </a:rPr>
              <a:t>1. </a:t>
            </a:r>
            <a:r>
              <a:rPr lang="en-US" sz="3600" dirty="0" smtClean="0">
                <a:latin typeface="Comic Sans MS" charset="0"/>
              </a:rPr>
              <a:t>Name two things to change to get an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latin typeface="Comic Sans MS" charset="0"/>
              </a:rPr>
              <a:t> </a:t>
            </a:r>
            <a:r>
              <a:rPr lang="en-US" sz="3600" dirty="0" smtClean="0">
                <a:latin typeface="Comic Sans MS" charset="0"/>
              </a:rPr>
              <a:t>estimate of </a:t>
            </a:r>
            <a:r>
              <a:rPr lang="en-US" sz="3600" dirty="0" smtClean="0">
                <a:solidFill>
                  <a:srgbClr val="0000FF"/>
                </a:solidFill>
                <a:latin typeface="Comic Sans MS" charset="0"/>
              </a:rPr>
              <a:t>E[R]</a:t>
            </a:r>
            <a:r>
              <a:rPr lang="en-US" sz="3600" dirty="0" smtClean="0">
                <a:latin typeface="Comic Sans MS" charset="0"/>
              </a:rPr>
              <a:t> with </a:t>
            </a:r>
            <a:r>
              <a:rPr lang="en-US" sz="3600" dirty="0" smtClean="0">
                <a:solidFill>
                  <a:srgbClr val="0000FF"/>
                </a:solidFill>
                <a:latin typeface="Comic Sans MS" charset="0"/>
              </a:rPr>
              <a:t>99%</a:t>
            </a:r>
            <a:r>
              <a:rPr lang="en-US" sz="3600" dirty="0" smtClean="0">
                <a:latin typeface="Comic Sans MS" charset="0"/>
              </a:rPr>
              <a:t> confidence.</a:t>
            </a:r>
            <a:endParaRPr lang="en-US" sz="3600" dirty="0">
              <a:latin typeface="Comic Sans MS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latin typeface="Comic Sans MS" charset="0"/>
              </a:rPr>
              <a:t>2</a:t>
            </a:r>
            <a:r>
              <a:rPr lang="en-US" sz="3600">
                <a:latin typeface="Comic Sans MS" charset="0"/>
              </a:rPr>
              <a:t>. </a:t>
            </a:r>
            <a:r>
              <a:rPr lang="en-US" sz="3600" smtClean="0">
                <a:latin typeface="Comic Sans MS" charset="0"/>
              </a:rPr>
              <a:t>What’s </a:t>
            </a:r>
            <a:r>
              <a:rPr lang="en-US" sz="3600" dirty="0" smtClean="0">
                <a:latin typeface="Comic Sans MS" charset="0"/>
              </a:rPr>
              <a:t>wrong with saying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 smtClean="0">
                <a:latin typeface="Comic Sans MS" charset="0"/>
              </a:rPr>
              <a:t>            “</a:t>
            </a:r>
            <a:r>
              <a:rPr lang="en-US" sz="3600" dirty="0" err="1">
                <a:solidFill>
                  <a:srgbClr val="0000FF"/>
                </a:solidFill>
                <a:latin typeface="Comic Sans MS" charset="0"/>
              </a:rPr>
              <a:t>Pr</a:t>
            </a:r>
            <a:r>
              <a:rPr lang="en-US" sz="3600" dirty="0">
                <a:solidFill>
                  <a:srgbClr val="0000FF"/>
                </a:solidFill>
                <a:latin typeface="Comic Sans MS" charset="0"/>
              </a:rPr>
              <a:t>[8 </a:t>
            </a:r>
            <a:r>
              <a:rPr lang="en-US" sz="3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0000FF"/>
                </a:solidFill>
                <a:latin typeface="Comic Sans MS" charset="0"/>
              </a:rPr>
              <a:t> E[R] 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3600" dirty="0" smtClean="0">
                <a:solidFill>
                  <a:srgbClr val="0000FF"/>
                </a:solidFill>
                <a:latin typeface="Comic Sans MS" charset="0"/>
              </a:rPr>
              <a:t>12</a:t>
            </a:r>
            <a:r>
              <a:rPr lang="en-US" sz="3600" dirty="0">
                <a:solidFill>
                  <a:srgbClr val="0000FF"/>
                </a:solidFill>
                <a:latin typeface="Comic Sans MS" charset="0"/>
              </a:rPr>
              <a:t>] = 0.95</a:t>
            </a:r>
            <a:r>
              <a:rPr lang="en-US" sz="3600" dirty="0">
                <a:latin typeface="Comic Sans MS" charset="0"/>
              </a:rPr>
              <a:t>” </a:t>
            </a:r>
            <a:r>
              <a:rPr lang="en-US" sz="3600" dirty="0" smtClean="0">
                <a:latin typeface="Comic Sans MS" charset="0"/>
              </a:rPr>
              <a:t>?</a:t>
            </a:r>
            <a:endParaRPr lang="en-US" sz="4400" dirty="0">
              <a:latin typeface="Comic Sans MS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7995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3200">
                <a:latin typeface="Comic Sans MS" charset="0"/>
              </a:rPr>
              <a:t> </a:t>
            </a:r>
          </a:p>
          <a:p>
            <a:pPr algn="ctr">
              <a:lnSpc>
                <a:spcPct val="100000"/>
              </a:lnSpc>
            </a:pPr>
            <a:endParaRPr lang="en-US" sz="4000">
              <a:latin typeface="Comic Sans MS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57201" y="1371600"/>
            <a:ext cx="8229599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3600" dirty="0">
                <a:solidFill>
                  <a:srgbClr val="0000FF"/>
                </a:solidFill>
                <a:latin typeface="Comic Sans MS" charset="0"/>
              </a:rPr>
              <a:t>20</a:t>
            </a:r>
            <a:r>
              <a:rPr lang="en-US" sz="3600" dirty="0">
                <a:latin typeface="Comic Sans MS" charset="0"/>
              </a:rPr>
              <a:t> independent samples of a random variable </a:t>
            </a:r>
            <a:r>
              <a:rPr lang="en-US" sz="3600" dirty="0">
                <a:solidFill>
                  <a:srgbClr val="0000FF"/>
                </a:solidFill>
                <a:latin typeface="Comic Sans MS" charset="0"/>
              </a:rPr>
              <a:t>R</a:t>
            </a:r>
            <a:r>
              <a:rPr lang="en-US" sz="3600" dirty="0">
                <a:latin typeface="Comic Sans MS" charset="0"/>
              </a:rPr>
              <a:t> </a:t>
            </a:r>
            <a:r>
              <a:rPr lang="en-US" sz="3600" dirty="0" smtClean="0">
                <a:latin typeface="Comic Sans MS" charset="0"/>
              </a:rPr>
              <a:t>allow an </a:t>
            </a:r>
            <a:r>
              <a:rPr lang="en-US" sz="3600" dirty="0">
                <a:latin typeface="Comic Sans MS" charset="0"/>
              </a:rPr>
              <a:t>estimate </a:t>
            </a:r>
            <a:r>
              <a:rPr lang="en-US" sz="3600" dirty="0" smtClean="0">
                <a:latin typeface="Comic Sans MS" charset="0"/>
              </a:rPr>
              <a:t>that</a:t>
            </a:r>
          </a:p>
          <a:p>
            <a:pPr hangingPunct="1">
              <a:lnSpc>
                <a:spcPct val="10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3600" dirty="0">
                <a:solidFill>
                  <a:srgbClr val="0000FF"/>
                </a:solidFill>
                <a:latin typeface="Comic Sans MS" charset="0"/>
              </a:rPr>
              <a:t>[R] </a:t>
            </a:r>
            <a:r>
              <a:rPr lang="en-US" sz="3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mic Sans MS" charset="0"/>
              </a:rPr>
              <a:t> 10 </a:t>
            </a:r>
            <a:r>
              <a:rPr lang="en-US" sz="3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3600" dirty="0">
                <a:solidFill>
                  <a:srgbClr val="0000FF"/>
                </a:solidFill>
                <a:latin typeface="Comic Sans MS" charset="0"/>
                <a:cs typeface="Comic Sans MS" charset="0"/>
              </a:rPr>
              <a:t> 2</a:t>
            </a:r>
            <a:r>
              <a:rPr lang="en-US" sz="3600" dirty="0">
                <a:latin typeface="Comic Sans MS" charset="0"/>
                <a:cs typeface="Comic Sans MS" charset="0"/>
              </a:rPr>
              <a:t> with </a:t>
            </a:r>
            <a:r>
              <a:rPr lang="en-US" sz="3600" dirty="0">
                <a:solidFill>
                  <a:srgbClr val="0000FF"/>
                </a:solidFill>
                <a:latin typeface="Comic Sans MS" charset="0"/>
                <a:cs typeface="Comic Sans MS" charset="0"/>
              </a:rPr>
              <a:t>95%</a:t>
            </a:r>
            <a:r>
              <a:rPr lang="en-US" sz="3600" dirty="0">
                <a:latin typeface="Comic Sans MS" charset="0"/>
                <a:cs typeface="Comic Sans MS" charset="0"/>
              </a:rPr>
              <a:t> confidence.</a:t>
            </a:r>
            <a:r>
              <a:rPr lang="en-US" sz="3600" dirty="0">
                <a:latin typeface="Comic Sans MS" charset="0"/>
              </a:rPr>
              <a:t> </a:t>
            </a:r>
          </a:p>
          <a:p>
            <a:pPr algn="ctr">
              <a:lnSpc>
                <a:spcPct val="100000"/>
              </a:lnSpc>
            </a:pPr>
            <a:endParaRPr lang="en-US" sz="4000" dirty="0">
              <a:latin typeface="Comic Sans MS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Microsoft YaHei"/>
      </a:majorFont>
      <a:minorFont>
        <a:latin typeface="Calibri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78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Times New Roman</vt:lpstr>
      <vt:lpstr>Calibri</vt:lpstr>
      <vt:lpstr>Microsoft YaHei</vt:lpstr>
      <vt:lpstr>Arial</vt:lpstr>
      <vt:lpstr>Lucida Sans Unicode</vt:lpstr>
      <vt:lpstr>Comic Sans MS</vt:lpstr>
      <vt:lpstr>1_Office Theme</vt:lpstr>
      <vt:lpstr>Preparation check, Dec.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check, Dec. 6</dc:title>
  <cp:lastModifiedBy>Albert R Meyer</cp:lastModifiedBy>
  <cp:revision>9</cp:revision>
  <cp:lastPrinted>1601-01-01T00:00:00Z</cp:lastPrinted>
  <dcterms:created xsi:type="dcterms:W3CDTF">1601-01-01T00:00:00Z</dcterms:created>
  <dcterms:modified xsi:type="dcterms:W3CDTF">2013-12-06T02:04:14Z</dcterms:modified>
</cp:coreProperties>
</file>