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1"/>
  </p:notesMasterIdLst>
  <p:handoutMasterIdLst>
    <p:handoutMasterId r:id="rId12"/>
  </p:handoutMasterIdLst>
  <p:sldIdLst>
    <p:sldId id="392" r:id="rId3"/>
    <p:sldId id="425" r:id="rId4"/>
    <p:sldId id="393" r:id="rId5"/>
    <p:sldId id="395" r:id="rId6"/>
    <p:sldId id="405" r:id="rId7"/>
    <p:sldId id="406" r:id="rId8"/>
    <p:sldId id="407" r:id="rId9"/>
    <p:sldId id="404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120" d="100"/>
          <a:sy n="120" d="100"/>
        </p:scale>
        <p:origin x="-360" y="-184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BDF0A-DE5E-4B9D-B286-7277CA32F52E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1D58-EEA3-473B-80B7-1B3072D9585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83F79-9AFA-4964-A67B-F3838C6DA33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54544" y="6553200"/>
            <a:ext cx="18894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448527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September 9</a:t>
            </a:r>
            <a:r>
              <a:rPr lang="en-US" sz="1100" dirty="0" smtClean="0">
                <a:latin typeface="Comic Sans MS" pitchFamily="66" charset="0"/>
              </a:rPr>
              <a:t>,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93413" y="6553200"/>
            <a:ext cx="16505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r>
              <a:rPr lang="en-US" sz="8800" b="0" smtClean="0"/>
              <a:t/>
            </a:r>
            <a:br>
              <a:rPr lang="en-US" sz="8800" b="0" smtClean="0"/>
            </a:br>
            <a:r>
              <a:rPr lang="en-US" sz="8800" b="0" smtClean="0"/>
              <a:t>Operators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32324" y="6553200"/>
            <a:ext cx="1711677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39774" y="2779494"/>
            <a:ext cx="718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There are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5 </a:t>
            </a:r>
            <a:r>
              <a:rPr lang="en-US" sz="4400" dirty="0" smtClean="0">
                <a:latin typeface="Comic Sans MS" pitchFamily="66" charset="0"/>
              </a:rPr>
              <a:t>regular solids.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771900" y="3634589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20904" y="2801775"/>
            <a:ext cx="1702191" cy="1641996"/>
            <a:chOff x="3699803" y="2813538"/>
            <a:chExt cx="1702191" cy="1641996"/>
          </a:xfrm>
        </p:grpSpPr>
        <p:sp>
          <p:nvSpPr>
            <p:cNvPr id="13" name="TextBox 12"/>
            <p:cNvSpPr txBox="1"/>
            <p:nvPr/>
          </p:nvSpPr>
          <p:spPr>
            <a:xfrm>
              <a:off x="3699803" y="2813538"/>
              <a:ext cx="529311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  <a:latin typeface="Comic Sans MS" pitchFamily="66" charset="0"/>
                </a:rPr>
                <a:t>6</a:t>
              </a:r>
              <a:endParaRPr lang="en-US" sz="44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3719592" y="3686093"/>
              <a:ext cx="1682402" cy="7694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4400" b="1" dirty="0">
                  <a:solidFill>
                    <a:schemeClr val="accent2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(Boolean) Logic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84501" y="1515404"/>
            <a:ext cx="8969122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proposition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either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latin typeface="Comic Sans MS" pitchFamily="66" charset="0"/>
              </a:rPr>
              <a:t> or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86044" y="2168769"/>
            <a:ext cx="21050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 i="1" dirty="0" smtClean="0">
                <a:latin typeface="Comic Sans MS" pitchFamily="66" charset="0"/>
              </a:rPr>
              <a:t>Example:</a:t>
            </a:r>
            <a:endParaRPr lang="en-US" sz="3600" i="1" dirty="0">
              <a:latin typeface="Comic Sans MS" pitchFamily="66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63415" y="4487593"/>
            <a:ext cx="354740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600" i="1" dirty="0">
                <a:solidFill>
                  <a:schemeClr val="hlink"/>
                </a:solidFill>
                <a:latin typeface="Comic Sans MS" pitchFamily="66" charset="0"/>
              </a:rPr>
              <a:t>Non</a:t>
            </a:r>
            <a:r>
              <a:rPr lang="en-US" sz="3600" i="1" dirty="0">
                <a:latin typeface="Comic Sans MS" pitchFamily="66" charset="0"/>
              </a:rPr>
              <a:t>-examples: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4572000" y="4473795"/>
            <a:ext cx="3654792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Wake up!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Where am I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It’s 3PM.</a:t>
            </a:r>
            <a:endParaRPr lang="en-US" sz="4400" dirty="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0232" grpId="0"/>
      <p:bldP spid="180229" grpId="0"/>
      <p:bldP spid="180230" grpId="0"/>
      <p:bldP spid="1802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050925" y="2292350"/>
          <a:ext cx="65738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0" name="Equation" r:id="rId5" imgW="1346040" imgH="215640" progId="Equation.DSMT4">
                  <p:embed/>
                </p:oleObj>
              </mc:Choice>
              <mc:Fallback>
                <p:oleObj name="Equation" r:id="rId5" imgW="1346040" imgH="215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292350"/>
                        <a:ext cx="6573837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062042" y="2290754"/>
          <a:ext cx="64801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1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42" y="2290754"/>
                        <a:ext cx="6480175" cy="1111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53933" y="4292548"/>
            <a:ext cx="824729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even if a Greek carries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both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 Sword and a Javelin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899" y="1538151"/>
            <a:ext cx="8002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Greeks carry Swords or Javelins</a:t>
            </a:r>
            <a:endParaRPr lang="en-US" sz="3200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104855" y="2292350"/>
          <a:ext cx="69453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14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855" y="2292350"/>
                        <a:ext cx="6945312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117203" y="2290763"/>
          <a:ext cx="69961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15" name="Equation" r:id="rId7" imgW="1409700" imgH="228600" progId="Equation.DSMT4">
                  <p:embed/>
                </p:oleObj>
              </mc:Choice>
              <mc:Fallback>
                <p:oleObj name="Equation" r:id="rId7" imgW="14097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3" y="2290763"/>
                        <a:ext cx="6996113" cy="11350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545" y="1497919"/>
            <a:ext cx="8918916" cy="90765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800" dirty="0" smtClean="0"/>
              <a:t>Greeks carry Bronze or Copper swords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62541" y="4081463"/>
            <a:ext cx="821891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Bronze or Copper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but </a:t>
            </a:r>
            <a:r>
              <a:rPr lang="en-US" sz="4400" dirty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not 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both</a:t>
            </a:r>
            <a:endParaRPr lang="en-US" sz="4400" dirty="0">
              <a:solidFill>
                <a:srgbClr val="BB0FAB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632" y="208417"/>
            <a:ext cx="5053530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31133"/>
              </p:ext>
            </p:extLst>
          </p:nvPr>
        </p:nvGraphicFramePr>
        <p:xfrm>
          <a:off x="2894647" y="2920617"/>
          <a:ext cx="3342376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691"/>
                <a:gridCol w="928146"/>
                <a:gridCol w="1563539"/>
              </a:tblGrid>
              <a:tr h="65509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OR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29341" y="1039650"/>
            <a:ext cx="7143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value of (P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latin typeface="Comic Sans MS" pitchFamily="66" charset="0"/>
              </a:rPr>
              <a:t> Q)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endParaRPr lang="en-US" sz="3600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  P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T,</a:t>
            </a:r>
            <a:r>
              <a:rPr lang="en-US" sz="3600" dirty="0" smtClean="0">
                <a:latin typeface="Comic Sans MS" pitchFamily="66" charset="0"/>
              </a:rPr>
              <a:t> or Q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i="1" dirty="0" smtClean="0">
                <a:latin typeface="Comic Sans MS" pitchFamily="66" charset="0"/>
              </a:rPr>
              <a:t>both</a:t>
            </a:r>
            <a:r>
              <a:rPr lang="en-US" sz="3600" dirty="0" smtClean="0">
                <a:latin typeface="Comic Sans MS" pitchFamily="66" charset="0"/>
              </a:rPr>
              <a:t> are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T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9" y="6553200"/>
            <a:ext cx="173632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04845" y="5732980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2445" y="5465852"/>
            <a:ext cx="2103461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XOR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3004"/>
              </p:ext>
            </p:extLst>
          </p:nvPr>
        </p:nvGraphicFramePr>
        <p:xfrm>
          <a:off x="2471560" y="2850032"/>
          <a:ext cx="421583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3000"/>
                <a:gridCol w="1170696"/>
                <a:gridCol w="1972135"/>
              </a:tblGrid>
              <a:tr h="685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XOR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6179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XOR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</a:t>
            </a:r>
            <a:r>
              <a:rPr lang="en-US" sz="3200" i="1" dirty="0" smtClean="0">
                <a:latin typeface="Comic Sans MS" pitchFamily="66" charset="0"/>
              </a:rPr>
              <a:t>exactly</a:t>
            </a:r>
            <a:r>
              <a:rPr lang="en-US" sz="3200" dirty="0" smtClean="0">
                <a:latin typeface="Comic Sans MS" pitchFamily="66" charset="0"/>
              </a:rPr>
              <a:t> one of P and Q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248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XOR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94995"/>
              </p:ext>
            </p:extLst>
          </p:nvPr>
        </p:nvGraphicFramePr>
        <p:xfrm>
          <a:off x="2874115" y="2779391"/>
          <a:ext cx="3765455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2374"/>
                <a:gridCol w="973624"/>
                <a:gridCol w="1899457"/>
              </a:tblGrid>
              <a:tr h="700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AND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04258" y="1208316"/>
            <a:ext cx="6221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</a:t>
            </a:r>
            <a:r>
              <a:rPr lang="en-US" sz="3200" i="1" dirty="0" smtClean="0">
                <a:latin typeface="Comic Sans MS" pitchFamily="66" charset="0"/>
              </a:rPr>
              <a:t>both</a:t>
            </a:r>
            <a:r>
              <a:rPr lang="en-US" sz="3200" dirty="0" smtClean="0">
                <a:latin typeface="Comic Sans MS" pitchFamily="66" charset="0"/>
              </a:rPr>
              <a:t> P and Q are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7274" y="2212521"/>
            <a:ext cx="4289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28" y="6553200"/>
            <a:ext cx="173637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95456" y="3459337"/>
            <a:ext cx="3513762" cy="698642"/>
          </a:xfrm>
          <a:prstGeom prst="ellipse">
            <a:avLst/>
          </a:prstGeom>
          <a:solidFill>
            <a:srgbClr val="0066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9365" y="3231613"/>
            <a:ext cx="2242922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248" y="208417"/>
            <a:ext cx="5402851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NOT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15112"/>
              </p:ext>
            </p:extLst>
          </p:nvPr>
        </p:nvGraphicFramePr>
        <p:xfrm>
          <a:off x="3860050" y="3845154"/>
          <a:ext cx="2192130" cy="21031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1511180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3912" y="1335743"/>
            <a:ext cx="7696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value of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(P) 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       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value </a:t>
            </a:r>
            <a:r>
              <a:rPr lang="en-US" sz="4400" dirty="0" smtClean="0">
                <a:latin typeface="Comic Sans MS" pitchFamily="66" charset="0"/>
              </a:rPr>
              <a:t>of        P 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1222" y="2948997"/>
            <a:ext cx="6010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Truth Table for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|1.5|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20.8|1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3.3|1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3.6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7791</TotalTime>
  <Words>312</Words>
  <Application>Microsoft Macintosh PowerPoint</Application>
  <PresentationFormat>On-screen Show (4:3)</PresentationFormat>
  <Paragraphs>106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6.042 Lecture Template</vt:lpstr>
      <vt:lpstr>1_6.042 Lecture Template</vt:lpstr>
      <vt:lpstr>Equation</vt:lpstr>
      <vt:lpstr>Propositional Operators</vt:lpstr>
      <vt:lpstr>Propositional (Boolean) Logic</vt:lpstr>
      <vt:lpstr>English to Math</vt:lpstr>
      <vt:lpstr>English to Math</vt:lpstr>
      <vt:lpstr>Definition of OR</vt:lpstr>
      <vt:lpstr>Definition of XOR</vt:lpstr>
      <vt:lpstr>Definition of AND</vt:lpstr>
      <vt:lpstr>Definition of NOT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642</cp:revision>
  <cp:lastPrinted>2013-04-04T02:36:59Z</cp:lastPrinted>
  <dcterms:created xsi:type="dcterms:W3CDTF">2011-02-09T15:01:58Z</dcterms:created>
  <dcterms:modified xsi:type="dcterms:W3CDTF">2013-09-09T15:42:18Z</dcterms:modified>
</cp:coreProperties>
</file>