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31" r:id="rId4"/>
    <p:sldId id="259" r:id="rId5"/>
    <p:sldId id="348" r:id="rId6"/>
    <p:sldId id="336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49" r:id="rId1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0"/>
    <a:srgbClr val="E6E6E6"/>
    <a:srgbClr val="CC0000"/>
    <a:srgbClr val="FF00FF"/>
    <a:srgbClr val="008000"/>
    <a:srgbClr val="FF6600"/>
    <a:srgbClr val="80C0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28" autoAdjust="0"/>
  </p:normalViewPr>
  <p:slideViewPr>
    <p:cSldViewPr showGuides="1">
      <p:cViewPr>
        <p:scale>
          <a:sx n="130" d="100"/>
          <a:sy n="130" d="100"/>
        </p:scale>
        <p:origin x="-752" y="-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9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13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3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52DC2636-7C60-9B40-89EE-9F4C3E34F60C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E877D3CB-F960-BD47-98A7-06971C504846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7F643A20-AA31-5341-AD6A-0A2807DB3AE7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33406DE3-95F7-424A-AC10-91858B7908A3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316881D-9589-DF4F-A336-A08976BD8D3F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A8E63D04-532A-9B48-95DF-D3C7BF4C2159}" type="slidenum">
              <a:rPr lang="en-US" smtClean="0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December 11,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5532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 dirty="0" smtClean="0"/>
              <a:t>random-walk.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8" r:id="rId4"/>
    <p:sldLayoutId id="2147483699" r:id="rId5"/>
    <p:sldLayoutId id="214748370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2D031A48-BBCF-B248-9771-B601B0D38C0B}" type="slidenum">
              <a:rPr lang="en-US" smtClean="0"/>
              <a:pPr/>
              <a:t>1</a:t>
            </a:fld>
            <a:endParaRPr lang="en-US" dirty="0"/>
          </a:p>
          <a:p>
            <a:endParaRPr lang="en-US" dirty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057400"/>
            <a:ext cx="8153400" cy="2819400"/>
          </a:xfrm>
        </p:spPr>
        <p:txBody>
          <a:bodyPr/>
          <a:lstStyle/>
          <a:p>
            <a:pPr eaLnBrk="1" hangingPunct="1"/>
            <a:r>
              <a:rPr lang="en-US" sz="8800" dirty="0" smtClean="0"/>
              <a:t>Random </a:t>
            </a:r>
            <a:r>
              <a:rPr lang="en-US" sz="8000" dirty="0" smtClean="0"/>
              <a:t>Walks</a:t>
            </a:r>
            <a:endParaRPr lang="en-US" sz="8800" dirty="0"/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10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4809845" y="1828800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CC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8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1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T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3553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11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895600" y="28194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12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FF00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895600" y="28194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3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FF00FF">
              <a:alpha val="47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795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13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>
                <a:alpha val="4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8" name="Curved Connector 57"/>
          <p:cNvCxnSpPr/>
          <p:nvPr/>
        </p:nvCxnSpPr>
        <p:spPr bwMode="auto">
          <a:xfrm flipH="1">
            <a:off x="2057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71600" y="3124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9" name="Straight Arrow Connector 8"/>
          <p:cNvCxnSpPr>
            <a:stCxn id="32" idx="6"/>
            <a:endCxn id="28" idx="2"/>
          </p:cNvCxnSpPr>
          <p:nvPr/>
        </p:nvCxnSpPr>
        <p:spPr bwMode="auto">
          <a:xfrm>
            <a:off x="2514600" y="2819400"/>
            <a:ext cx="182880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958942" y="28149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5" name="Curved Connector 64"/>
          <p:cNvCxnSpPr/>
          <p:nvPr/>
        </p:nvCxnSpPr>
        <p:spPr bwMode="auto">
          <a:xfrm flipH="1">
            <a:off x="6629400" y="2895600"/>
            <a:ext cx="457200" cy="12700"/>
          </a:xfrm>
          <a:prstGeom prst="curvedConnector5">
            <a:avLst>
              <a:gd name="adj1" fmla="val -50000"/>
              <a:gd name="adj2" fmla="val 7292307"/>
              <a:gd name="adj3" fmla="val 1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019800" y="3198167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600200" y="2981045"/>
            <a:ext cx="2810155" cy="1667155"/>
            <a:chOff x="1600200" y="2981045"/>
            <a:chExt cx="2810155" cy="1667155"/>
          </a:xfrm>
        </p:grpSpPr>
        <p:cxnSp>
          <p:nvCxnSpPr>
            <p:cNvPr id="68" name="Straight Arrow Connector 67"/>
            <p:cNvCxnSpPr>
              <a:stCxn id="28" idx="3"/>
              <a:endCxn id="69" idx="0"/>
            </p:cNvCxnSpPr>
            <p:nvPr/>
          </p:nvCxnSpPr>
          <p:spPr bwMode="auto">
            <a:xfrm flipH="1">
              <a:off x="3009511" y="2981045"/>
              <a:ext cx="1400844" cy="1108931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69" name="Oval 35"/>
            <p:cNvSpPr>
              <a:spLocks noChangeArrowheads="1"/>
            </p:cNvSpPr>
            <p:nvPr/>
          </p:nvSpPr>
          <p:spPr bwMode="auto">
            <a:xfrm>
              <a:off x="2743200" y="4089976"/>
              <a:ext cx="532622" cy="558224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 smtClean="0">
                  <a:solidFill>
                    <a:srgbClr val="008000"/>
                  </a:solidFill>
                </a:rPr>
                <a:t>win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cxnSp>
          <p:nvCxnSpPr>
            <p:cNvPr id="70" name="Curved Connector 69"/>
            <p:cNvCxnSpPr/>
            <p:nvPr/>
          </p:nvCxnSpPr>
          <p:spPr bwMode="auto">
            <a:xfrm rot="5400000" flipH="1">
              <a:off x="2654702" y="4374716"/>
              <a:ext cx="323290" cy="12700"/>
            </a:xfrm>
            <a:prstGeom prst="curvedConnector5">
              <a:avLst>
                <a:gd name="adj1" fmla="val -70711"/>
                <a:gd name="adj2" fmla="val 54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1" name="Curved Connector 70"/>
            <p:cNvCxnSpPr/>
            <p:nvPr/>
          </p:nvCxnSpPr>
          <p:spPr bwMode="auto">
            <a:xfrm rot="5400000" flipH="1">
              <a:off x="3085164" y="4374716"/>
              <a:ext cx="323290" cy="12700"/>
            </a:xfrm>
            <a:prstGeom prst="curvedConnector5">
              <a:avLst>
                <a:gd name="adj1" fmla="val -70711"/>
                <a:gd name="adj2" fmla="val -5672795"/>
                <a:gd name="adj3" fmla="val 170711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72" name="TextBox 71"/>
            <p:cNvSpPr txBox="1"/>
            <p:nvPr/>
          </p:nvSpPr>
          <p:spPr>
            <a:xfrm>
              <a:off x="3949542" y="4114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600200" y="4161711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95600" y="35052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7" name="Curved Connector 6"/>
          <p:cNvCxnSpPr>
            <a:stCxn id="53" idx="0"/>
            <a:endCxn id="42" idx="0"/>
          </p:cNvCxnSpPr>
          <p:nvPr/>
        </p:nvCxnSpPr>
        <p:spPr bwMode="auto">
          <a:xfrm rot="16200000" flipV="1">
            <a:off x="4838700" y="2324100"/>
            <a:ext cx="12700" cy="53340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635342" y="19812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67600" y="342118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79" name="Oval 35"/>
          <p:cNvSpPr>
            <a:spLocks noChangeArrowheads="1"/>
          </p:cNvSpPr>
          <p:nvPr/>
        </p:nvSpPr>
        <p:spPr bwMode="auto">
          <a:xfrm>
            <a:off x="7202859" y="4283093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lose</a:t>
            </a:r>
            <a:endParaRPr lang="en-US" sz="1600" dirty="0">
              <a:solidFill>
                <a:srgbClr val="008000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>
            <a:off x="7074302" y="4551940"/>
            <a:ext cx="323290" cy="12700"/>
          </a:xfrm>
          <a:prstGeom prst="curvedConnector5">
            <a:avLst>
              <a:gd name="adj1" fmla="val -70711"/>
              <a:gd name="adj2" fmla="val 54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1" name="Curved Connector 80"/>
          <p:cNvCxnSpPr/>
          <p:nvPr/>
        </p:nvCxnSpPr>
        <p:spPr bwMode="auto">
          <a:xfrm rot="5400000" flipH="1">
            <a:off x="7504764" y="4551940"/>
            <a:ext cx="323290" cy="12700"/>
          </a:xfrm>
          <a:prstGeom prst="curvedConnector5">
            <a:avLst>
              <a:gd name="adj1" fmla="val -70711"/>
              <a:gd name="adj2" fmla="val -5672795"/>
              <a:gd name="adj3" fmla="val 170711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8422059" y="4338935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72200" y="4338935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4" name="Curved Connector 83"/>
          <p:cNvCxnSpPr>
            <a:stCxn id="55" idx="6"/>
            <a:endCxn id="79" idx="0"/>
          </p:cNvCxnSpPr>
          <p:nvPr/>
        </p:nvCxnSpPr>
        <p:spPr bwMode="auto">
          <a:xfrm>
            <a:off x="7086600" y="2819400"/>
            <a:ext cx="382959" cy="1463693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86" name="Curved Connector 85"/>
          <p:cNvCxnSpPr>
            <a:stCxn id="53" idx="4"/>
            <a:endCxn id="32" idx="4"/>
          </p:cNvCxnSpPr>
          <p:nvPr/>
        </p:nvCxnSpPr>
        <p:spPr bwMode="auto">
          <a:xfrm rot="5400000">
            <a:off x="3695700" y="1638300"/>
            <a:ext cx="12700" cy="2819400"/>
          </a:xfrm>
          <a:prstGeom prst="curvedConnector3">
            <a:avLst>
              <a:gd name="adj1" fmla="val 2876929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4267200" y="3276600"/>
            <a:ext cx="4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88" name="Curved Connector 87"/>
          <p:cNvCxnSpPr>
            <a:stCxn id="28" idx="4"/>
          </p:cNvCxnSpPr>
          <p:nvPr/>
        </p:nvCxnSpPr>
        <p:spPr bwMode="auto">
          <a:xfrm rot="5400000" flipH="1" flipV="1">
            <a:off x="5448300" y="2019300"/>
            <a:ext cx="152400" cy="1905000"/>
          </a:xfrm>
          <a:prstGeom prst="curvedConnector4">
            <a:avLst>
              <a:gd name="adj1" fmla="val -150000"/>
              <a:gd name="adj2" fmla="val 56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334000" y="3276600"/>
            <a:ext cx="393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352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0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20468" y="4800600"/>
            <a:ext cx="3670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endParaRPr lang="en-US" sz="40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92" name="Oval 35"/>
          <p:cNvSpPr>
            <a:spLocks noChangeArrowheads="1"/>
          </p:cNvSpPr>
          <p:nvPr/>
        </p:nvSpPr>
        <p:spPr bwMode="auto">
          <a:xfrm>
            <a:off x="2362200" y="4953000"/>
            <a:ext cx="532622" cy="558224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008000"/>
                </a:solidFill>
              </a:rPr>
              <a:t>win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80754" y="5486400"/>
            <a:ext cx="593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solve system of linear</a:t>
            </a:r>
          </a:p>
          <a:p>
            <a:r>
              <a:rPr lang="en-US" sz="3600" dirty="0" smtClean="0"/>
              <a:t>equations for </a:t>
            </a:r>
            <a:r>
              <a:rPr lang="en-US" sz="3600" dirty="0" err="1" smtClean="0">
                <a:solidFill>
                  <a:srgbClr val="0000FF"/>
                </a:solidFill>
              </a:rPr>
              <a:t>Pr</a:t>
            </a:r>
            <a:r>
              <a:rPr lang="en-US" sz="3600" dirty="0" smtClean="0">
                <a:solidFill>
                  <a:srgbClr val="0000FF"/>
                </a:solidFill>
              </a:rPr>
              <a:t>[win]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94" name="Oval 35"/>
          <p:cNvSpPr>
            <a:spLocks noChangeArrowheads="1"/>
          </p:cNvSpPr>
          <p:nvPr/>
        </p:nvSpPr>
        <p:spPr bwMode="auto">
          <a:xfrm>
            <a:off x="6400800" y="4953000"/>
            <a:ext cx="533400" cy="513041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lose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8901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/>
      <p:bldP spid="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14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from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77562" y="5486400"/>
            <a:ext cx="488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Just solve systems of</a:t>
            </a:r>
          </a:p>
          <a:p>
            <a:pPr algn="ctr"/>
            <a:r>
              <a:rPr lang="en-US" sz="3600" dirty="0" smtClean="0">
                <a:solidFill>
                  <a:srgbClr val="0000FF"/>
                </a:solidFill>
              </a:rPr>
              <a:t>linear equations</a:t>
            </a: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786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5E1BA450-280F-8A40-AB9C-518CB5D8C9F4}" type="slidenum">
              <a:rPr lang="en-US" smtClean="0"/>
              <a:pPr/>
              <a:t>2</a:t>
            </a:fld>
            <a:endParaRPr lang="en-US" dirty="0"/>
          </a:p>
          <a:p>
            <a:endParaRPr lang="en-US" dirty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31750">
            <a:solidFill>
              <a:srgbClr val="FF6600"/>
            </a:solidFill>
            <a:round/>
            <a:headEnd/>
            <a:tailEnd type="stealth" w="lg" len="lg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31750">
            <a:solidFill>
              <a:srgbClr val="008000"/>
            </a:solidFill>
            <a:round/>
            <a:headEnd/>
            <a:tailEnd type="stealth" w="lg" len="lg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31750">
            <a:solidFill>
              <a:schemeClr val="accent2"/>
            </a:solidFill>
            <a:round/>
            <a:headEnd/>
            <a:tailEnd type="stealth" w="lg" len="lg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3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01625"/>
            <a:ext cx="6405562" cy="1069975"/>
          </a:xfrm>
        </p:spPr>
        <p:txBody>
          <a:bodyPr/>
          <a:lstStyle/>
          <a:p>
            <a:pPr eaLnBrk="1" hangingPunct="1"/>
            <a:r>
              <a:rPr lang="en-US" dirty="0" smtClean="0"/>
              <a:t>Example: Gambler’s </a:t>
            </a:r>
            <a:r>
              <a:rPr lang="en-US" dirty="0"/>
              <a:t>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::=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008000"/>
                </a:solidFill>
              </a:rPr>
              <a:t>win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dirty="0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>
                <a:solidFill>
                  <a:srgbClr val="CC0000"/>
                </a:solidFill>
              </a:rPr>
              <a:t>q </a:t>
            </a:r>
            <a:r>
              <a:rPr lang="en-US" sz="3600" dirty="0"/>
              <a:t>::= 1-</a:t>
            </a:r>
            <a:r>
              <a:rPr lang="en-US" sz="3600" dirty="0">
                <a:solidFill>
                  <a:srgbClr val="008000"/>
                </a:solidFill>
              </a:rPr>
              <a:t>p</a:t>
            </a:r>
            <a:r>
              <a:rPr lang="en-US" sz="3600" dirty="0"/>
              <a:t> =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>
                <a:solidFill>
                  <a:srgbClr val="CC0000"/>
                </a:solidFill>
              </a:rPr>
              <a:t>lose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dirty="0" smtClean="0"/>
              <a:t>bet]</a:t>
            </a:r>
            <a:endParaRPr lang="en-US" sz="3600" dirty="0"/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 dirty="0"/>
              <a:t>What is </a:t>
            </a:r>
            <a:r>
              <a:rPr lang="en-US" sz="3600" dirty="0" err="1" smtClean="0"/>
              <a:t>Pr</a:t>
            </a:r>
            <a:r>
              <a:rPr lang="en-US" sz="3600" dirty="0"/>
              <a:t>[</a:t>
            </a:r>
            <a:r>
              <a:rPr lang="en-US" sz="3600" dirty="0" smtClean="0"/>
              <a:t>reach </a:t>
            </a:r>
            <a:r>
              <a:rPr lang="en-US" sz="3600" dirty="0">
                <a:solidFill>
                  <a:srgbClr val="008000"/>
                </a:solidFill>
              </a:rPr>
              <a:t>T</a:t>
            </a:r>
            <a:r>
              <a:rPr lang="en-US" sz="3600" dirty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0</a:t>
            </a:r>
            <a:r>
              <a:rPr lang="en-US" sz="3600" dirty="0"/>
              <a:t>]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856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E5A7F2C-4A32-A14D-9867-A3721D1A9C1D}" type="slidenum">
              <a:rPr lang="en-US" smtClean="0"/>
              <a:pPr/>
              <a:t>4</a:t>
            </a:fld>
            <a:endParaRPr lang="en-US" dirty="0"/>
          </a:p>
          <a:p>
            <a:endParaRPr lang="en-US" dirty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36576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Physics — Brownian motion</a:t>
            </a:r>
          </a:p>
          <a:p>
            <a:pPr eaLnBrk="1" hangingPunct="1"/>
            <a:r>
              <a:rPr lang="en-US" sz="4800" dirty="0" smtClean="0"/>
              <a:t>Finance — stocks, options</a:t>
            </a:r>
          </a:p>
          <a:p>
            <a:pPr eaLnBrk="1" hangingPunct="1"/>
            <a:r>
              <a:rPr lang="en-US" sz="4800" dirty="0" smtClean="0"/>
              <a:t>Algorithms </a:t>
            </a:r>
            <a:r>
              <a:rPr lang="en-US" sz="4800" dirty="0"/>
              <a:t>— web search, </a:t>
            </a:r>
            <a:r>
              <a:rPr lang="en-US" sz="4800" dirty="0" smtClean="0"/>
              <a:t>clustering</a:t>
            </a:r>
            <a:endParaRPr lang="en-US" sz="480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45EE687B-6412-EB45-B7C7-83D7DCF91618}" type="slidenum">
              <a:rPr lang="en-US" smtClean="0"/>
              <a:pPr/>
              <a:t>5</a:t>
            </a:fld>
            <a:endParaRPr lang="en-US" dirty="0"/>
          </a:p>
          <a:p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01625"/>
            <a:ext cx="6176962" cy="765175"/>
          </a:xfrm>
        </p:spPr>
        <p:txBody>
          <a:bodyPr/>
          <a:lstStyle/>
          <a:p>
            <a:pPr eaLnBrk="1" hangingPunct="1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429000"/>
            <a:ext cx="8534400" cy="2362200"/>
          </a:xfrm>
        </p:spPr>
        <p:txBody>
          <a:bodyPr/>
          <a:lstStyle/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>
                <a:solidFill>
                  <a:srgbClr val="FF6600"/>
                </a:solidFill>
              </a:rPr>
              <a:t>O</a:t>
            </a:r>
            <a:r>
              <a:rPr lang="en-US" sz="4000" dirty="0"/>
              <a:t> </a:t>
            </a:r>
            <a:r>
              <a:rPr lang="en-US" sz="4000" dirty="0" smtClean="0"/>
              <a:t>in </a:t>
            </a:r>
            <a:r>
              <a:rPr lang="en-US" sz="4000" dirty="0" smtClean="0">
                <a:solidFill>
                  <a:srgbClr val="0000FF"/>
                </a:solidFill>
              </a:rPr>
              <a:t>7</a:t>
            </a:r>
            <a:r>
              <a:rPr lang="en-US" sz="4000" dirty="0" smtClean="0"/>
              <a:t> steps| </a:t>
            </a:r>
            <a:r>
              <a:rPr lang="en-US" sz="4000" dirty="0"/>
              <a:t>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  <a:p>
            <a:pPr eaLnBrk="1" hangingPunct="1"/>
            <a:r>
              <a:rPr lang="en-US" sz="4000" dirty="0"/>
              <a:t>Average # steps from </a:t>
            </a:r>
            <a:r>
              <a:rPr lang="en-US" sz="4000" dirty="0">
                <a:solidFill>
                  <a:schemeClr val="accent2"/>
                </a:solidFill>
              </a:rPr>
              <a:t>B</a:t>
            </a:r>
            <a:r>
              <a:rPr lang="en-US" sz="4000" dirty="0">
                <a:sym typeface="Symbol" pitchFamily="-111" charset="2"/>
              </a:rPr>
              <a:t> to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endParaRPr lang="en-US" sz="4000" dirty="0" smtClean="0"/>
          </a:p>
          <a:p>
            <a:pPr eaLnBrk="1" hangingPunct="1"/>
            <a:r>
              <a:rPr lang="en-US" sz="4000" dirty="0" err="1" smtClean="0"/>
              <a:t>Pr</a:t>
            </a:r>
            <a:r>
              <a:rPr lang="en-US" sz="4000" dirty="0" smtClean="0"/>
              <a:t>[reach </a:t>
            </a:r>
            <a:r>
              <a:rPr lang="en-US" sz="4000" dirty="0" smtClean="0">
                <a:solidFill>
                  <a:srgbClr val="008000"/>
                </a:solidFill>
              </a:rPr>
              <a:t>G</a:t>
            </a:r>
            <a:r>
              <a:rPr lang="en-US" sz="4000" dirty="0" smtClean="0"/>
              <a:t> before </a:t>
            </a:r>
            <a:r>
              <a:rPr lang="en-US" sz="4000" dirty="0" smtClean="0">
                <a:solidFill>
                  <a:srgbClr val="FF6600"/>
                </a:solidFill>
              </a:rPr>
              <a:t>O</a:t>
            </a:r>
            <a:r>
              <a:rPr lang="en-US" sz="4000" dirty="0" smtClean="0"/>
              <a:t> | start at </a:t>
            </a:r>
            <a:r>
              <a:rPr lang="en-US" sz="4000" dirty="0" smtClean="0">
                <a:solidFill>
                  <a:schemeClr val="accent2"/>
                </a:solidFill>
              </a:rPr>
              <a:t>B</a:t>
            </a:r>
            <a:r>
              <a:rPr lang="en-US" sz="4000" dirty="0" smtClean="0"/>
              <a:t>]</a:t>
            </a:r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       December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7011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6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4288" name="TextBox 5428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[win]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4800600" y="39624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130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131" name="Oval 35"/>
          <p:cNvSpPr>
            <a:spLocks noChangeArrowheads="1"/>
          </p:cNvSpPr>
          <p:nvPr/>
        </p:nvSpPr>
        <p:spPr bwMode="auto">
          <a:xfrm>
            <a:off x="76200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4022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7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7673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8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FF00FF">
                <a:alpha val="49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9600" y="3733800"/>
            <a:ext cx="800270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0000FF"/>
                </a:solidFill>
              </a:rPr>
              <a:t>Pr</a:t>
            </a:r>
            <a:r>
              <a:rPr lang="en-US" sz="4000" dirty="0" smtClean="0">
                <a:solidFill>
                  <a:srgbClr val="0000FF"/>
                </a:solidFill>
              </a:rPr>
              <a:t>[win|    ]</a:t>
            </a:r>
            <a:endParaRPr lang="en-US" sz="40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= </a:t>
            </a:r>
            <a:r>
              <a:rPr lang="en-US" sz="4000" dirty="0">
                <a:solidFill>
                  <a:srgbClr val="0000FF"/>
                </a:solidFill>
              </a:rPr>
              <a:t>½Pr[win|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 + </a:t>
            </a:r>
            <a:r>
              <a:rPr lang="en-US" sz="4000" dirty="0" smtClean="0">
                <a:solidFill>
                  <a:srgbClr val="0000FF"/>
                </a:solidFill>
              </a:rPr>
              <a:t>½</a:t>
            </a:r>
            <a:r>
              <a:rPr lang="en-US" sz="4000" dirty="0">
                <a:solidFill>
                  <a:srgbClr val="0000FF"/>
                </a:solidFill>
              </a:rPr>
              <a:t>Pr[win|</a:t>
            </a:r>
            <a:r>
              <a:rPr lang="en-US" sz="4000" b="1" dirty="0">
                <a:solidFill>
                  <a:srgbClr val="0000FF"/>
                </a:solidFill>
                <a:latin typeface="Euclid Symbol" charset="2"/>
                <a:cs typeface="Euclid Symbol" charset="2"/>
              </a:rPr>
              <a:t>  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]</a:t>
            </a:r>
            <a:endParaRPr lang="en-US" sz="40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  <a:p>
            <a:endParaRPr lang="en-US" sz="32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>
            <a:off x="2438400" y="3886200"/>
            <a:ext cx="457200" cy="457200"/>
          </a:xfrm>
          <a:prstGeom prst="ellipse">
            <a:avLst/>
          </a:prstGeom>
          <a:solidFill>
            <a:srgbClr val="FF00FF">
              <a:alpha val="43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/>
              <a:t>-</a:t>
            </a:r>
            <a:r>
              <a:rPr lang="en-US" sz="1800" dirty="0" smtClean="0">
                <a:solidFill>
                  <a:srgbClr val="008000"/>
                </a:solidFill>
              </a:rPr>
              <a:t>H</a:t>
            </a:r>
            <a:endParaRPr lang="en-US" sz="1800" dirty="0">
              <a:solidFill>
                <a:srgbClr val="008000"/>
              </a:solidFill>
            </a:endParaRPr>
          </a:p>
        </p:txBody>
      </p: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75438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</a:t>
            </a:r>
            <a:r>
              <a:rPr lang="en-US" sz="1800" dirty="0" smtClean="0">
                <a:solidFill>
                  <a:srgbClr val="FF0000"/>
                </a:solidFill>
              </a:rPr>
              <a:t>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962400" y="4648200"/>
            <a:ext cx="457200" cy="457200"/>
          </a:xfrm>
          <a:prstGeom prst="ellipse">
            <a:avLst/>
          </a:prstGeom>
          <a:solidFill>
            <a:srgbClr val="80C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8000"/>
                </a:solidFill>
              </a:rPr>
              <a:t>HH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dirty="0" smtClean="0"/>
              <a:t>random-walk.</a:t>
            </a:r>
            <a:fld id="{B826CD8C-0477-834C-B53A-FCC4FCE3844A}" type="slidenum">
              <a:rPr lang="en-US" smtClean="0"/>
              <a:pPr/>
              <a:t>9</a:t>
            </a:fld>
            <a:endParaRPr lang="en-US" dirty="0"/>
          </a:p>
          <a:p>
            <a:endParaRPr lang="en-US" dirty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Example: Toss 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r>
              <a:rPr lang="en-US" sz="3600" dirty="0" smtClean="0"/>
              <a:t> before </a:t>
            </a:r>
            <a:r>
              <a:rPr lang="en-US" sz="3600" dirty="0" smtClean="0">
                <a:solidFill>
                  <a:srgbClr val="CC0000"/>
                </a:solidFill>
              </a:rPr>
              <a:t>TT</a:t>
            </a:r>
            <a:r>
              <a:rPr lang="en-US" sz="3600" dirty="0" smtClean="0">
                <a:solidFill>
                  <a:srgbClr val="008000"/>
                </a:solidFill>
              </a:rPr>
              <a:t>H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24200" y="6629400"/>
            <a:ext cx="2863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Albert R Meyer,        December 11, 2013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983513" y="978296"/>
            <a:ext cx="6474149" cy="4135571"/>
          </a:xfrm>
          <a:custGeom>
            <a:avLst/>
            <a:gdLst>
              <a:gd name="connsiteX0" fmla="*/ 2546154 w 6474149"/>
              <a:gd name="connsiteY0" fmla="*/ 892837 h 4135571"/>
              <a:gd name="connsiteX1" fmla="*/ 2520754 w 6474149"/>
              <a:gd name="connsiteY1" fmla="*/ 545704 h 4135571"/>
              <a:gd name="connsiteX2" fmla="*/ 2520754 w 6474149"/>
              <a:gd name="connsiteY2" fmla="*/ 528771 h 4135571"/>
              <a:gd name="connsiteX3" fmla="*/ 6154 w 6474149"/>
              <a:gd name="connsiteY3" fmla="*/ 1637904 h 4135571"/>
              <a:gd name="connsiteX4" fmla="*/ 3350487 w 6474149"/>
              <a:gd name="connsiteY4" fmla="*/ 2730104 h 4135571"/>
              <a:gd name="connsiteX5" fmla="*/ 2817087 w 6474149"/>
              <a:gd name="connsiteY5" fmla="*/ 545704 h 4135571"/>
              <a:gd name="connsiteX6" fmla="*/ 3900820 w 6474149"/>
              <a:gd name="connsiteY6" fmla="*/ 875904 h 4135571"/>
              <a:gd name="connsiteX7" fmla="*/ 5001487 w 6474149"/>
              <a:gd name="connsiteY7" fmla="*/ 782771 h 4135571"/>
              <a:gd name="connsiteX8" fmla="*/ 6415420 w 6474149"/>
              <a:gd name="connsiteY8" fmla="*/ 2027371 h 4135571"/>
              <a:gd name="connsiteX9" fmla="*/ 6136020 w 6474149"/>
              <a:gd name="connsiteY9" fmla="*/ 37704 h 4135571"/>
              <a:gd name="connsiteX10" fmla="*/ 5492554 w 6474149"/>
              <a:gd name="connsiteY10" fmla="*/ 4135571 h 413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74149" h="4135571">
                <a:moveTo>
                  <a:pt x="2546154" y="892837"/>
                </a:moveTo>
                <a:cubicBezTo>
                  <a:pt x="2535570" y="749609"/>
                  <a:pt x="2524987" y="606382"/>
                  <a:pt x="2520754" y="545704"/>
                </a:cubicBezTo>
                <a:cubicBezTo>
                  <a:pt x="2516521" y="485026"/>
                  <a:pt x="2520754" y="528771"/>
                  <a:pt x="2520754" y="528771"/>
                </a:cubicBezTo>
                <a:cubicBezTo>
                  <a:pt x="2101654" y="710804"/>
                  <a:pt x="-132135" y="1271015"/>
                  <a:pt x="6154" y="1637904"/>
                </a:cubicBezTo>
                <a:cubicBezTo>
                  <a:pt x="144443" y="2004793"/>
                  <a:pt x="2881998" y="2912137"/>
                  <a:pt x="3350487" y="2730104"/>
                </a:cubicBezTo>
                <a:cubicBezTo>
                  <a:pt x="3818976" y="2548071"/>
                  <a:pt x="2725365" y="854737"/>
                  <a:pt x="2817087" y="545704"/>
                </a:cubicBezTo>
                <a:cubicBezTo>
                  <a:pt x="2908809" y="236671"/>
                  <a:pt x="3536753" y="836393"/>
                  <a:pt x="3900820" y="875904"/>
                </a:cubicBezTo>
                <a:cubicBezTo>
                  <a:pt x="4264887" y="915415"/>
                  <a:pt x="4582387" y="590860"/>
                  <a:pt x="5001487" y="782771"/>
                </a:cubicBezTo>
                <a:cubicBezTo>
                  <a:pt x="5420587" y="974682"/>
                  <a:pt x="6226331" y="2151549"/>
                  <a:pt x="6415420" y="2027371"/>
                </a:cubicBezTo>
                <a:cubicBezTo>
                  <a:pt x="6604509" y="1903193"/>
                  <a:pt x="6289831" y="-313663"/>
                  <a:pt x="6136020" y="37704"/>
                </a:cubicBezTo>
                <a:cubicBezTo>
                  <a:pt x="5982209" y="389071"/>
                  <a:pt x="5595565" y="3452593"/>
                  <a:pt x="5492554" y="4135571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885267" y="1219200"/>
            <a:ext cx="423333" cy="253636"/>
          </a:xfrm>
          <a:custGeom>
            <a:avLst/>
            <a:gdLst>
              <a:gd name="connsiteX0" fmla="*/ 0 w 423333"/>
              <a:gd name="connsiteY0" fmla="*/ 220133 h 253636"/>
              <a:gd name="connsiteX1" fmla="*/ 423333 w 423333"/>
              <a:gd name="connsiteY1" fmla="*/ 0 h 25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333" h="253636">
                <a:moveTo>
                  <a:pt x="0" y="220133"/>
                </a:moveTo>
                <a:cubicBezTo>
                  <a:pt x="55033" y="266700"/>
                  <a:pt x="110066" y="313267"/>
                  <a:pt x="423333" y="0"/>
                </a:cubicBezTo>
              </a:path>
            </a:pathLst>
          </a:custGeom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289" name="Group 54288"/>
          <p:cNvGrpSpPr/>
          <p:nvPr/>
        </p:nvGrpSpPr>
        <p:grpSpPr>
          <a:xfrm>
            <a:off x="3200400" y="1066800"/>
            <a:ext cx="2743200" cy="1219200"/>
            <a:chOff x="3276600" y="1447800"/>
            <a:chExt cx="2743200" cy="1219200"/>
          </a:xfrm>
        </p:grpSpPr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4419600" y="1447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/>
                <a:t>--</a:t>
              </a:r>
              <a:endParaRPr lang="en-US" dirty="0"/>
            </a:p>
          </p:txBody>
        </p:sp>
        <p:sp>
          <p:nvSpPr>
            <p:cNvPr id="59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82220" y="15069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3" name="Straight Arrow Connector 32"/>
            <p:cNvCxnSpPr>
              <a:endCxn id="35" idx="7"/>
            </p:cNvCxnSpPr>
            <p:nvPr/>
          </p:nvCxnSpPr>
          <p:spPr bwMode="auto">
            <a:xfrm flipH="1">
              <a:off x="3666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4" name="Straight Arrow Connector 33"/>
            <p:cNvCxnSpPr>
              <a:endCxn id="37" idx="1"/>
            </p:cNvCxnSpPr>
            <p:nvPr/>
          </p:nvCxnSpPr>
          <p:spPr bwMode="auto">
            <a:xfrm>
              <a:off x="4809845" y="18380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276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15240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5562600" y="22098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0200" y="15240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15434" y="14726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29200" y="14478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1828800"/>
            <a:ext cx="2743200" cy="1219200"/>
            <a:chOff x="1981200" y="2133600"/>
            <a:chExt cx="2743200" cy="1219200"/>
          </a:xfrm>
        </p:grpSpPr>
        <p:sp>
          <p:nvSpPr>
            <p:cNvPr id="28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30" name="Straight Arrow Connector 29"/>
            <p:cNvCxnSpPr>
              <a:endCxn id="32" idx="7"/>
            </p:cNvCxnSpPr>
            <p:nvPr/>
          </p:nvCxnSpPr>
          <p:spPr bwMode="auto">
            <a:xfrm flipH="1">
              <a:off x="2371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31" name="Straight Arrow Connector 30"/>
            <p:cNvCxnSpPr>
              <a:endCxn id="42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1981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33600" y="2209800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114800" y="2209800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20034" y="2158424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33800" y="2133600"/>
              <a:ext cx="45176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00FF"/>
                  </a:solidFill>
                </a:rPr>
                <a:t>½</a:t>
              </a:r>
              <a:endParaRPr lang="en-US" sz="3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76800" y="1887952"/>
            <a:ext cx="2209800" cy="1160048"/>
            <a:chOff x="2514600" y="2192752"/>
            <a:chExt cx="2209800" cy="1160048"/>
          </a:xfrm>
        </p:grpSpPr>
        <p:sp>
          <p:nvSpPr>
            <p:cNvPr id="49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/>
                <a:t>--</a:t>
              </a:r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3186820" y="2192752"/>
              <a:ext cx="233864" cy="455343"/>
            </a:xfrm>
            <a:custGeom>
              <a:avLst/>
              <a:gdLst>
                <a:gd name="connsiteX0" fmla="*/ 13580 w 233864"/>
                <a:gd name="connsiteY0" fmla="*/ 381115 h 455343"/>
                <a:gd name="connsiteX1" fmla="*/ 233713 w 233864"/>
                <a:gd name="connsiteY1" fmla="*/ 115 h 455343"/>
                <a:gd name="connsiteX2" fmla="*/ 47447 w 233864"/>
                <a:gd name="connsiteY2" fmla="*/ 423448 h 455343"/>
                <a:gd name="connsiteX3" fmla="*/ 13580 w 233864"/>
                <a:gd name="connsiteY3" fmla="*/ 381115 h 4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864" h="455343">
                  <a:moveTo>
                    <a:pt x="13580" y="381115"/>
                  </a:moveTo>
                  <a:cubicBezTo>
                    <a:pt x="44624" y="310559"/>
                    <a:pt x="228069" y="-6940"/>
                    <a:pt x="233713" y="115"/>
                  </a:cubicBezTo>
                  <a:cubicBezTo>
                    <a:pt x="239357" y="7170"/>
                    <a:pt x="85547" y="362770"/>
                    <a:pt x="47447" y="423448"/>
                  </a:cubicBezTo>
                  <a:cubicBezTo>
                    <a:pt x="9347" y="484126"/>
                    <a:pt x="-17464" y="451671"/>
                    <a:pt x="13580" y="381115"/>
                  </a:cubicBezTo>
                  <a:close/>
                </a:path>
              </a:pathLst>
            </a:custGeom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-64" charset="0"/>
                <a:ea typeface="ＭＳ Ｐゴシック" pitchFamily="-64" charset="-128"/>
              </a:endParaRPr>
            </a:p>
          </p:txBody>
        </p:sp>
        <p:cxnSp>
          <p:nvCxnSpPr>
            <p:cNvPr id="51" name="Straight Arrow Connector 50"/>
            <p:cNvCxnSpPr>
              <a:stCxn id="59" idx="3"/>
              <a:endCxn id="53" idx="7"/>
            </p:cNvCxnSpPr>
            <p:nvPr/>
          </p:nvCxnSpPr>
          <p:spPr bwMode="auto">
            <a:xfrm flipH="1">
              <a:off x="2904845" y="2523845"/>
              <a:ext cx="2863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52" name="Straight Arrow Connector 51"/>
            <p:cNvCxnSpPr>
              <a:endCxn id="55" idx="1"/>
            </p:cNvCxnSpPr>
            <p:nvPr/>
          </p:nvCxnSpPr>
          <p:spPr bwMode="auto">
            <a:xfrm>
              <a:off x="3514445" y="2523845"/>
              <a:ext cx="819710" cy="43871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53" name="Oval 35"/>
            <p:cNvSpPr>
              <a:spLocks noChangeArrowheads="1"/>
            </p:cNvSpPr>
            <p:nvPr/>
          </p:nvSpPr>
          <p:spPr bwMode="auto">
            <a:xfrm>
              <a:off x="25146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</a:t>
              </a:r>
              <a:r>
                <a:rPr lang="en-US" sz="1800" dirty="0" smtClean="0">
                  <a:solidFill>
                    <a:srgbClr val="008000"/>
                  </a:solidFill>
                </a:rPr>
                <a:t>H</a:t>
              </a:r>
              <a:endParaRPr lang="en-US" sz="1800" dirty="0">
                <a:solidFill>
                  <a:srgbClr val="008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03141" y="2357735"/>
              <a:ext cx="4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8000"/>
                  </a:solidFill>
                </a:rPr>
                <a:t>H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Oval 35"/>
            <p:cNvSpPr>
              <a:spLocks noChangeArrowheads="1"/>
            </p:cNvSpPr>
            <p:nvPr/>
          </p:nvSpPr>
          <p:spPr bwMode="auto">
            <a:xfrm>
              <a:off x="4267200" y="2895600"/>
              <a:ext cx="457200" cy="457200"/>
            </a:xfrm>
            <a:prstGeom prst="ellipse">
              <a:avLst/>
            </a:prstGeom>
            <a:solidFill>
              <a:srgbClr val="80C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TT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2281535"/>
              <a:ext cx="393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75914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824</Words>
  <Application>Microsoft Macintosh PowerPoint</Application>
  <PresentationFormat>On-screen Show (4:3)</PresentationFormat>
  <Paragraphs>296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Random Walks</vt:lpstr>
      <vt:lpstr>Graph With Probable Transitions</vt:lpstr>
      <vt:lpstr>Example: Gambler’s Ruin</vt:lpstr>
      <vt:lpstr>Applications of Random Walk</vt:lpstr>
      <vt:lpstr>Questions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Example: Toss HTH before TTH</vt:lpstr>
      <vt:lpstr>Questions</vt:lpstr>
    </vt:vector>
  </TitlesOfParts>
  <Company>Jeremy Fineman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356</cp:revision>
  <cp:lastPrinted>2013-12-06T02:58:04Z</cp:lastPrinted>
  <dcterms:created xsi:type="dcterms:W3CDTF">2011-05-11T16:21:46Z</dcterms:created>
  <dcterms:modified xsi:type="dcterms:W3CDTF">2013-12-10T00:14:54Z</dcterms:modified>
</cp:coreProperties>
</file>