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embeddings/oleObject8.bin" ContentType="application/vnd.openxmlformats-officedocument.oleObject"/>
  <Override PartName="/ppt/notesSlides/notesSlide1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ppt/embeddings/oleObject1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6" r:id="rId3"/>
    <p:sldId id="318" r:id="rId4"/>
    <p:sldId id="322" r:id="rId5"/>
    <p:sldId id="317" r:id="rId6"/>
    <p:sldId id="307" r:id="rId7"/>
    <p:sldId id="325" r:id="rId8"/>
    <p:sldId id="326" r:id="rId9"/>
    <p:sldId id="323" r:id="rId10"/>
    <p:sldId id="319" r:id="rId11"/>
    <p:sldId id="348" r:id="rId12"/>
    <p:sldId id="357" r:id="rId13"/>
    <p:sldId id="356" r:id="rId14"/>
    <p:sldId id="354" r:id="rId15"/>
    <p:sldId id="355" r:id="rId16"/>
    <p:sldId id="349" r:id="rId17"/>
    <p:sldId id="350" r:id="rId18"/>
    <p:sldId id="351" r:id="rId19"/>
    <p:sldId id="352" r:id="rId20"/>
    <p:sldId id="353" r:id="rId21"/>
    <p:sldId id="287" r:id="rId22"/>
    <p:sldId id="293" r:id="rId23"/>
    <p:sldId id="320" r:id="rId24"/>
    <p:sldId id="346" r:id="rId25"/>
    <p:sldId id="334" r:id="rId26"/>
    <p:sldId id="300" r:id="rId2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19" autoAdjust="0"/>
  </p:normalViewPr>
  <p:slideViewPr>
    <p:cSldViewPr showGuides="1">
      <p:cViewPr>
        <p:scale>
          <a:sx n="130" d="100"/>
          <a:sy n="130" d="100"/>
        </p:scale>
        <p:origin x="-200" y="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6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21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22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2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23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2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26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3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4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>
                <a:solidFill>
                  <a:srgbClr val="000000"/>
                </a:solidFill>
              </a:rPr>
              <a:t>       May 13, 2015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Stationary</a:t>
            </a:r>
            <a:br>
              <a:rPr lang="en-US" sz="8800" dirty="0" smtClean="0"/>
            </a:br>
            <a:r>
              <a:rPr lang="en-US" sz="8800" dirty="0" smtClean="0"/>
              <a:t>Distributions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T</a:t>
            </a:r>
            <a:r>
              <a:rPr lang="en-US" sz="4400" dirty="0" smtClean="0"/>
              <a:t>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smtClean="0"/>
              <a:t>for a random walk graph is the</a:t>
            </a:r>
          </a:p>
          <a:p>
            <a:pPr marL="0" indent="0">
              <a:buNone/>
            </a:pPr>
            <a:r>
              <a:rPr lang="en-US" sz="4400" dirty="0" smtClean="0"/>
              <a:t>same as the adjacency matrix, using edge probabilities instead of zeroes and ones.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436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For an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-vertex </a:t>
            </a:r>
            <a:r>
              <a:rPr lang="en-US" sz="4400" dirty="0" smtClean="0"/>
              <a:t>random walk</a:t>
            </a:r>
          </a:p>
          <a:p>
            <a:pPr marL="0" indent="0">
              <a:buNone/>
            </a:pPr>
            <a:r>
              <a:rPr lang="en-US" sz="4400" dirty="0" smtClean="0"/>
              <a:t>graph, the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edge probability matrix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</a:p>
          <a:p>
            <a:pPr marL="0" indent="0">
              <a:buNone/>
            </a:pPr>
            <a:r>
              <a:rPr lang="en-US" sz="4400" dirty="0" smtClean="0"/>
              <a:t>is </a:t>
            </a:r>
            <a:r>
              <a:rPr lang="en-US" sz="4400" dirty="0"/>
              <a:t>an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matrix with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</a:p>
          <a:p>
            <a:pPr marL="0" indent="0">
              <a:buNone/>
            </a:pPr>
            <a:r>
              <a:rPr lang="en-US" sz="4400" dirty="0" smtClean="0"/>
              <a:t>for all vertices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 B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230626"/>
              </p:ext>
            </p:extLst>
          </p:nvPr>
        </p:nvGraphicFramePr>
        <p:xfrm>
          <a:off x="1676400" y="4267200"/>
          <a:ext cx="5855804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9" name="Equation" r:id="rId3" imgW="1282700" imgH="292100" progId="Equation.DSMT4">
                  <p:embed/>
                </p:oleObj>
              </mc:Choice>
              <mc:Fallback>
                <p:oleObj name="Equation" r:id="rId3" imgW="1282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267200"/>
                        <a:ext cx="5855804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99755"/>
              </p:ext>
            </p:extLst>
          </p:nvPr>
        </p:nvGraphicFramePr>
        <p:xfrm>
          <a:off x="1219200" y="2089150"/>
          <a:ext cx="6605588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7" name="Equation" r:id="rId3" imgW="1879600" imgH="914400" progId="Equation.DSMT4">
                  <p:embed/>
                </p:oleObj>
              </mc:Choice>
              <mc:Fallback>
                <p:oleObj name="Equation" r:id="rId3" imgW="1879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089150"/>
                        <a:ext cx="6605588" cy="321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27788"/>
              </p:ext>
            </p:extLst>
          </p:nvPr>
        </p:nvGraphicFramePr>
        <p:xfrm>
          <a:off x="376887" y="2233613"/>
          <a:ext cx="8390226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2" name="Equation" r:id="rId4" imgW="2895600" imgH="990600" progId="Equation.DSMT4">
                  <p:embed/>
                </p:oleObj>
              </mc:Choice>
              <mc:Fallback>
                <p:oleObj name="Equation" r:id="rId4" imgW="28956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887" y="2233613"/>
                        <a:ext cx="8390226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018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08924"/>
              </p:ext>
            </p:extLst>
          </p:nvPr>
        </p:nvGraphicFramePr>
        <p:xfrm>
          <a:off x="376238" y="2270125"/>
          <a:ext cx="839152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3" name="Equation" r:id="rId4" imgW="2895600" imgH="965200" progId="Equation.DSMT4">
                  <p:embed/>
                </p:oleObj>
              </mc:Choice>
              <mc:Fallback>
                <p:oleObj name="Equation" r:id="rId4" imgW="28956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238" y="2270125"/>
                        <a:ext cx="8391525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83920"/>
              </p:ext>
            </p:extLst>
          </p:nvPr>
        </p:nvGraphicFramePr>
        <p:xfrm>
          <a:off x="984250" y="2178050"/>
          <a:ext cx="7186613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9" name="Equation" r:id="rId3" imgW="2044700" imgH="863600" progId="Equation.DSMT4">
                  <p:embed/>
                </p:oleObj>
              </mc:Choice>
              <mc:Fallback>
                <p:oleObj name="Equation" r:id="rId3" imgW="20447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2178050"/>
                        <a:ext cx="7186613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2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76623"/>
              </p:ext>
            </p:extLst>
          </p:nvPr>
        </p:nvGraphicFramePr>
        <p:xfrm>
          <a:off x="984250" y="2400300"/>
          <a:ext cx="71866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2" name="Equation" r:id="rId4" imgW="2044700" imgH="736600" progId="Equation.DSMT4">
                  <p:embed/>
                </p:oleObj>
              </mc:Choice>
              <mc:Fallback>
                <p:oleObj name="Equation" r:id="rId4" imgW="20447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0" y="2400300"/>
                        <a:ext cx="7186613" cy="258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1981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distribution update is</a:t>
            </a:r>
          </a:p>
          <a:p>
            <a:pPr marL="0" indent="0" algn="ctr">
              <a:buNone/>
            </a:pPr>
            <a:r>
              <a:rPr lang="en-US" sz="4400" dirty="0" smtClean="0"/>
              <a:t>vector/matrix multiplication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51622"/>
              </p:ext>
            </p:extLst>
          </p:nvPr>
        </p:nvGraphicFramePr>
        <p:xfrm>
          <a:off x="1506147" y="2819400"/>
          <a:ext cx="6131705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9" name="Equation" r:id="rId4" imgW="1282700" imgH="558800" progId="Equation.DSMT4">
                  <p:embed/>
                </p:oleObj>
              </mc:Choice>
              <mc:Fallback>
                <p:oleObj name="Equation" r:id="rId4" imgW="12827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6147" y="2819400"/>
                        <a:ext cx="6131705" cy="266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>
                  <a:solidFill>
                    <a:schemeClr val="accent2"/>
                  </a:solidFill>
                </a:rPr>
                <a:t>B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>
                  <a:solidFill>
                    <a:srgbClr val="008000"/>
                  </a:solidFill>
                </a:rPr>
                <a:t>G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>
                  <a:solidFill>
                    <a:srgbClr val="FF6600"/>
                  </a:solidFill>
                </a:rPr>
                <a:t>O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789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2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173422"/>
              </p:ext>
            </p:extLst>
          </p:nvPr>
        </p:nvGraphicFramePr>
        <p:xfrm>
          <a:off x="762000" y="2057400"/>
          <a:ext cx="7586137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676400" imgH="635000" progId="Equation.DSMT4">
                  <p:embed/>
                </p:oleObj>
              </mc:Choice>
              <mc:Fallback>
                <p:oleObj name="Equation" r:id="rId4" imgW="16764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057400"/>
                        <a:ext cx="7586137" cy="287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559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14210493-F1E5-3947-89D9-9F31E085CCF0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8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</a:t>
            </a:r>
          </a:p>
          <a:p>
            <a:pPr marL="0" indent="0">
              <a:buNone/>
            </a:pPr>
            <a:r>
              <a:rPr lang="en-US" sz="4400" dirty="0" smtClean="0"/>
              <a:t>by solving: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 </a:t>
            </a:r>
            <a:r>
              <a:rPr lang="en-US" sz="6600" dirty="0" smtClean="0">
                <a:solidFill>
                  <a:prstClr val="black"/>
                </a:solidFill>
                <a:latin typeface="PMingLiU"/>
              </a:rPr>
              <a:t>･</a:t>
            </a:r>
            <a:r>
              <a:rPr lang="en-US" sz="6600" dirty="0" smtClean="0">
                <a:solidFill>
                  <a:srgbClr val="0000FF"/>
                </a:solidFill>
              </a:rPr>
              <a:t>M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65444" y="12192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2667000" y="303907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81600" y="303907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2895600" y="4343400"/>
            <a:ext cx="3045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AbadiMT-CondensedExtraBold"/>
              </a:rPr>
              <a:t>∑</a:t>
            </a:r>
            <a:r>
              <a:rPr lang="en-US" sz="6000" b="1" baseline="-25000" dirty="0" smtClean="0">
                <a:solidFill>
                  <a:srgbClr val="0000FF"/>
                </a:solidFill>
                <a:latin typeface="AbadiMT-CondensedExtraBold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s</a:t>
            </a:r>
            <a:r>
              <a:rPr lang="en-US" sz="6000" b="1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3200" b="1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1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098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7200" y="4038600"/>
            <a:ext cx="4114800" cy="685800"/>
            <a:chOff x="228600" y="4038600"/>
            <a:chExt cx="4114800" cy="685800"/>
          </a:xfrm>
        </p:grpSpPr>
        <p:grpSp>
          <p:nvGrpSpPr>
            <p:cNvPr id="55" name="Group 54"/>
            <p:cNvGrpSpPr/>
            <p:nvPr/>
          </p:nvGrpSpPr>
          <p:grpSpPr>
            <a:xfrm>
              <a:off x="228600" y="4038600"/>
              <a:ext cx="4114800" cy="685800"/>
              <a:chOff x="228600" y="4038600"/>
              <a:chExt cx="4114800" cy="6858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295400" y="4075331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2514600" y="4075331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33" name="Curved Connector 32"/>
              <p:cNvCxnSpPr/>
              <p:nvPr/>
            </p:nvCxnSpPr>
            <p:spPr bwMode="auto">
              <a:xfrm rot="16200000" flipV="1">
                <a:off x="2241550" y="3397250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35" name="Oval 34"/>
              <p:cNvSpPr/>
              <p:nvPr/>
            </p:nvSpPr>
            <p:spPr bwMode="auto">
              <a:xfrm>
                <a:off x="228600" y="4114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3733800" y="4114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38" name="Straight Arrow Connector 37"/>
              <p:cNvCxnSpPr>
                <a:stCxn id="32" idx="6"/>
                <a:endCxn id="36" idx="2"/>
              </p:cNvCxnSpPr>
              <p:nvPr/>
            </p:nvCxnSpPr>
            <p:spPr bwMode="auto">
              <a:xfrm>
                <a:off x="3124200" y="4380131"/>
                <a:ext cx="609600" cy="39469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Straight Arrow Connector 38"/>
              <p:cNvCxnSpPr>
                <a:stCxn id="31" idx="2"/>
                <a:endCxn id="35" idx="6"/>
              </p:cNvCxnSpPr>
              <p:nvPr/>
            </p:nvCxnSpPr>
            <p:spPr bwMode="auto">
              <a:xfrm flipH="1">
                <a:off x="838200" y="4380131"/>
                <a:ext cx="457200" cy="39469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6" name="Curved Connector 45"/>
              <p:cNvCxnSpPr>
                <a:stCxn id="32" idx="4"/>
                <a:endCxn id="31" idx="4"/>
              </p:cNvCxnSpPr>
              <p:nvPr/>
            </p:nvCxnSpPr>
            <p:spPr bwMode="auto">
              <a:xfrm rot="5400000">
                <a:off x="2209800" y="4075331"/>
                <a:ext cx="12700" cy="1219200"/>
              </a:xfrm>
              <a:prstGeom prst="curvedConnector3">
                <a:avLst>
                  <a:gd name="adj1" fmla="val 437756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cxnSp>
          <p:nvCxnSpPr>
            <p:cNvPr id="37" name="AutoShape 50"/>
            <p:cNvCxnSpPr>
              <a:cxnSpLocks noChangeAspect="1" noChangeShapeType="1"/>
              <a:stCxn id="36" idx="2"/>
              <a:endCxn id="36" idx="6"/>
            </p:cNvCxnSpPr>
            <p:nvPr/>
          </p:nvCxnSpPr>
          <p:spPr bwMode="auto">
            <a:xfrm rot="10800000" flipH="1">
              <a:off x="3733800" y="4419600"/>
              <a:ext cx="609600" cy="12700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</p:spPr>
        </p:cxnSp>
        <p:cxnSp>
          <p:nvCxnSpPr>
            <p:cNvPr id="44" name="AutoShape 50"/>
            <p:cNvCxnSpPr>
              <a:cxnSpLocks noChangeAspect="1" noChangeShapeType="1"/>
            </p:cNvCxnSpPr>
            <p:nvPr/>
          </p:nvCxnSpPr>
          <p:spPr bwMode="auto">
            <a:xfrm rot="10800000" flipH="1">
              <a:off x="228600" y="4267200"/>
              <a:ext cx="609600" cy="12700"/>
            </a:xfrm>
            <a:prstGeom prst="curvedConnector5">
              <a:avLst>
                <a:gd name="adj1" fmla="val -37500"/>
                <a:gd name="adj2" fmla="val 6000000"/>
                <a:gd name="adj3" fmla="val 1375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59097" y="3999131"/>
            <a:ext cx="3936703" cy="649069"/>
            <a:chOff x="584794" y="4038600"/>
            <a:chExt cx="3936703" cy="649069"/>
          </a:xfrm>
        </p:grpSpPr>
        <p:sp>
          <p:nvSpPr>
            <p:cNvPr id="50" name="TextBox 49"/>
            <p:cNvSpPr txBox="1"/>
            <p:nvPr/>
          </p:nvSpPr>
          <p:spPr>
            <a:xfrm>
              <a:off x="584794" y="4041338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96756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67284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sp>
        <p:nvSpPr>
          <p:cNvPr id="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816F4D3B-050F-E94C-AE39-4FED2171D20A}" type="slidenum">
              <a:rPr lang="en-US" smtClean="0"/>
              <a:pPr/>
              <a:t>26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 err="1" smtClean="0"/>
              <a:t>dist</a:t>
            </a:r>
            <a:r>
              <a:rPr lang="en-US" sz="4000" dirty="0" smtClean="0"/>
              <a:t>?</a:t>
            </a:r>
            <a:endParaRPr lang="en-US" sz="4000" dirty="0"/>
          </a:p>
          <a:p>
            <a:pPr eaLnBrk="1" hangingPunct="1"/>
            <a:r>
              <a:rPr lang="en-US" sz="4000" dirty="0" smtClean="0"/>
              <a:t>unique</a:t>
            </a:r>
            <a:r>
              <a:rPr lang="en-US" sz="4000" dirty="0"/>
              <a:t>?</a:t>
            </a:r>
          </a:p>
          <a:p>
            <a:pPr eaLnBrk="1" hangingPunct="1"/>
            <a:r>
              <a:rPr lang="en-US" sz="4000" dirty="0" smtClean="0"/>
              <a:t>converge to it from</a:t>
            </a:r>
          </a:p>
          <a:p>
            <a:pPr marL="0" indent="0" eaLnBrk="1" hangingPunct="1">
              <a:buNone/>
            </a:pPr>
            <a:r>
              <a:rPr lang="en-US" sz="4000" dirty="0" smtClean="0"/>
              <a:t>   any</a:t>
            </a:r>
            <a:r>
              <a:rPr lang="en-US" sz="4000" dirty="0" smtClean="0"/>
              <a:t> start?</a:t>
            </a:r>
            <a:endParaRPr lang="en-US" sz="4000" dirty="0"/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37338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56693" y="4473714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/>
      <p:bldP spid="86022" grpId="0"/>
      <p:bldP spid="86023" grpId="0"/>
      <p:bldP spid="8602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3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069778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dirty="0" smtClean="0"/>
              <a:t>, 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4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chemeClr val="accent2"/>
                </a:solidFill>
              </a:rPr>
              <a:t>B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2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>
                <a:solidFill>
                  <a:srgbClr val="FF00FF"/>
                </a:solidFill>
              </a:rPr>
              <a:t>Pr</a:t>
            </a:r>
            <a:r>
              <a:rPr lang="en-US" sz="3600" dirty="0" smtClean="0">
                <a:solidFill>
                  <a:srgbClr val="FF00FF"/>
                </a:solidFill>
              </a:rPr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]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7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1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stealth" w="lg" len="lg"/>
          <a:tailEnd type="none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1364</Words>
  <Application>Microsoft Macintosh PowerPoint</Application>
  <PresentationFormat>On-screen Show (4:3)</PresentationFormat>
  <Paragraphs>379</Paragraphs>
  <Slides>26</Slides>
  <Notes>23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Blank Presentation</vt:lpstr>
      <vt:lpstr>Equation</vt:lpstr>
      <vt:lpstr>Stationary Distributions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Distribution Over Nodes</vt:lpstr>
      <vt:lpstr>Linear Algebra</vt:lpstr>
      <vt:lpstr>Stationary Distribution</vt:lpstr>
      <vt:lpstr>Finding Stationary Dist.</vt:lpstr>
      <vt:lpstr>Finding Stationary Dist.</vt:lpstr>
      <vt:lpstr>Linear Algebra</vt:lpstr>
      <vt:lpstr>Stationary Difficulties</vt:lpstr>
      <vt:lpstr>Questions on Stationary Dist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363</cp:revision>
  <cp:lastPrinted>2015-01-22T01:16:43Z</cp:lastPrinted>
  <dcterms:created xsi:type="dcterms:W3CDTF">2011-05-11T16:21:46Z</dcterms:created>
  <dcterms:modified xsi:type="dcterms:W3CDTF">2015-05-05T00:44:27Z</dcterms:modified>
</cp:coreProperties>
</file>