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6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7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8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9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0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11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3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4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15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16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428" r:id="rId2"/>
    <p:sldId id="414" r:id="rId3"/>
    <p:sldId id="413" r:id="rId4"/>
    <p:sldId id="431" r:id="rId5"/>
    <p:sldId id="417" r:id="rId6"/>
    <p:sldId id="432" r:id="rId7"/>
    <p:sldId id="454" r:id="rId8"/>
    <p:sldId id="419" r:id="rId9"/>
    <p:sldId id="429" r:id="rId10"/>
    <p:sldId id="444" r:id="rId11"/>
    <p:sldId id="433" r:id="rId12"/>
    <p:sldId id="434" r:id="rId13"/>
    <p:sldId id="435" r:id="rId14"/>
    <p:sldId id="437" r:id="rId15"/>
    <p:sldId id="440" r:id="rId16"/>
    <p:sldId id="441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4" autoAdjust="0"/>
    <p:restoredTop sz="94635" autoAdjust="0"/>
  </p:normalViewPr>
  <p:slideViewPr>
    <p:cSldViewPr showGuides="1">
      <p:cViewPr>
        <p:scale>
          <a:sx n="99" d="100"/>
          <a:sy n="99" d="100"/>
        </p:scale>
        <p:origin x="-1016" y="-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6.emf"/><Relationship Id="rId2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2.emf"/><Relationship Id="rId2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6.emf"/><Relationship Id="rId2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6.emf"/><Relationship Id="rId2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6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October 13,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36.bin"/><Relationship Id="rId13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46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8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oleObject" Target="../embeddings/oleObject2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27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31.bin"/><Relationship Id="rId11" Type="http://schemas.openxmlformats.org/officeDocument/2006/relationships/image" Target="../media/image2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52600"/>
            <a:ext cx="8686800" cy="2667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Euler’s Theorem:</a:t>
            </a:r>
          </a:p>
          <a:p>
            <a:pPr eaLnBrk="1" hangingPunct="1"/>
            <a:r>
              <a:rPr lang="en-US" sz="8000" b="1" dirty="0" smtClean="0"/>
              <a:t>Proof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46258911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52599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558180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Equation" r:id="rId6" imgW="1485900" imgH="330200" progId="Equation.DSMT4">
                  <p:embed/>
                </p:oleObj>
              </mc:Choice>
              <mc:Fallback>
                <p:oleObj name="Equation" r:id="rId6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095"/>
              </p:ext>
            </p:extLst>
          </p:nvPr>
        </p:nvGraphicFramePr>
        <p:xfrm>
          <a:off x="3490912" y="2479675"/>
          <a:ext cx="473868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4" name="Equation" r:id="rId8" imgW="965200" imgH="469900" progId="Equation.3">
                  <p:embed/>
                </p:oleObj>
              </mc:Choice>
              <mc:Fallback>
                <p:oleObj name="Equation" r:id="rId8" imgW="9652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0912" y="2479675"/>
                        <a:ext cx="4738688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289397"/>
              </p:ext>
            </p:extLst>
          </p:nvPr>
        </p:nvGraphicFramePr>
        <p:xfrm>
          <a:off x="2486025" y="2339975"/>
          <a:ext cx="61245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name="Equation" r:id="rId10" imgW="1422400" imgH="330200" progId="Equation.DSMT4">
                  <p:embed/>
                </p:oleObj>
              </mc:Choice>
              <mc:Fallback>
                <p:oleObj name="Equation" r:id="rId10" imgW="1422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6025" y="2339975"/>
                        <a:ext cx="6124575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547552" y="3962400"/>
            <a:ext cx="4834448" cy="1349375"/>
            <a:chOff x="2404552" y="3962400"/>
            <a:chExt cx="4834448" cy="1349375"/>
          </a:xfrm>
        </p:grpSpPr>
        <p:sp>
          <p:nvSpPr>
            <p:cNvPr id="11" name="TextBox 10"/>
            <p:cNvSpPr txBox="1"/>
            <p:nvPr/>
          </p:nvSpPr>
          <p:spPr>
            <a:xfrm>
              <a:off x="2404552" y="4113073"/>
              <a:ext cx="38443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+mj-lt"/>
                </a:rPr>
                <a:t>and </a:t>
              </a:r>
              <a:r>
                <a:rPr lang="en-US" sz="5400" dirty="0">
                  <a:solidFill>
                    <a:srgbClr val="3333FF"/>
                  </a:solidFill>
                  <a:latin typeface="Comic Sans MS"/>
                </a:rPr>
                <a:t>(</a:t>
              </a:r>
              <a:r>
                <a:rPr lang="en-US" sz="5400" dirty="0" smtClean="0">
                  <a:solidFill>
                    <a:srgbClr val="3333FF"/>
                  </a:solidFill>
                  <a:latin typeface="+mj-lt"/>
                </a:rPr>
                <a:t>k</a:t>
              </a:r>
              <a:r>
                <a:rPr lang="en-US" sz="5400" baseline="-25000" dirty="0" smtClean="0">
                  <a:solidFill>
                    <a:srgbClr val="3333FF"/>
                  </a:solidFill>
                  <a:latin typeface="+mj-lt"/>
                </a:rPr>
                <a:t> </a:t>
              </a:r>
              <a:r>
                <a:rPr lang="en-US" sz="5400" dirty="0" err="1" smtClean="0">
                  <a:solidFill>
                    <a:srgbClr val="3333FF"/>
                  </a:solidFill>
                  <a:latin typeface="+mj-lt"/>
                </a:rPr>
                <a:t>k</a:t>
              </a:r>
              <a:r>
                <a:rPr lang="en-US" sz="7200" baseline="-25000" dirty="0" err="1" smtClean="0">
                  <a:solidFill>
                    <a:srgbClr val="3333FF"/>
                  </a:solidFill>
                  <a:latin typeface="+mj-lt"/>
                </a:rPr>
                <a:t>i</a:t>
              </a:r>
              <a:r>
                <a:rPr lang="en-US" sz="5400" dirty="0" smtClean="0">
                  <a:solidFill>
                    <a:srgbClr val="3333FF"/>
                  </a:solidFill>
                  <a:latin typeface="+mj-lt"/>
                </a:rPr>
                <a:t>)</a:t>
              </a:r>
              <a:r>
                <a:rPr lang="en-US" sz="5400" dirty="0" smtClean="0">
                  <a:latin typeface="+mj-lt"/>
                </a:rPr>
                <a:t> in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3532054"/>
                </p:ext>
              </p:extLst>
            </p:nvPr>
          </p:nvGraphicFramePr>
          <p:xfrm>
            <a:off x="6300788" y="3962400"/>
            <a:ext cx="938212" cy="1349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6" name="Equation" r:id="rId12" imgW="203200" imgH="292100" progId="Equation.DSMT4">
                    <p:embed/>
                  </p:oleObj>
                </mc:Choice>
                <mc:Fallback>
                  <p:oleObj name="Equation" r:id="rId12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300788" y="3962400"/>
                          <a:ext cx="938212" cy="1349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629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40449DF-F5E8-4908-A8C5-8B1F7074FE06}" type="slidenum">
              <a:rPr lang="en-US" smtClean="0"/>
              <a:pPr>
                <a:defRPr/>
              </a:pPr>
              <a:t>11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224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6997378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4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117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40449DF-F5E8-4908-A8C5-8B1F7074FE06}" type="slidenum">
              <a:rPr lang="en-US" smtClean="0"/>
              <a:pPr>
                <a:defRPr/>
              </a:pPr>
              <a:t>12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54537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5010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6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766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40449DF-F5E8-4908-A8C5-8B1F7074FE06}" type="slidenum">
              <a:rPr lang="en-US" smtClean="0"/>
              <a:pPr>
                <a:defRPr/>
              </a:pPr>
              <a:t>13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46477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9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193753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67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23823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62880"/>
              </p:ext>
            </p:extLst>
          </p:nvPr>
        </p:nvGraphicFramePr>
        <p:xfrm>
          <a:off x="381000" y="990600"/>
          <a:ext cx="4191000" cy="156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name="Equation" r:id="rId6" imgW="850900" imgH="317500" progId="Equation.3">
                  <p:embed/>
                </p:oleObj>
              </mc:Choice>
              <mc:Fallback>
                <p:oleObj name="Equation" r:id="rId6" imgW="850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990600"/>
                        <a:ext cx="4191000" cy="1564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59901"/>
              </p:ext>
            </p:extLst>
          </p:nvPr>
        </p:nvGraphicFramePr>
        <p:xfrm>
          <a:off x="479425" y="2286000"/>
          <a:ext cx="72993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1" name="Equation" r:id="rId8" imgW="1536700" imgH="304800" progId="Equation.DSMT4">
                  <p:embed/>
                </p:oleObj>
              </mc:Choice>
              <mc:Fallback>
                <p:oleObj name="Equation" r:id="rId8" imgW="1536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9425" y="2286000"/>
                        <a:ext cx="729932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955976"/>
              </p:ext>
            </p:extLst>
          </p:nvPr>
        </p:nvGraphicFramePr>
        <p:xfrm>
          <a:off x="533400" y="3321050"/>
          <a:ext cx="68326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Equation" r:id="rId10" imgW="1422400" imgH="355600" progId="Equation.3">
                  <p:embed/>
                </p:oleObj>
              </mc:Choice>
              <mc:Fallback>
                <p:oleObj name="Equation" r:id="rId10" imgW="14224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" y="3321050"/>
                        <a:ext cx="6832600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28600" y="1600200"/>
            <a:ext cx="7315200" cy="2895600"/>
            <a:chOff x="228600" y="1600200"/>
            <a:chExt cx="7315200" cy="2895600"/>
          </a:xfrm>
        </p:grpSpPr>
        <p:cxnSp>
          <p:nvCxnSpPr>
            <p:cNvPr id="10" name="Straight Connector 9"/>
            <p:cNvCxnSpPr/>
            <p:nvPr/>
          </p:nvCxnSpPr>
          <p:spPr bwMode="auto">
            <a:xfrm flipV="1">
              <a:off x="2667000" y="4114800"/>
              <a:ext cx="4876800" cy="381000"/>
            </a:xfrm>
            <a:prstGeom prst="line">
              <a:avLst/>
            </a:prstGeom>
            <a:noFill/>
            <a:ln w="476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228600" y="1600200"/>
              <a:ext cx="3429000" cy="304800"/>
            </a:xfrm>
            <a:prstGeom prst="line">
              <a:avLst/>
            </a:prstGeom>
            <a:noFill/>
            <a:ln w="476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468857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90025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26578"/>
              </p:ext>
            </p:extLst>
          </p:nvPr>
        </p:nvGraphicFramePr>
        <p:xfrm>
          <a:off x="533400" y="3352800"/>
          <a:ext cx="20732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6" imgW="431800" imgH="279400" progId="Equation.DSMT4">
                  <p:embed/>
                </p:oleObj>
              </mc:Choice>
              <mc:Fallback>
                <p:oleObj name="Equation" r:id="rId6" imgW="4318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352800"/>
                        <a:ext cx="2073275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9735" y="1371600"/>
            <a:ext cx="53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3333FF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506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:fade/>
      </p:transition>
    </mc:Choice>
    <mc:Fallback>
      <p:transition xmlns:p14="http://schemas.microsoft.com/office/powerpoint/2010/main" spd="slow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62033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35354"/>
              </p:ext>
            </p:extLst>
          </p:nvPr>
        </p:nvGraphicFramePr>
        <p:xfrm>
          <a:off x="533400" y="3352800"/>
          <a:ext cx="20732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Equation" r:id="rId6" imgW="431800" imgH="279400" progId="Equation.DSMT4">
                  <p:embed/>
                </p:oleObj>
              </mc:Choice>
              <mc:Fallback>
                <p:oleObj name="Equation" r:id="rId6" imgW="4318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352800"/>
                        <a:ext cx="2073275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9735" y="1371600"/>
            <a:ext cx="53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3333FF"/>
                </a:solidFill>
                <a:latin typeface="+mj-lt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5071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59 -0.10872 L 0.35318 -0.3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9" y="-116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287E-6 8.86653E-6 L 0.09996 -0.0111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86018"/>
              </p:ext>
            </p:extLst>
          </p:nvPr>
        </p:nvGraphicFramePr>
        <p:xfrm>
          <a:off x="1403350" y="20638"/>
          <a:ext cx="727233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6" imgW="1981200" imgH="660400" progId="Equation.3">
                  <p:embed/>
                </p:oleObj>
              </mc:Choice>
              <mc:Fallback>
                <p:oleObj name="Equation" r:id="rId6" imgW="198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0638"/>
                        <a:ext cx="7272338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20912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21683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61062"/>
              </p:ext>
            </p:extLst>
          </p:nvPr>
        </p:nvGraphicFramePr>
        <p:xfrm>
          <a:off x="650875" y="1123950"/>
          <a:ext cx="4483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8" imgW="825500" imgH="304800" progId="Equation.3">
                  <p:embed/>
                </p:oleObj>
              </mc:Choice>
              <mc:Fallback>
                <p:oleObj name="Equation" r:id="rId8" imgW="825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875" y="1123950"/>
                        <a:ext cx="44831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19431"/>
              </p:ext>
            </p:extLst>
          </p:nvPr>
        </p:nvGraphicFramePr>
        <p:xfrm>
          <a:off x="1562100" y="-76200"/>
          <a:ext cx="51800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Equation" r:id="rId10" imgW="1155700" imgH="304800" progId="Equation.3">
                  <p:embed/>
                </p:oleObj>
              </mc:Choice>
              <mc:Fallback>
                <p:oleObj name="Equation" r:id="rId10" imgW="1155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2100" y="-76200"/>
                        <a:ext cx="5180013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375" y="228600"/>
            <a:ext cx="442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333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44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077" y="4495800"/>
            <a:ext cx="6933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+mj-lt"/>
              </a:rPr>
              <a:t>(</a:t>
            </a:r>
            <a:r>
              <a:rPr lang="en-US" sz="6000" dirty="0" smtClean="0">
                <a:latin typeface="+mj-lt"/>
              </a:rPr>
              <a:t>both sides cancel)</a:t>
            </a:r>
          </a:p>
        </p:txBody>
      </p:sp>
    </p:spTree>
    <p:extLst>
      <p:ext uri="{BB962C8B-B14F-4D97-AF65-F5344CB8AC3E}">
        <p14:creationId xmlns:p14="http://schemas.microsoft.com/office/powerpoint/2010/main" val="370652783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75044"/>
              </p:ext>
            </p:extLst>
          </p:nvPr>
        </p:nvGraphicFramePr>
        <p:xfrm>
          <a:off x="650875" y="1123950"/>
          <a:ext cx="4483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" name="Equation" r:id="rId8" imgW="825500" imgH="304800" progId="Equation.3">
                  <p:embed/>
                </p:oleObj>
              </mc:Choice>
              <mc:Fallback>
                <p:oleObj name="Equation" r:id="rId8" imgW="825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875" y="1123950"/>
                        <a:ext cx="44831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46207"/>
              </p:ext>
            </p:extLst>
          </p:nvPr>
        </p:nvGraphicFramePr>
        <p:xfrm>
          <a:off x="1562100" y="-76200"/>
          <a:ext cx="51800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Equation" r:id="rId10" imgW="1155700" imgH="304800" progId="Equation.3">
                  <p:embed/>
                </p:oleObj>
              </mc:Choice>
              <mc:Fallback>
                <p:oleObj name="Equation" r:id="rId10" imgW="1155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2100" y="-76200"/>
                        <a:ext cx="5180013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375" y="228600"/>
            <a:ext cx="442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333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44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294" y="4495800"/>
            <a:ext cx="80395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(…both have inverses)</a:t>
            </a:r>
          </a:p>
        </p:txBody>
      </p:sp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623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65199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915"/>
              </p:ext>
            </p:extLst>
          </p:nvPr>
        </p:nvGraphicFramePr>
        <p:xfrm>
          <a:off x="650875" y="1123950"/>
          <a:ext cx="4483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Equation" r:id="rId8" imgW="825500" imgH="304800" progId="Equation.3">
                  <p:embed/>
                </p:oleObj>
              </mc:Choice>
              <mc:Fallback>
                <p:oleObj name="Equation" r:id="rId8" imgW="825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875" y="1123950"/>
                        <a:ext cx="44831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570925"/>
              </p:ext>
            </p:extLst>
          </p:nvPr>
        </p:nvGraphicFramePr>
        <p:xfrm>
          <a:off x="1562100" y="-76200"/>
          <a:ext cx="51800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Equation" r:id="rId10" imgW="1155700" imgH="304800" progId="Equation.3">
                  <p:embed/>
                </p:oleObj>
              </mc:Choice>
              <mc:Fallback>
                <p:oleObj name="Equation" r:id="rId10" imgW="1155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2100" y="-76200"/>
                        <a:ext cx="5180013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375" y="228600"/>
            <a:ext cx="442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333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44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951" y="4495800"/>
            <a:ext cx="8222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(…same prime factors)</a:t>
            </a:r>
          </a:p>
        </p:txBody>
      </p:sp>
    </p:spTree>
    <p:extLst>
      <p:ext uri="{BB962C8B-B14F-4D97-AF65-F5344CB8AC3E}">
        <p14:creationId xmlns:p14="http://schemas.microsoft.com/office/powerpoint/2010/main" val="313678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927845"/>
              </p:ext>
            </p:extLst>
          </p:nvPr>
        </p:nvGraphicFramePr>
        <p:xfrm>
          <a:off x="1371600" y="0"/>
          <a:ext cx="711517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4" name="Equation" r:id="rId4" imgW="1587500" imgH="292100" progId="Equation.DSMT4">
                  <p:embed/>
                </p:oleObj>
              </mc:Choice>
              <mc:Fallback>
                <p:oleObj name="Equation" r:id="rId4" imgW="1587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0"/>
                        <a:ext cx="7115175" cy="130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90234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74295" y="914400"/>
            <a:ext cx="399310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1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, 2 </a:t>
            </a:r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∊</a:t>
            </a:r>
            <a:endParaRPr lang="en-US" sz="7200" b="1" dirty="0" smtClean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  <a:p>
            <a:pPr>
              <a:lnSpc>
                <a:spcPct val="130000"/>
              </a:lnSpc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+ 2 </a:t>
            </a:r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0</a:t>
            </a:r>
            <a:r>
              <a:rPr lang="en-US" sz="7200" dirty="0" smtClean="0">
                <a:latin typeface="+mj-lt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sz="7200" dirty="0" smtClean="0">
                <a:latin typeface="+mj-lt"/>
              </a:rPr>
              <a:t>    </a:t>
            </a:r>
            <a:r>
              <a:rPr lang="en-US" sz="8800" dirty="0" smtClean="0">
                <a:solidFill>
                  <a:srgbClr val="0000E5"/>
                </a:solidFill>
                <a:latin typeface="+mj-lt"/>
              </a:rPr>
              <a:t>0</a:t>
            </a:r>
            <a:r>
              <a:rPr lang="en-US" sz="8800" dirty="0" smtClean="0">
                <a:latin typeface="+mj-lt"/>
              </a:rPr>
              <a:t> </a:t>
            </a:r>
            <a:r>
              <a:rPr lang="en-US" sz="88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∉</a:t>
            </a:r>
            <a:r>
              <a:rPr lang="en-US" sz="8800" b="1" dirty="0" smtClean="0">
                <a:latin typeface="Euclid Symbol" charset="2"/>
                <a:cs typeface="Euclid Symbol" charset="2"/>
              </a:rPr>
              <a:t>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78481"/>
              </p:ext>
            </p:extLst>
          </p:nvPr>
        </p:nvGraphicFramePr>
        <p:xfrm>
          <a:off x="5257800" y="3886200"/>
          <a:ext cx="1752600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6" name="Equation" r:id="rId8" imgW="203200" imgH="292100" progId="Equation.DSMT4">
                  <p:embed/>
                </p:oleObj>
              </mc:Choice>
              <mc:Fallback>
                <p:oleObj name="Equation" r:id="rId8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7800" y="3886200"/>
                        <a:ext cx="1752600" cy="251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060987"/>
              </p:ext>
            </p:extLst>
          </p:nvPr>
        </p:nvGraphicFramePr>
        <p:xfrm>
          <a:off x="6019800" y="2438400"/>
          <a:ext cx="2352675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7" name="Equation" r:id="rId10" imgW="330200" imgH="292100" progId="Equation.DSMT4">
                  <p:embed/>
                </p:oleObj>
              </mc:Choice>
              <mc:Fallback>
                <p:oleObj name="Equation" r:id="rId10" imgW="330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19800" y="2438400"/>
                        <a:ext cx="2352675" cy="20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01123"/>
              </p:ext>
            </p:extLst>
          </p:nvPr>
        </p:nvGraphicFramePr>
        <p:xfrm>
          <a:off x="5105400" y="685800"/>
          <a:ext cx="1752600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8" name="Equation" r:id="rId12" imgW="203200" imgH="292100" progId="Equation.DSMT4">
                  <p:embed/>
                </p:oleObj>
              </mc:Choice>
              <mc:Fallback>
                <p:oleObj name="Equation" r:id="rId12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05400" y="685800"/>
                        <a:ext cx="1752600" cy="251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00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6412"/>
              </p:ext>
            </p:extLst>
          </p:nvPr>
        </p:nvGraphicFramePr>
        <p:xfrm>
          <a:off x="762000" y="4777945"/>
          <a:ext cx="3657600" cy="140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4777945"/>
                        <a:ext cx="3657600" cy="140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70955"/>
              </p:ext>
            </p:extLst>
          </p:nvPr>
        </p:nvGraphicFramePr>
        <p:xfrm>
          <a:off x="762000" y="2209800"/>
          <a:ext cx="742978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name="Equation" r:id="rId8" imgW="1625600" imgH="533400" progId="Equation.DSMT4">
                  <p:embed/>
                </p:oleObj>
              </mc:Choice>
              <mc:Fallback>
                <p:oleObj name="Equation" r:id="rId8" imgW="1625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2209800"/>
                        <a:ext cx="7429787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278794"/>
              </p:ext>
            </p:extLst>
          </p:nvPr>
        </p:nvGraphicFramePr>
        <p:xfrm>
          <a:off x="855663" y="1008063"/>
          <a:ext cx="69754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Equation" r:id="rId10" imgW="1511300" imgH="355600" progId="Equation.3">
                  <p:embed/>
                </p:oleObj>
              </mc:Choice>
              <mc:Fallback>
                <p:oleObj name="Equation" r:id="rId10" imgW="15113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5663" y="1008063"/>
                        <a:ext cx="6975475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4745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35648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Equation" r:id="rId6" imgW="1485900" imgH="330200" progId="Equation.DSMT4">
                  <p:embed/>
                </p:oleObj>
              </mc:Choice>
              <mc:Fallback>
                <p:oleObj name="Equation" r:id="rId6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0800" y="4114800"/>
            <a:ext cx="605364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different </a:t>
            </a:r>
            <a:r>
              <a:rPr lang="en-US" sz="5400" dirty="0" smtClean="0">
                <a:latin typeface="+mj-lt"/>
              </a:rPr>
              <a:t>because</a:t>
            </a:r>
          </a:p>
          <a:p>
            <a:r>
              <a:rPr lang="en-US" sz="5400" dirty="0" smtClean="0">
                <a:solidFill>
                  <a:srgbClr val="3333FF"/>
                </a:solidFill>
                <a:latin typeface="+mj-lt"/>
              </a:rPr>
              <a:t>k</a:t>
            </a:r>
            <a:r>
              <a:rPr lang="en-US" sz="5400" dirty="0" smtClean="0">
                <a:latin typeface="+mj-lt"/>
              </a:rPr>
              <a:t> cancels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406731"/>
              </p:ext>
            </p:extLst>
          </p:nvPr>
        </p:nvGraphicFramePr>
        <p:xfrm>
          <a:off x="3490912" y="2479675"/>
          <a:ext cx="473868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Equation" r:id="rId8" imgW="965200" imgH="469900" progId="Equation.3">
                  <p:embed/>
                </p:oleObj>
              </mc:Choice>
              <mc:Fallback>
                <p:oleObj name="Equation" r:id="rId8" imgW="9652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0912" y="2479675"/>
                        <a:ext cx="4738688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88566"/>
              </p:ext>
            </p:extLst>
          </p:nvPr>
        </p:nvGraphicFramePr>
        <p:xfrm>
          <a:off x="2486025" y="2339975"/>
          <a:ext cx="61245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Equation" r:id="rId10" imgW="1422400" imgH="330200" progId="Equation.DSMT4">
                  <p:embed/>
                </p:oleObj>
              </mc:Choice>
              <mc:Fallback>
                <p:oleObj name="Equation" r:id="rId10" imgW="1422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6025" y="2339975"/>
                        <a:ext cx="6124575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32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167</Words>
  <Application>Microsoft Macintosh PowerPoint</Application>
  <PresentationFormat>On-screen Show (4:3)</PresentationFormat>
  <Paragraphs>106</Paragraphs>
  <Slides>16</Slides>
  <Notes>16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6.042 Lecture Template</vt:lpstr>
      <vt:lpstr>Equation</vt:lpstr>
      <vt:lpstr>MathType 6.0 Equation</vt:lpstr>
      <vt:lpstr>PowerPoint Presentation</vt:lpstr>
      <vt:lpstr>PowerPoint Presentation</vt:lpstr>
      <vt:lpstr>Euler’s Theorem</vt:lpstr>
      <vt:lpstr>PowerPoint Presentation</vt:lpstr>
      <vt:lpstr>PowerPoint Presentation</vt:lpstr>
      <vt:lpstr>PowerPoint Presentation</vt:lpstr>
      <vt:lpstr>PowerPoint Presentation</vt:lpstr>
      <vt:lpstr>proof of Euler</vt:lpstr>
      <vt:lpstr>proof of Euler</vt:lpstr>
      <vt:lpstr>proof of Euler</vt:lpstr>
      <vt:lpstr>PowerPoint Presentation</vt:lpstr>
      <vt:lpstr>PowerPoint Presentation</vt:lpstr>
      <vt:lpstr>PowerPoint Presentation</vt:lpstr>
      <vt:lpstr>proof of Euler</vt:lpstr>
      <vt:lpstr>proof of Euler</vt:lpstr>
      <vt:lpstr>proof of Euler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507</cp:revision>
  <cp:lastPrinted>2015-10-13T08:52:37Z</cp:lastPrinted>
  <dcterms:created xsi:type="dcterms:W3CDTF">2011-03-02T01:35:54Z</dcterms:created>
  <dcterms:modified xsi:type="dcterms:W3CDTF">2015-10-27T16:21:39Z</dcterms:modified>
</cp:coreProperties>
</file>