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3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4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5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6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7.xml" ContentType="application/vnd.openxmlformats-officedocument.presentationml.notesSlide+xml"/>
  <Override PartName="/ppt/embeddings/oleObject15.bin" ContentType="application/vnd.openxmlformats-officedocument.oleObject"/>
  <Override PartName="/ppt/notesSlides/notesSlide8.xml" ContentType="application/vnd.openxmlformats-officedocument.presentationml.notesSlide+xml"/>
  <Override PartName="/ppt/embeddings/oleObject16.bin" ContentType="application/vnd.openxmlformats-officedocument.oleObject"/>
  <Override PartName="/ppt/notesSlides/notesSlide9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0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1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12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13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14.xml" ContentType="application/vnd.openxmlformats-officedocument.presentationml.notesSlide+xml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notesSlides/notesSlide15.xml" ContentType="application/vnd.openxmlformats-officedocument.presentationml.notesSlide+xml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notesSlides/notesSlide16.xml" ContentType="application/vnd.openxmlformats-officedocument.presentationml.notesSlide+xml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notesSlides/notesSlide17.xml" ContentType="application/vnd.openxmlformats-officedocument.presentationml.notesSlide+xml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notesSlides/notesSlide18.xml" ContentType="application/vnd.openxmlformats-officedocument.presentationml.notesSlide+xml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notesSlides/notesSlide19.xml" ContentType="application/vnd.openxmlformats-officedocument.presentationml.notesSlide+xml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notesSlides/notesSlide20.xml" ContentType="application/vnd.openxmlformats-officedocument.presentationml.notesSlide+xml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notesSlides/notesSlide21.xml" ContentType="application/vnd.openxmlformats-officedocument.presentationml.notesSlide+xml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notesSlides/notesSlide22.xml" ContentType="application/vnd.openxmlformats-officedocument.presentationml.notesSlide+xml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notesSlides/notesSlide23.xml" ContentType="application/vnd.openxmlformats-officedocument.presentationml.notesSlide+xml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notesSlides/notesSlide24.xml" ContentType="application/vnd.openxmlformats-officedocument.presentationml.notesSlide+xml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notesSlides/notesSlide25.xml" ContentType="application/vnd.openxmlformats-officedocument.presentationml.notesSlide+xml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notesSlides/notesSlide26.xml" ContentType="application/vnd.openxmlformats-officedocument.presentationml.notesSlide+xml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notesSlides/notesSlide27.xml" ContentType="application/vnd.openxmlformats-officedocument.presentationml.notesSlide+xml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notesSlides/notesSlide28.xml" ContentType="application/vnd.openxmlformats-officedocument.presentationml.notesSlide+xml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notesSlides/notesSlide29.xml" ContentType="application/vnd.openxmlformats-officedocument.presentationml.notesSlide+xml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notesSlides/notesSlide30.xml" ContentType="application/vnd.openxmlformats-officedocument.presentationml.notesSlide+xml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notesSlides/notesSlide31.xml" ContentType="application/vnd.openxmlformats-officedocument.presentationml.notesSlide+xml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78" r:id="rId1"/>
  </p:sldMasterIdLst>
  <p:notesMasterIdLst>
    <p:notesMasterId r:id="rId33"/>
  </p:notesMasterIdLst>
  <p:handoutMasterIdLst>
    <p:handoutMasterId r:id="rId34"/>
  </p:handoutMasterIdLst>
  <p:sldIdLst>
    <p:sldId id="388" r:id="rId2"/>
    <p:sldId id="368" r:id="rId3"/>
    <p:sldId id="406" r:id="rId4"/>
    <p:sldId id="409" r:id="rId5"/>
    <p:sldId id="407" r:id="rId6"/>
    <p:sldId id="405" r:id="rId7"/>
    <p:sldId id="427" r:id="rId8"/>
    <p:sldId id="408" r:id="rId9"/>
    <p:sldId id="410" r:id="rId10"/>
    <p:sldId id="411" r:id="rId11"/>
    <p:sldId id="412" r:id="rId12"/>
    <p:sldId id="414" r:id="rId13"/>
    <p:sldId id="413" r:id="rId14"/>
    <p:sldId id="415" r:id="rId15"/>
    <p:sldId id="416" r:id="rId16"/>
    <p:sldId id="417" r:id="rId17"/>
    <p:sldId id="418" r:id="rId18"/>
    <p:sldId id="391" r:id="rId19"/>
    <p:sldId id="392" r:id="rId20"/>
    <p:sldId id="393" r:id="rId21"/>
    <p:sldId id="425" r:id="rId22"/>
    <p:sldId id="421" r:id="rId23"/>
    <p:sldId id="424" r:id="rId24"/>
    <p:sldId id="423" r:id="rId25"/>
    <p:sldId id="426" r:id="rId26"/>
    <p:sldId id="420" r:id="rId27"/>
    <p:sldId id="419" r:id="rId28"/>
    <p:sldId id="399" r:id="rId29"/>
    <p:sldId id="400" r:id="rId30"/>
    <p:sldId id="401" r:id="rId31"/>
    <p:sldId id="402" r:id="rId32"/>
  </p:sldIdLst>
  <p:sldSz cx="9144000" cy="6858000" type="screen4x3"/>
  <p:notesSz cx="9601200" cy="7315200"/>
  <p:custDataLst>
    <p:tags r:id="rId3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E97"/>
    <a:srgbClr val="FF00FF"/>
    <a:srgbClr val="0000CC"/>
    <a:srgbClr val="008000"/>
    <a:srgbClr val="3333FF"/>
    <a:srgbClr val="00A200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5" autoAdjust="0"/>
  </p:normalViewPr>
  <p:slideViewPr>
    <p:cSldViewPr showGuides="1">
      <p:cViewPr>
        <p:scale>
          <a:sx n="100" d="100"/>
          <a:sy n="100" d="100"/>
        </p:scale>
        <p:origin x="-56" y="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Relationship Id="rId3" Type="http://schemas.openxmlformats.org/officeDocument/2006/relationships/image" Target="../media/image2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1" Type="http://schemas.openxmlformats.org/officeDocument/2006/relationships/image" Target="../media/image25.emf"/><Relationship Id="rId2" Type="http://schemas.openxmlformats.org/officeDocument/2006/relationships/image" Target="../media/image2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9.emf"/><Relationship Id="rId3" Type="http://schemas.openxmlformats.org/officeDocument/2006/relationships/image" Target="../media/image3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2.emf"/><Relationship Id="rId3" Type="http://schemas.openxmlformats.org/officeDocument/2006/relationships/image" Target="../media/image3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4.emf"/><Relationship Id="rId3" Type="http://schemas.openxmlformats.org/officeDocument/2006/relationships/image" Target="../media/image3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Relationship Id="rId2" Type="http://schemas.openxmlformats.org/officeDocument/2006/relationships/image" Target="../media/image3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Relationship Id="rId2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4.emf"/><Relationship Id="rId2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Relationship Id="rId2" Type="http://schemas.openxmlformats.org/officeDocument/2006/relationships/image" Target="../media/image3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4.emf"/><Relationship Id="rId3" Type="http://schemas.openxmlformats.org/officeDocument/2006/relationships/image" Target="../media/image3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9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4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4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42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4" Type="http://schemas.openxmlformats.org/officeDocument/2006/relationships/image" Target="../media/image44.emf"/><Relationship Id="rId1" Type="http://schemas.openxmlformats.org/officeDocument/2006/relationships/image" Target="../media/image25.emf"/><Relationship Id="rId2" Type="http://schemas.openxmlformats.org/officeDocument/2006/relationships/image" Target="../media/image3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Relationship Id="rId2" Type="http://schemas.openxmlformats.org/officeDocument/2006/relationships/image" Target="../media/image46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Relationship Id="rId2" Type="http://schemas.openxmlformats.org/officeDocument/2006/relationships/image" Target="../media/image4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Relationship Id="rId2" Type="http://schemas.openxmlformats.org/officeDocument/2006/relationships/image" Target="../media/image45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Relationship Id="rId2" Type="http://schemas.openxmlformats.org/officeDocument/2006/relationships/image" Target="../media/image49.wmf"/><Relationship Id="rId3" Type="http://schemas.openxmlformats.org/officeDocument/2006/relationships/image" Target="../media/image5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2561754-9252-4ECD-9A71-71CDBBB12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03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22597B-958D-4520-8A0D-91DE84F8B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10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BF72F-ABC4-4981-8CD9-BA43CDB83B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October 13,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4" r:id="rId3"/>
    <p:sldLayoutId id="2147483690" r:id="rId4"/>
    <p:sldLayoutId id="214748368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9.e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2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1.e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2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3.emf"/><Relationship Id="rId8" Type="http://schemas.openxmlformats.org/officeDocument/2006/relationships/oleObject" Target="../embeddings/oleObject27.bin"/><Relationship Id="rId9" Type="http://schemas.openxmlformats.org/officeDocument/2006/relationships/image" Target="../media/image2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29.bin"/><Relationship Id="rId7" Type="http://schemas.openxmlformats.org/officeDocument/2006/relationships/image" Target="../media/image26.emf"/><Relationship Id="rId8" Type="http://schemas.openxmlformats.org/officeDocument/2006/relationships/oleObject" Target="../embeddings/oleObject30.bin"/><Relationship Id="rId9" Type="http://schemas.openxmlformats.org/officeDocument/2006/relationships/image" Target="../media/image27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32.bin"/><Relationship Id="rId7" Type="http://schemas.openxmlformats.org/officeDocument/2006/relationships/image" Target="../media/image28.emf"/><Relationship Id="rId8" Type="http://schemas.openxmlformats.org/officeDocument/2006/relationships/oleObject" Target="../embeddings/oleObject33.bin"/><Relationship Id="rId9" Type="http://schemas.openxmlformats.org/officeDocument/2006/relationships/image" Target="../media/image29.emf"/><Relationship Id="rId10" Type="http://schemas.openxmlformats.org/officeDocument/2006/relationships/oleObject" Target="../embeddings/oleObject34.bin"/><Relationship Id="rId11" Type="http://schemas.openxmlformats.org/officeDocument/2006/relationships/image" Target="../media/image30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36.bin"/><Relationship Id="rId7" Type="http://schemas.openxmlformats.org/officeDocument/2006/relationships/image" Target="../media/image29.emf"/><Relationship Id="rId8" Type="http://schemas.openxmlformats.org/officeDocument/2006/relationships/oleObject" Target="../embeddings/oleObject37.bin"/><Relationship Id="rId9" Type="http://schemas.openxmlformats.org/officeDocument/2006/relationships/image" Target="../media/image31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39.bin"/><Relationship Id="rId7" Type="http://schemas.openxmlformats.org/officeDocument/2006/relationships/image" Target="../media/image32.emf"/><Relationship Id="rId8" Type="http://schemas.openxmlformats.org/officeDocument/2006/relationships/oleObject" Target="../embeddings/oleObject40.bin"/><Relationship Id="rId9" Type="http://schemas.openxmlformats.org/officeDocument/2006/relationships/image" Target="../media/image33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42.bin"/><Relationship Id="rId7" Type="http://schemas.openxmlformats.org/officeDocument/2006/relationships/image" Target="../media/image34.emf"/><Relationship Id="rId8" Type="http://schemas.openxmlformats.org/officeDocument/2006/relationships/oleObject" Target="../embeddings/oleObject43.bin"/><Relationship Id="rId9" Type="http://schemas.openxmlformats.org/officeDocument/2006/relationships/image" Target="../media/image35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36.emf"/><Relationship Id="rId6" Type="http://schemas.openxmlformats.org/officeDocument/2006/relationships/oleObject" Target="../embeddings/oleObject45.bin"/><Relationship Id="rId7" Type="http://schemas.openxmlformats.org/officeDocument/2006/relationships/image" Target="../media/image37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36.emf"/><Relationship Id="rId6" Type="http://schemas.openxmlformats.org/officeDocument/2006/relationships/oleObject" Target="../embeddings/oleObject47.bin"/><Relationship Id="rId7" Type="http://schemas.openxmlformats.org/officeDocument/2006/relationships/image" Target="../media/image37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5.bin"/><Relationship Id="rId11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37.emf"/><Relationship Id="rId6" Type="http://schemas.openxmlformats.org/officeDocument/2006/relationships/oleObject" Target="../embeddings/oleObject49.bin"/><Relationship Id="rId7" Type="http://schemas.openxmlformats.org/officeDocument/2006/relationships/image" Target="../media/image36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51.bin"/><Relationship Id="rId7" Type="http://schemas.openxmlformats.org/officeDocument/2006/relationships/image" Target="../media/image34.emf"/><Relationship Id="rId8" Type="http://schemas.openxmlformats.org/officeDocument/2006/relationships/oleObject" Target="../embeddings/oleObject52.bin"/><Relationship Id="rId9" Type="http://schemas.openxmlformats.org/officeDocument/2006/relationships/image" Target="../media/image35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53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54.bin"/><Relationship Id="rId7" Type="http://schemas.openxmlformats.org/officeDocument/2006/relationships/image" Target="../media/image38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55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56.bin"/><Relationship Id="rId7" Type="http://schemas.openxmlformats.org/officeDocument/2006/relationships/image" Target="../media/image39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58.bin"/><Relationship Id="rId7" Type="http://schemas.openxmlformats.org/officeDocument/2006/relationships/image" Target="../media/image40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59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60.bin"/><Relationship Id="rId7" Type="http://schemas.openxmlformats.org/officeDocument/2006/relationships/image" Target="../media/image41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62.bin"/><Relationship Id="rId7" Type="http://schemas.openxmlformats.org/officeDocument/2006/relationships/image" Target="../media/image42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63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64.bin"/><Relationship Id="rId7" Type="http://schemas.openxmlformats.org/officeDocument/2006/relationships/image" Target="../media/image34.emf"/><Relationship Id="rId8" Type="http://schemas.openxmlformats.org/officeDocument/2006/relationships/oleObject" Target="../embeddings/oleObject65.bin"/><Relationship Id="rId9" Type="http://schemas.openxmlformats.org/officeDocument/2006/relationships/image" Target="../media/image43.emf"/><Relationship Id="rId10" Type="http://schemas.openxmlformats.org/officeDocument/2006/relationships/oleObject" Target="../embeddings/oleObject66.bin"/><Relationship Id="rId11" Type="http://schemas.openxmlformats.org/officeDocument/2006/relationships/image" Target="../media/image44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67.bin"/><Relationship Id="rId5" Type="http://schemas.openxmlformats.org/officeDocument/2006/relationships/image" Target="../media/image45.wmf"/><Relationship Id="rId6" Type="http://schemas.openxmlformats.org/officeDocument/2006/relationships/oleObject" Target="../embeddings/oleObject68.bin"/><Relationship Id="rId7" Type="http://schemas.openxmlformats.org/officeDocument/2006/relationships/image" Target="../media/image46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69.bin"/><Relationship Id="rId5" Type="http://schemas.openxmlformats.org/officeDocument/2006/relationships/image" Target="../media/image45.wmf"/><Relationship Id="rId6" Type="http://schemas.openxmlformats.org/officeDocument/2006/relationships/oleObject" Target="../embeddings/oleObject70.bin"/><Relationship Id="rId7" Type="http://schemas.openxmlformats.org/officeDocument/2006/relationships/image" Target="../media/image47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71.bin"/><Relationship Id="rId5" Type="http://schemas.openxmlformats.org/officeDocument/2006/relationships/image" Target="../media/image48.wmf"/><Relationship Id="rId6" Type="http://schemas.openxmlformats.org/officeDocument/2006/relationships/oleObject" Target="../embeddings/oleObject72.bin"/><Relationship Id="rId7" Type="http://schemas.openxmlformats.org/officeDocument/2006/relationships/image" Target="../media/image45.w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73.bin"/><Relationship Id="rId5" Type="http://schemas.openxmlformats.org/officeDocument/2006/relationships/image" Target="../media/image45.wmf"/><Relationship Id="rId6" Type="http://schemas.openxmlformats.org/officeDocument/2006/relationships/oleObject" Target="../embeddings/oleObject74.bin"/><Relationship Id="rId7" Type="http://schemas.openxmlformats.org/officeDocument/2006/relationships/image" Target="../media/image49.wmf"/><Relationship Id="rId8" Type="http://schemas.openxmlformats.org/officeDocument/2006/relationships/oleObject" Target="../embeddings/oleObject75.bin"/><Relationship Id="rId9" Type="http://schemas.openxmlformats.org/officeDocument/2006/relationships/image" Target="../media/image50.w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F969F519-7538-4B74-8C91-7BCC0BE33C8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85750" y="2667000"/>
            <a:ext cx="8629650" cy="1524000"/>
          </a:xfrm>
        </p:spPr>
        <p:txBody>
          <a:bodyPr/>
          <a:lstStyle/>
          <a:p>
            <a:pPr algn="l" eaLnBrk="1" hangingPunct="1"/>
            <a:r>
              <a:rPr lang="en-US" sz="8000" b="1" dirty="0" smtClean="0"/>
              <a:t>  The Ring 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531750" y="417513"/>
            <a:ext cx="6415463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651569"/>
              </p:ext>
            </p:extLst>
          </p:nvPr>
        </p:nvGraphicFramePr>
        <p:xfrm>
          <a:off x="6096000" y="2133600"/>
          <a:ext cx="1747038" cy="2511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4" imgW="203200" imgH="292100" progId="Equation.DSMT4">
                  <p:embed/>
                </p:oleObj>
              </mc:Choice>
              <mc:Fallback>
                <p:oleObj name="Equation" r:id="rId4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2133600"/>
                        <a:ext cx="1747038" cy="2511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500" y="2235200"/>
            <a:ext cx="184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200" dirty="0" smtClean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787264"/>
              </p:ext>
            </p:extLst>
          </p:nvPr>
        </p:nvGraphicFramePr>
        <p:xfrm>
          <a:off x="56896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1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96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402995"/>
              </p:ext>
            </p:extLst>
          </p:nvPr>
        </p:nvGraphicFramePr>
        <p:xfrm>
          <a:off x="985838" y="2514600"/>
          <a:ext cx="7127875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2" name="Equation" r:id="rId6" imgW="1257300" imgH="292100" progId="Equation.DSMT4">
                  <p:embed/>
                </p:oleObj>
              </mc:Choice>
              <mc:Fallback>
                <p:oleObj name="Equation" r:id="rId6" imgW="1257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5838" y="2514600"/>
                        <a:ext cx="7127875" cy="165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1219200"/>
            <a:ext cx="792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FF00FF"/>
                </a:solidFill>
                <a:latin typeface="+mj-lt"/>
              </a:rPr>
              <a:t>no</a:t>
            </a:r>
            <a:r>
              <a:rPr lang="en-US" sz="6600" dirty="0" smtClean="0">
                <a:latin typeface="+mj-lt"/>
              </a:rPr>
              <a:t> cancellation rule</a:t>
            </a:r>
            <a:endParaRPr lang="en-US" sz="7200" dirty="0" smtClean="0">
              <a:latin typeface="+mj-lt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860792"/>
              </p:ext>
            </p:extLst>
          </p:nvPr>
        </p:nvGraphicFramePr>
        <p:xfrm>
          <a:off x="955675" y="3886200"/>
          <a:ext cx="716756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3" name="Equation" r:id="rId8" imgW="1308100" imgH="292100" progId="Equation.DSMT4">
                  <p:embed/>
                </p:oleObj>
              </mc:Choice>
              <mc:Fallback>
                <p:oleObj name="Equation" r:id="rId8" imgW="13081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55675" y="3886200"/>
                        <a:ext cx="7167563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447800" y="0"/>
            <a:ext cx="5867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  <a:r>
              <a:rPr lang="en-US" sz="4800" dirty="0" smtClean="0">
                <a:solidFill>
                  <a:srgbClr val="FF00FF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Rings</a:t>
            </a:r>
          </a:p>
        </p:txBody>
      </p:sp>
    </p:spTree>
    <p:extLst>
      <p:ext uri="{BB962C8B-B14F-4D97-AF65-F5344CB8AC3E}">
        <p14:creationId xmlns:p14="http://schemas.microsoft.com/office/powerpoint/2010/main" val="8671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629579"/>
              </p:ext>
            </p:extLst>
          </p:nvPr>
        </p:nvGraphicFramePr>
        <p:xfrm>
          <a:off x="56896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96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638042"/>
              </p:ext>
            </p:extLst>
          </p:nvPr>
        </p:nvGraphicFramePr>
        <p:xfrm>
          <a:off x="1403350" y="20638"/>
          <a:ext cx="7272338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Equation" r:id="rId6" imgW="1981200" imgH="660400" progId="Equation.3">
                  <p:embed/>
                </p:oleObj>
              </mc:Choice>
              <mc:Fallback>
                <p:oleObj name="Equation" r:id="rId6" imgW="1981200" imgH="66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03350" y="20638"/>
                        <a:ext cx="7272338" cy="242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557342"/>
              </p:ext>
            </p:extLst>
          </p:nvPr>
        </p:nvGraphicFramePr>
        <p:xfrm>
          <a:off x="466725" y="2438400"/>
          <a:ext cx="8143875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" name="Equation" r:id="rId8" imgW="1930400" imgH="812800" progId="Equation.DSMT4">
                  <p:embed/>
                </p:oleObj>
              </mc:Choice>
              <mc:Fallback>
                <p:oleObj name="Equation" r:id="rId8" imgW="1930400" imgH="812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6725" y="2438400"/>
                        <a:ext cx="8143875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069525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53271"/>
              </p:ext>
            </p:extLst>
          </p:nvPr>
        </p:nvGraphicFramePr>
        <p:xfrm>
          <a:off x="56896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7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96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386018"/>
              </p:ext>
            </p:extLst>
          </p:nvPr>
        </p:nvGraphicFramePr>
        <p:xfrm>
          <a:off x="1403350" y="20638"/>
          <a:ext cx="7272338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8" name="Equation" r:id="rId6" imgW="1981200" imgH="660400" progId="Equation.3">
                  <p:embed/>
                </p:oleObj>
              </mc:Choice>
              <mc:Fallback>
                <p:oleObj name="Equation" r:id="rId6" imgW="1981200" imgH="66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03350" y="20638"/>
                        <a:ext cx="7272338" cy="242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423636"/>
              </p:ext>
            </p:extLst>
          </p:nvPr>
        </p:nvGraphicFramePr>
        <p:xfrm>
          <a:off x="1957388" y="2362200"/>
          <a:ext cx="5129212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9" name="Equation" r:id="rId8" imgW="812800" imgH="355600" progId="Equation.DSMT4">
                  <p:embed/>
                </p:oleObj>
              </mc:Choice>
              <mc:Fallback>
                <p:oleObj name="Equation" r:id="rId8" imgW="8128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57388" y="2362200"/>
                        <a:ext cx="5129212" cy="2244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46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Euler’s Theorem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040444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5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53290"/>
              </p:ext>
            </p:extLst>
          </p:nvPr>
        </p:nvGraphicFramePr>
        <p:xfrm>
          <a:off x="1295400" y="1143000"/>
          <a:ext cx="6375289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6" name="Equation" r:id="rId6" imgW="939800" imgH="292100" progId="Equation.DSMT4">
                  <p:embed/>
                </p:oleObj>
              </mc:Choice>
              <mc:Fallback>
                <p:oleObj name="Equation" r:id="rId6" imgW="9398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5400" y="1143000"/>
                        <a:ext cx="6375289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137947"/>
              </p:ext>
            </p:extLst>
          </p:nvPr>
        </p:nvGraphicFramePr>
        <p:xfrm>
          <a:off x="1295400" y="3289300"/>
          <a:ext cx="4771885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" name="Equation" r:id="rId8" imgW="736600" imgH="292100" progId="Equation.DSMT4">
                  <p:embed/>
                </p:oleObj>
              </mc:Choice>
              <mc:Fallback>
                <p:oleObj name="Equation" r:id="rId8" imgW="736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95400" y="3289300"/>
                        <a:ext cx="4771885" cy="189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707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Lemma 1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007473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2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732694"/>
              </p:ext>
            </p:extLst>
          </p:nvPr>
        </p:nvGraphicFramePr>
        <p:xfrm>
          <a:off x="2819400" y="4419600"/>
          <a:ext cx="2717800" cy="1762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3" name="Equation" r:id="rId6" imgW="469900" imgH="304800" progId="Equation.3">
                  <p:embed/>
                </p:oleObj>
              </mc:Choice>
              <mc:Fallback>
                <p:oleObj name="Equation" r:id="rId6" imgW="4699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19400" y="4419600"/>
                        <a:ext cx="2717800" cy="17627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747369"/>
              </p:ext>
            </p:extLst>
          </p:nvPr>
        </p:nvGraphicFramePr>
        <p:xfrm>
          <a:off x="2667000" y="1143000"/>
          <a:ext cx="35814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4" name="Equation" r:id="rId8" imgW="596900" imgH="330200" progId="Equation.DSMT4">
                  <p:embed/>
                </p:oleObj>
              </mc:Choice>
              <mc:Fallback>
                <p:oleObj name="Equation" r:id="rId8" imgW="596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67000" y="1143000"/>
                        <a:ext cx="3581400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627398"/>
              </p:ext>
            </p:extLst>
          </p:nvPr>
        </p:nvGraphicFramePr>
        <p:xfrm>
          <a:off x="1295400" y="2895600"/>
          <a:ext cx="4324350" cy="1604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5" name="Equation" r:id="rId10" imgW="787400" imgH="292100" progId="Equation.DSMT4">
                  <p:embed/>
                </p:oleObj>
              </mc:Choice>
              <mc:Fallback>
                <p:oleObj name="Equation" r:id="rId10" imgW="787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95400" y="2895600"/>
                        <a:ext cx="4324350" cy="1604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3817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Lemma 1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144718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5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203972"/>
              </p:ext>
            </p:extLst>
          </p:nvPr>
        </p:nvGraphicFramePr>
        <p:xfrm>
          <a:off x="2667000" y="1143000"/>
          <a:ext cx="35814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6" name="Equation" r:id="rId6" imgW="596900" imgH="330200" progId="Equation.DSMT4">
                  <p:embed/>
                </p:oleObj>
              </mc:Choice>
              <mc:Fallback>
                <p:oleObj name="Equation" r:id="rId6" imgW="596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67000" y="1143000"/>
                        <a:ext cx="3581400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639970"/>
              </p:ext>
            </p:extLst>
          </p:nvPr>
        </p:nvGraphicFramePr>
        <p:xfrm>
          <a:off x="924464" y="3124200"/>
          <a:ext cx="7457536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7" name="Equation" r:id="rId8" imgW="1689100" imgH="673100" progId="Equation.DSMT4">
                  <p:embed/>
                </p:oleObj>
              </mc:Choice>
              <mc:Fallback>
                <p:oleObj name="Equation" r:id="rId8" imgW="1689100" imgH="673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24464" y="3124200"/>
                        <a:ext cx="7457536" cy="297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4260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Lemma 2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751561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0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737080"/>
              </p:ext>
            </p:extLst>
          </p:nvPr>
        </p:nvGraphicFramePr>
        <p:xfrm>
          <a:off x="695325" y="2971800"/>
          <a:ext cx="77533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1" name="Equation" r:id="rId6" imgW="1485900" imgH="292100" progId="Equation.DSMT4">
                  <p:embed/>
                </p:oleObj>
              </mc:Choice>
              <mc:Fallback>
                <p:oleObj name="Equation" r:id="rId6" imgW="14859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5325" y="2971800"/>
                        <a:ext cx="775335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998839"/>
              </p:ext>
            </p:extLst>
          </p:nvPr>
        </p:nvGraphicFramePr>
        <p:xfrm>
          <a:off x="547688" y="1157288"/>
          <a:ext cx="4689475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2" name="Equation" r:id="rId8" imgW="863600" imgH="292100" progId="Equation.DSMT4">
                  <p:embed/>
                </p:oleObj>
              </mc:Choice>
              <mc:Fallback>
                <p:oleObj name="Equation" r:id="rId8" imgW="863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7688" y="1157288"/>
                        <a:ext cx="4689475" cy="158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6507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Corollary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707808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6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176710"/>
              </p:ext>
            </p:extLst>
          </p:nvPr>
        </p:nvGraphicFramePr>
        <p:xfrm>
          <a:off x="3810000" y="4419600"/>
          <a:ext cx="44069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7" name="Equation" r:id="rId6" imgW="762000" imgH="292100" progId="Equation.DSMT4">
                  <p:embed/>
                </p:oleObj>
              </mc:Choice>
              <mc:Fallback>
                <p:oleObj name="Equation" r:id="rId6" imgW="762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0" y="4419600"/>
                        <a:ext cx="4406900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457545"/>
              </p:ext>
            </p:extLst>
          </p:nvPr>
        </p:nvGraphicFramePr>
        <p:xfrm>
          <a:off x="2362200" y="1219200"/>
          <a:ext cx="4343400" cy="1997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8" name="Equation" r:id="rId8" imgW="635000" imgH="292100" progId="Equation.DSMT4">
                  <p:embed/>
                </p:oleObj>
              </mc:Choice>
              <mc:Fallback>
                <p:oleObj name="Equation" r:id="rId8" imgW="635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62200" y="1219200"/>
                        <a:ext cx="4343400" cy="1997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790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40449DF-F5E8-4908-A8C5-8B1F7074FE06}" type="slidenum">
              <a:rPr lang="en-US" smtClean="0"/>
              <a:pPr>
                <a:defRPr/>
              </a:pPr>
              <a:t>18</a:t>
            </a:fld>
            <a:endParaRPr lang="en-US" dirty="0" err="1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1109663"/>
            <a:ext cx="60340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(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9) = 3</a:t>
            </a:r>
            <a:r>
              <a:rPr lang="en-US" sz="6600" baseline="300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2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-3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= 6</a:t>
            </a:r>
            <a:endParaRPr lang="en-US" sz="6600" baseline="30000" dirty="0">
              <a:solidFill>
                <a:schemeClr val="accent1">
                  <a:lumMod val="50000"/>
                </a:schemeClr>
              </a:solidFill>
              <a:latin typeface="Comic Sans MS" pitchFamily="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891389"/>
              </p:ext>
            </p:extLst>
          </p:nvPr>
        </p:nvGraphicFramePr>
        <p:xfrm>
          <a:off x="308113" y="2133600"/>
          <a:ext cx="18254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1" name="Equation" r:id="rId4" imgW="368300" imgH="292100" progId="Equation.DSMT4">
                  <p:embed/>
                </p:oleObj>
              </mc:Choice>
              <mc:Fallback>
                <p:oleObj name="Equation" r:id="rId4" imgW="368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113" y="2133600"/>
                        <a:ext cx="1825487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981200" y="0"/>
            <a:ext cx="5562600" cy="1447800"/>
            <a:chOff x="1981200" y="0"/>
            <a:chExt cx="5562600" cy="1447800"/>
          </a:xfrm>
        </p:grpSpPr>
        <p:sp>
          <p:nvSpPr>
            <p:cNvPr id="10" name="Rectangle 2"/>
            <p:cNvSpPr txBox="1">
              <a:spLocks noChangeArrowheads="1"/>
            </p:cNvSpPr>
            <p:nvPr/>
          </p:nvSpPr>
          <p:spPr bwMode="auto">
            <a:xfrm>
              <a:off x="1981200" y="0"/>
              <a:ext cx="5562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sz="4400" b="1" kern="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permuting </a:t>
              </a:r>
              <a:endPara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endParaRP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3522185"/>
                </p:ext>
              </p:extLst>
            </p:nvPr>
          </p:nvGraphicFramePr>
          <p:xfrm>
            <a:off x="4860235" y="0"/>
            <a:ext cx="1007165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2" name="Equation" r:id="rId6" imgW="203200" imgH="292100" progId="Equation.DSMT4">
                    <p:embed/>
                  </p:oleObj>
                </mc:Choice>
                <mc:Fallback>
                  <p:oleObj name="Equation" r:id="rId6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860235" y="0"/>
                          <a:ext cx="1007165" cy="144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4871430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40449DF-F5E8-4908-A8C5-8B1F7074FE06}" type="slidenum">
              <a:rPr lang="en-US" smtClean="0"/>
              <a:pPr>
                <a:defRPr/>
              </a:pPr>
              <a:t>19</a:t>
            </a:fld>
            <a:endParaRPr lang="en-US" dirty="0" err="1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180638"/>
              </p:ext>
            </p:extLst>
          </p:nvPr>
        </p:nvGraphicFramePr>
        <p:xfrm>
          <a:off x="308113" y="2133600"/>
          <a:ext cx="18254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5" name="Equation" r:id="rId4" imgW="368300" imgH="292100" progId="Equation.DSMT4">
                  <p:embed/>
                </p:oleObj>
              </mc:Choice>
              <mc:Fallback>
                <p:oleObj name="Equation" r:id="rId4" imgW="368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113" y="2133600"/>
                        <a:ext cx="1825487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981200" y="0"/>
            <a:ext cx="5562600" cy="1447800"/>
            <a:chOff x="1981200" y="0"/>
            <a:chExt cx="5562600" cy="1447800"/>
          </a:xfrm>
        </p:grpSpPr>
        <p:sp>
          <p:nvSpPr>
            <p:cNvPr id="12" name="Rectangle 2"/>
            <p:cNvSpPr txBox="1">
              <a:spLocks noChangeArrowheads="1"/>
            </p:cNvSpPr>
            <p:nvPr/>
          </p:nvSpPr>
          <p:spPr bwMode="auto">
            <a:xfrm>
              <a:off x="1981200" y="0"/>
              <a:ext cx="5562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sz="4400" b="1" kern="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permuting </a:t>
              </a:r>
              <a:endPara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endParaRPr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6592192"/>
                </p:ext>
              </p:extLst>
            </p:nvPr>
          </p:nvGraphicFramePr>
          <p:xfrm>
            <a:off x="4860235" y="0"/>
            <a:ext cx="1007165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36" name="Equation" r:id="rId6" imgW="203200" imgH="292100" progId="Equation.DSMT4">
                    <p:embed/>
                  </p:oleObj>
                </mc:Choice>
                <mc:Fallback>
                  <p:oleObj name="Equation" r:id="rId6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860235" y="0"/>
                          <a:ext cx="1007165" cy="144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48649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333767"/>
              </p:ext>
            </p:extLst>
          </p:nvPr>
        </p:nvGraphicFramePr>
        <p:xfrm>
          <a:off x="7620000" y="3810000"/>
          <a:ext cx="1166191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" name="Equation" r:id="rId4" imgW="203200" imgH="292100" progId="Equation.DSMT4">
                  <p:embed/>
                </p:oleObj>
              </mc:Choice>
              <mc:Fallback>
                <p:oleObj name="Equation" r:id="rId4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0" y="3810000"/>
                        <a:ext cx="1166191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76200"/>
            <a:ext cx="8001000" cy="1219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  </a:t>
            </a:r>
            <a:r>
              <a:rPr lang="en-US" sz="4000" dirty="0" smtClean="0"/>
              <a:t>Only the Remainder Interval</a:t>
            </a:r>
            <a:endParaRPr lang="en-US" sz="4000" dirty="0" smtClean="0"/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3352800"/>
            <a:ext cx="8839200" cy="2667000"/>
          </a:xfrm>
        </p:spPr>
        <p:txBody>
          <a:bodyPr/>
          <a:lstStyle/>
          <a:p>
            <a:r>
              <a:rPr lang="en-US" sz="4800" dirty="0" smtClean="0">
                <a:solidFill>
                  <a:schemeClr val="tx2"/>
                </a:solidFill>
              </a:rPr>
              <a:t>The integer interval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[0, n) </a:t>
            </a:r>
          </a:p>
          <a:p>
            <a:r>
              <a:rPr lang="en-US" sz="4800" dirty="0" smtClean="0">
                <a:solidFill>
                  <a:schemeClr val="tx2"/>
                </a:solidFill>
              </a:rPr>
              <a:t>under          </a:t>
            </a:r>
            <a:r>
              <a:rPr lang="en-US" sz="4800" dirty="0" smtClean="0">
                <a:solidFill>
                  <a:srgbClr val="0000E5"/>
                </a:solidFill>
              </a:rPr>
              <a:t>       </a:t>
            </a:r>
            <a:r>
              <a:rPr lang="en-US" sz="4800" dirty="0" smtClean="0">
                <a:latin typeface="Comic Sans MS"/>
                <a:cs typeface="Comic Sans MS"/>
              </a:rPr>
              <a:t>is called</a:t>
            </a:r>
          </a:p>
          <a:p>
            <a:r>
              <a:rPr lang="en-US" sz="4800" dirty="0" smtClean="0"/>
              <a:t>the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smtClean="0">
                <a:solidFill>
                  <a:srgbClr val="FF00FF"/>
                </a:solidFill>
              </a:rPr>
              <a:t>ring of integers mod n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383491"/>
              </p:ext>
            </p:extLst>
          </p:nvPr>
        </p:nvGraphicFramePr>
        <p:xfrm>
          <a:off x="7620000" y="3843337"/>
          <a:ext cx="11430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" name="Equation" r:id="rId6" imgW="203200" imgH="292100" progId="Equation.DSMT4">
                  <p:embed/>
                </p:oleObj>
              </mc:Choice>
              <mc:Fallback>
                <p:oleObj name="Equation" r:id="rId6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0" y="3843337"/>
                        <a:ext cx="1143000" cy="164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948890"/>
              </p:ext>
            </p:extLst>
          </p:nvPr>
        </p:nvGraphicFramePr>
        <p:xfrm>
          <a:off x="1181100" y="990600"/>
          <a:ext cx="6781800" cy="1950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" name="Equation" r:id="rId8" imgW="1943100" imgH="558800" progId="Equation.DSMT4">
                  <p:embed/>
                </p:oleObj>
              </mc:Choice>
              <mc:Fallback>
                <p:oleObj name="Equation" r:id="rId8" imgW="19431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81100" y="990600"/>
                        <a:ext cx="6781800" cy="19503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910200"/>
              </p:ext>
            </p:extLst>
          </p:nvPr>
        </p:nvGraphicFramePr>
        <p:xfrm>
          <a:off x="2057400" y="4038600"/>
          <a:ext cx="2758441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" name="Equation" r:id="rId10" imgW="660400" imgH="292100" progId="Equation.DSMT4">
                  <p:embed/>
                </p:oleObj>
              </mc:Choice>
              <mc:Fallback>
                <p:oleObj name="Equation" r:id="rId10" imgW="660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57400" y="4038600"/>
                        <a:ext cx="2758441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40449DF-F5E8-4908-A8C5-8B1F7074FE06}" type="slidenum">
              <a:rPr lang="en-US" smtClean="0"/>
              <a:pPr>
                <a:defRPr/>
              </a:pPr>
              <a:t>20</a:t>
            </a:fld>
            <a:endParaRPr lang="en-US" dirty="0" err="1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7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81200" y="0"/>
            <a:ext cx="5562600" cy="1447800"/>
            <a:chOff x="1981200" y="0"/>
            <a:chExt cx="5562600" cy="1447800"/>
          </a:xfrm>
        </p:grpSpPr>
        <p:sp>
          <p:nvSpPr>
            <p:cNvPr id="5" name="Rectangle 2"/>
            <p:cNvSpPr txBox="1">
              <a:spLocks noChangeArrowheads="1"/>
            </p:cNvSpPr>
            <p:nvPr/>
          </p:nvSpPr>
          <p:spPr bwMode="auto">
            <a:xfrm>
              <a:off x="1981200" y="0"/>
              <a:ext cx="5562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sz="4400" b="1" kern="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permuting </a:t>
              </a:r>
              <a:endPara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5171619"/>
                </p:ext>
              </p:extLst>
            </p:nvPr>
          </p:nvGraphicFramePr>
          <p:xfrm>
            <a:off x="4860235" y="0"/>
            <a:ext cx="1007165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0" name="Equation" r:id="rId4" imgW="203200" imgH="292100" progId="Equation.DSMT4">
                    <p:embed/>
                  </p:oleObj>
                </mc:Choice>
                <mc:Fallback>
                  <p:oleObj name="Equation" r:id="rId4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860235" y="0"/>
                          <a:ext cx="1007165" cy="144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202540"/>
              </p:ext>
            </p:extLst>
          </p:nvPr>
        </p:nvGraphicFramePr>
        <p:xfrm>
          <a:off x="308113" y="2133600"/>
          <a:ext cx="18254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1" name="Equation" r:id="rId6" imgW="368300" imgH="292100" progId="Equation.DSMT4">
                  <p:embed/>
                </p:oleObj>
              </mc:Choice>
              <mc:Fallback>
                <p:oleObj name="Equation" r:id="rId6" imgW="368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8113" y="2133600"/>
                        <a:ext cx="1825487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1086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Corollary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218173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5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480360"/>
              </p:ext>
            </p:extLst>
          </p:nvPr>
        </p:nvGraphicFramePr>
        <p:xfrm>
          <a:off x="3810000" y="4419600"/>
          <a:ext cx="44069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6" name="Equation" r:id="rId6" imgW="762000" imgH="292100" progId="Equation.DSMT4">
                  <p:embed/>
                </p:oleObj>
              </mc:Choice>
              <mc:Fallback>
                <p:oleObj name="Equation" r:id="rId6" imgW="762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0" y="4419600"/>
                        <a:ext cx="4406900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685712"/>
              </p:ext>
            </p:extLst>
          </p:nvPr>
        </p:nvGraphicFramePr>
        <p:xfrm>
          <a:off x="2362200" y="1219200"/>
          <a:ext cx="4343400" cy="1997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7" name="Equation" r:id="rId8" imgW="635000" imgH="292100" progId="Equation.DSMT4">
                  <p:embed/>
                </p:oleObj>
              </mc:Choice>
              <mc:Fallback>
                <p:oleObj name="Equation" r:id="rId8" imgW="635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62200" y="1219200"/>
                        <a:ext cx="4343400" cy="1997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277762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219281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76058"/>
              </p:ext>
            </p:extLst>
          </p:nvPr>
        </p:nvGraphicFramePr>
        <p:xfrm>
          <a:off x="1371600" y="1371601"/>
          <a:ext cx="6204456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3" name="Equation" r:id="rId6" imgW="990600" imgH="292100" progId="Equation.DSMT4">
                  <p:embed/>
                </p:oleObj>
              </mc:Choice>
              <mc:Fallback>
                <p:oleObj name="Equation" r:id="rId6" imgW="990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1600" y="1371601"/>
                        <a:ext cx="6204456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Curved Connector 4"/>
          <p:cNvCxnSpPr/>
          <p:nvPr/>
        </p:nvCxnSpPr>
        <p:spPr bwMode="auto">
          <a:xfrm rot="16200000" flipH="1">
            <a:off x="1638300" y="3238500"/>
            <a:ext cx="1981200" cy="1143000"/>
          </a:xfrm>
          <a:prstGeom prst="curvedConnector3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998444" y="4648200"/>
            <a:ext cx="2421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11298736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539800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8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089052"/>
              </p:ext>
            </p:extLst>
          </p:nvPr>
        </p:nvGraphicFramePr>
        <p:xfrm>
          <a:off x="1402773" y="1344105"/>
          <a:ext cx="7284027" cy="3304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9" name="Equation" r:id="rId6" imgW="1231900" imgH="558800" progId="Equation.DSMT4">
                  <p:embed/>
                </p:oleObj>
              </mc:Choice>
              <mc:Fallback>
                <p:oleObj name="Equation" r:id="rId6" imgW="12319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02773" y="1344105"/>
                        <a:ext cx="7284027" cy="3304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</p:spTree>
    <p:extLst>
      <p:ext uri="{BB962C8B-B14F-4D97-AF65-F5344CB8AC3E}">
        <p14:creationId xmlns:p14="http://schemas.microsoft.com/office/powerpoint/2010/main" val="3833390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673629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5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086181"/>
              </p:ext>
            </p:extLst>
          </p:nvPr>
        </p:nvGraphicFramePr>
        <p:xfrm>
          <a:off x="1071563" y="1276350"/>
          <a:ext cx="7118350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6" name="Equation" r:id="rId6" imgW="1206500" imgH="558800" progId="Equation.3">
                  <p:embed/>
                </p:oleObj>
              </mc:Choice>
              <mc:Fallback>
                <p:oleObj name="Equation" r:id="rId6" imgW="1206500" imgH="558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71563" y="1276350"/>
                        <a:ext cx="7118350" cy="329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371600" y="1143000"/>
            <a:ext cx="6019800" cy="3429000"/>
            <a:chOff x="1371600" y="1143000"/>
            <a:chExt cx="6019800" cy="3429000"/>
          </a:xfrm>
        </p:grpSpPr>
        <p:cxnSp>
          <p:nvCxnSpPr>
            <p:cNvPr id="6" name="Straight Connector 5"/>
            <p:cNvCxnSpPr/>
            <p:nvPr/>
          </p:nvCxnSpPr>
          <p:spPr bwMode="auto">
            <a:xfrm flipV="1">
              <a:off x="1371600" y="1143000"/>
              <a:ext cx="1295400" cy="182880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6096000" y="2743200"/>
              <a:ext cx="1295400" cy="182880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</p:spTree>
    <p:extLst>
      <p:ext uri="{BB962C8B-B14F-4D97-AF65-F5344CB8AC3E}">
        <p14:creationId xmlns:p14="http://schemas.microsoft.com/office/powerpoint/2010/main" val="3494777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204959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7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803058"/>
              </p:ext>
            </p:extLst>
          </p:nvPr>
        </p:nvGraphicFramePr>
        <p:xfrm>
          <a:off x="990600" y="1647825"/>
          <a:ext cx="4870450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8" name="Equation" r:id="rId6" imgW="825500" imgH="457200" progId="Equation.DSMT4">
                  <p:embed/>
                </p:oleObj>
              </mc:Choice>
              <mc:Fallback>
                <p:oleObj name="Equation" r:id="rId6" imgW="8255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600" y="1647825"/>
                        <a:ext cx="4870450" cy="269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</p:spTree>
    <p:extLst>
      <p:ext uri="{BB962C8B-B14F-4D97-AF65-F5344CB8AC3E}">
        <p14:creationId xmlns:p14="http://schemas.microsoft.com/office/powerpoint/2010/main" val="1418538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171948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1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749903"/>
              </p:ext>
            </p:extLst>
          </p:nvPr>
        </p:nvGraphicFramePr>
        <p:xfrm>
          <a:off x="879475" y="1524000"/>
          <a:ext cx="509587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2" name="Equation" r:id="rId6" imgW="863600" imgH="279400" progId="Equation.3">
                  <p:embed/>
                </p:oleObj>
              </mc:Choice>
              <mc:Fallback>
                <p:oleObj name="Equation" r:id="rId6" imgW="8636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9475" y="1524000"/>
                        <a:ext cx="5095875" cy="164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4200" y="41910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+mj-lt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2815878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291927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3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270653"/>
              </p:ext>
            </p:extLst>
          </p:nvPr>
        </p:nvGraphicFramePr>
        <p:xfrm>
          <a:off x="774700" y="4724400"/>
          <a:ext cx="3797300" cy="1455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4" name="Equation" r:id="rId6" imgW="762000" imgH="292100" progId="Equation.DSMT4">
                  <p:embed/>
                </p:oleObj>
              </mc:Choice>
              <mc:Fallback>
                <p:oleObj name="Equation" r:id="rId6" imgW="762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4700" y="4724400"/>
                        <a:ext cx="3797300" cy="1455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855823"/>
              </p:ext>
            </p:extLst>
          </p:nvPr>
        </p:nvGraphicFramePr>
        <p:xfrm>
          <a:off x="761999" y="2514600"/>
          <a:ext cx="7709149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5" name="Equation" r:id="rId8" imgW="1790700" imgH="584200" progId="Equation.DSMT4">
                  <p:embed/>
                </p:oleObj>
              </mc:Choice>
              <mc:Fallback>
                <p:oleObj name="Equation" r:id="rId8" imgW="17907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1999" y="2514600"/>
                        <a:ext cx="7709149" cy="251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185895"/>
              </p:ext>
            </p:extLst>
          </p:nvPr>
        </p:nvGraphicFramePr>
        <p:xfrm>
          <a:off x="914400" y="1066800"/>
          <a:ext cx="6858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6" name="Equation" r:id="rId10" imgW="1485900" imgH="330200" progId="Equation.DSMT4">
                  <p:embed/>
                </p:oleObj>
              </mc:Choice>
              <mc:Fallback>
                <p:oleObj name="Equation" r:id="rId10" imgW="1485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68580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7184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D84392B-0D9B-42AA-BA65-FCCCDA49260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" y="838200"/>
            <a:ext cx="934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So</a:t>
            </a:r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09588" y="1447800"/>
          <a:ext cx="7974012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6" imgW="2044700" imgH="647700" progId="Equation.3">
                  <p:embed/>
                </p:oleObj>
              </mc:Choice>
              <mc:Fallback>
                <p:oleObj name="Equation" r:id="rId6" imgW="20447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447800"/>
                        <a:ext cx="7974012" cy="2525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7992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D84392B-0D9B-42AA-BA65-FCCCDA49260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509588" y="1477963"/>
          <a:ext cx="7974012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Equation" r:id="rId6" imgW="2044700" imgH="812800" progId="Equation.3">
                  <p:embed/>
                </p:oleObj>
              </mc:Choice>
              <mc:Fallback>
                <p:oleObj name="Equation" r:id="rId6" imgW="20447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477963"/>
                        <a:ext cx="7974012" cy="31702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5649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651776"/>
              </p:ext>
            </p:extLst>
          </p:nvPr>
        </p:nvGraphicFramePr>
        <p:xfrm>
          <a:off x="1855788" y="152400"/>
          <a:ext cx="5230812" cy="1541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Equation" r:id="rId4" imgW="990600" imgH="292100" progId="Equation.DSMT4">
                  <p:embed/>
                </p:oleObj>
              </mc:Choice>
              <mc:Fallback>
                <p:oleObj name="Equation" r:id="rId4" imgW="990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55788" y="152400"/>
                        <a:ext cx="5230812" cy="1541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986191"/>
              </p:ext>
            </p:extLst>
          </p:nvPr>
        </p:nvGraphicFramePr>
        <p:xfrm>
          <a:off x="1829593" y="2011363"/>
          <a:ext cx="5484813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" name="Equation" r:id="rId6" imgW="1130300" imgH="292100" progId="Equation.DSMT4">
                  <p:embed/>
                </p:oleObj>
              </mc:Choice>
              <mc:Fallback>
                <p:oleObj name="Equation" r:id="rId6" imgW="1130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29593" y="2011363"/>
                        <a:ext cx="5484813" cy="1417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303009"/>
              </p:ext>
            </p:extLst>
          </p:nvPr>
        </p:nvGraphicFramePr>
        <p:xfrm>
          <a:off x="2133600" y="3441843"/>
          <a:ext cx="5257800" cy="1358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" name="Equation" r:id="rId8" imgW="1130300" imgH="292100" progId="Equation.DSMT4">
                  <p:embed/>
                </p:oleObj>
              </mc:Choice>
              <mc:Fallback>
                <p:oleObj name="Equation" r:id="rId8" imgW="1130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33600" y="3441843"/>
                        <a:ext cx="5257800" cy="13587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4800" y="4724400"/>
            <a:ext cx="84109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/>
                <a:cs typeface="Comic Sans MS"/>
              </a:rPr>
              <a:t>(use </a:t>
            </a:r>
            <a:r>
              <a:rPr lang="en-US" sz="66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>
                <a:latin typeface="+mj-lt"/>
              </a:rPr>
              <a:t> instead of </a:t>
            </a:r>
            <a:r>
              <a:rPr lang="en-US" sz="66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≡</a:t>
            </a:r>
            <a:r>
              <a:rPr lang="en-US" sz="6600" dirty="0" smtClean="0">
                <a:latin typeface="Comic Sans MS"/>
                <a:cs typeface="Comic Sans MS"/>
              </a:rPr>
              <a:t>)</a:t>
            </a:r>
            <a:r>
              <a:rPr lang="en-US" sz="8800" dirty="0" smtClean="0">
                <a:solidFill>
                  <a:srgbClr val="0000E5"/>
                </a:solidFill>
                <a:latin typeface="+mj-lt"/>
              </a:rPr>
              <a:t> </a:t>
            </a:r>
            <a:endParaRPr lang="en-US" sz="8800" dirty="0" smtClean="0">
              <a:solidFill>
                <a:srgbClr val="0000E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186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3" name="Object 2"/>
          <p:cNvGraphicFramePr>
            <a:graphicFrameLocks noChangeAspect="1"/>
          </p:cNvGraphicFramePr>
          <p:nvPr/>
        </p:nvGraphicFramePr>
        <p:xfrm>
          <a:off x="533400" y="1676400"/>
          <a:ext cx="7924800" cy="2873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Equation" r:id="rId4" imgW="2031840" imgH="736560" progId="Equation.DSMT4">
                  <p:embed/>
                </p:oleObj>
              </mc:Choice>
              <mc:Fallback>
                <p:oleObj name="Equation" r:id="rId4" imgW="20318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76400"/>
                        <a:ext cx="7924800" cy="287312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D84392B-0D9B-42AA-BA65-FCCCDA49260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Equation" r:id="rId6" imgW="126720" imgH="190440" progId="Equation.3">
                  <p:embed/>
                </p:oleObj>
              </mc:Choice>
              <mc:Fallback>
                <p:oleObj name="Equation" r:id="rId6" imgW="1267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6544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D84392B-0D9B-42AA-BA65-FCCCDA49260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sp>
        <p:nvSpPr>
          <p:cNvPr id="430083" name="Text Box 3"/>
          <p:cNvSpPr txBox="1">
            <a:spLocks noChangeArrowheads="1"/>
          </p:cNvSpPr>
          <p:nvPr/>
        </p:nvSpPr>
        <p:spPr bwMode="auto">
          <a:xfrm>
            <a:off x="332698" y="4038600"/>
            <a:ext cx="7261924" cy="209288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latin typeface="Comic Sans MS" pitchFamily="66" charset="0"/>
              </a:rPr>
              <a:t>But </a:t>
            </a:r>
            <a:r>
              <a:rPr lang="en-US" sz="4800" dirty="0">
                <a:latin typeface="Comic Sans MS" pitchFamily="66" charset="0"/>
              </a:rPr>
              <a:t>OK to </a:t>
            </a:r>
            <a:r>
              <a:rPr lang="en-US" sz="4800" dirty="0" smtClean="0">
                <a:latin typeface="Comic Sans MS" pitchFamily="66" charset="0"/>
              </a:rPr>
              <a:t>cancel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       , </a:t>
            </a:r>
            <a:r>
              <a:rPr lang="en-US" sz="4800" dirty="0">
                <a:latin typeface="Comic Sans MS" pitchFamily="66" charset="0"/>
                <a:sym typeface="Euclid Symbol" pitchFamily="18" charset="2"/>
              </a:rPr>
              <a:t>so</a:t>
            </a:r>
          </a:p>
          <a:p>
            <a:pPr>
              <a:spcBef>
                <a:spcPts val="1200"/>
              </a:spcBef>
              <a:defRPr/>
            </a:pPr>
            <a:r>
              <a:rPr lang="en-US" sz="4800" dirty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        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b="1" baseline="30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(n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(mod 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solidFill>
                <a:srgbClr val="00A200"/>
              </a:solidFill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334000" y="4338484"/>
          <a:ext cx="1143000" cy="995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Equation" r:id="rId6" imgW="393480" imgH="342720" progId="Equation.DSMT4">
                  <p:embed/>
                </p:oleObj>
              </mc:Choice>
              <mc:Fallback>
                <p:oleObj name="Equation" r:id="rId6" imgW="3934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338484"/>
                        <a:ext cx="1143000" cy="995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7200" y="1143000"/>
          <a:ext cx="7920773" cy="293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Equation" r:id="rId8" imgW="1917360" imgH="711000" progId="Equation.3">
                  <p:embed/>
                </p:oleObj>
              </mc:Choice>
              <mc:Fallback>
                <p:oleObj name="Equation" r:id="rId8" imgW="1917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7920773" cy="293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 bwMode="auto">
          <a:xfrm rot="10800000" flipV="1">
            <a:off x="228601" y="1143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0800000" flipV="1">
            <a:off x="4191001" y="2667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209370" y="5257800"/>
            <a:ext cx="1553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A200"/>
                </a:solidFill>
                <a:latin typeface="Comic Sans MS" pitchFamily="66" charset="0"/>
              </a:rPr>
              <a:t>QED</a:t>
            </a:r>
            <a:endParaRPr lang="en-US" sz="7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7212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0074" y="1803737"/>
            <a:ext cx="7823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r(k)</a:t>
            </a:r>
            <a:r>
              <a:rPr lang="en-US" sz="6000" dirty="0" smtClean="0">
                <a:latin typeface="+mj-lt"/>
              </a:rPr>
              <a:t> </a:t>
            </a:r>
            <a:r>
              <a:rPr lang="en-US" sz="6000" dirty="0" err="1" smtClean="0">
                <a:latin typeface="+mj-lt"/>
              </a:rPr>
              <a:t>abbrevs</a:t>
            </a:r>
            <a:r>
              <a:rPr lang="en-US" sz="6000" dirty="0" smtClean="0">
                <a:latin typeface="+mj-lt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rem(</a:t>
            </a:r>
            <a:r>
              <a:rPr lang="en-US" sz="6000" dirty="0" err="1" smtClean="0">
                <a:solidFill>
                  <a:srgbClr val="0000FF"/>
                </a:solidFill>
                <a:latin typeface="+mj-lt"/>
              </a:rPr>
              <a:t>k,n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34610"/>
              </p:ext>
            </p:extLst>
          </p:nvPr>
        </p:nvGraphicFramePr>
        <p:xfrm>
          <a:off x="457200" y="2819400"/>
          <a:ext cx="8122228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Equation" r:id="rId4" imgW="1701800" imgH="558800" progId="Equation.DSMT4">
                  <p:embed/>
                </p:oleObj>
              </mc:Choice>
              <mc:Fallback>
                <p:oleObj name="Equation" r:id="rId4" imgW="17018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2819400"/>
                        <a:ext cx="8122228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621286"/>
              </p:ext>
            </p:extLst>
          </p:nvPr>
        </p:nvGraphicFramePr>
        <p:xfrm>
          <a:off x="2133601" y="152400"/>
          <a:ext cx="4876799" cy="1602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Equation" r:id="rId6" imgW="889000" imgH="292100" progId="Equation.DSMT4">
                  <p:embed/>
                </p:oleObj>
              </mc:Choice>
              <mc:Fallback>
                <p:oleObj name="Equation" r:id="rId6" imgW="889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3601" y="152400"/>
                        <a:ext cx="4876799" cy="1602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401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68284"/>
              </p:ext>
            </p:extLst>
          </p:nvPr>
        </p:nvGraphicFramePr>
        <p:xfrm>
          <a:off x="914400" y="2312988"/>
          <a:ext cx="7125496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Equation" r:id="rId4" imgW="1473200" imgH="482600" progId="Equation.DSMT4">
                  <p:embed/>
                </p:oleObj>
              </mc:Choice>
              <mc:Fallback>
                <p:oleObj name="Equation" r:id="rId4" imgW="1473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2312988"/>
                        <a:ext cx="7125496" cy="233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962532"/>
              </p:ext>
            </p:extLst>
          </p:nvPr>
        </p:nvGraphicFramePr>
        <p:xfrm>
          <a:off x="1323975" y="152400"/>
          <a:ext cx="682942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Equation" r:id="rId6" imgW="1562100" imgH="304800" progId="Equation.3">
                  <p:embed/>
                </p:oleObj>
              </mc:Choice>
              <mc:Fallback>
                <p:oleObj name="Equation" r:id="rId6" imgW="15621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23975" y="152400"/>
                        <a:ext cx="6829425" cy="151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360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447800" y="0"/>
            <a:ext cx="5867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  <a:endParaRPr lang="en-US" sz="4800" dirty="0" smtClean="0">
              <a:solidFill>
                <a:srgbClr val="FF00FF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343715"/>
              </p:ext>
            </p:extLst>
          </p:nvPr>
        </p:nvGraphicFramePr>
        <p:xfrm>
          <a:off x="5424488" y="-263525"/>
          <a:ext cx="2500312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Equation" r:id="rId4" imgW="444500" imgH="304800" progId="Equation.3">
                  <p:embed/>
                </p:oleObj>
              </mc:Choice>
              <mc:Fallback>
                <p:oleObj name="Equation" r:id="rId4" imgW="4445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24488" y="-263525"/>
                        <a:ext cx="2500312" cy="171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204006"/>
              </p:ext>
            </p:extLst>
          </p:nvPr>
        </p:nvGraphicFramePr>
        <p:xfrm>
          <a:off x="152400" y="1905000"/>
          <a:ext cx="8720666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Equation" r:id="rId6" imgW="2616200" imgH="914400" progId="Equation.DSMT4">
                  <p:embed/>
                </p:oleObj>
              </mc:Choice>
              <mc:Fallback>
                <p:oleObj name="Equation" r:id="rId6" imgW="26162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00" y="1905000"/>
                        <a:ext cx="8720666" cy="30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320898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447800" y="0"/>
            <a:ext cx="5867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  <a:r>
              <a:rPr lang="en-US" sz="4800" dirty="0" smtClean="0">
                <a:solidFill>
                  <a:srgbClr val="FF00FF"/>
                </a:solidFill>
              </a:rPr>
              <a:t> Rings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70030"/>
              </p:ext>
            </p:extLst>
          </p:nvPr>
        </p:nvGraphicFramePr>
        <p:xfrm>
          <a:off x="152400" y="1905000"/>
          <a:ext cx="8720666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Equation" r:id="rId4" imgW="2616200" imgH="914400" progId="Equation.DSMT4">
                  <p:embed/>
                </p:oleObj>
              </mc:Choice>
              <mc:Fallback>
                <p:oleObj name="Equation" r:id="rId4" imgW="26162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" y="1905000"/>
                        <a:ext cx="8720666" cy="30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095552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349594"/>
              </p:ext>
            </p:extLst>
          </p:nvPr>
        </p:nvGraphicFramePr>
        <p:xfrm>
          <a:off x="702733" y="1905000"/>
          <a:ext cx="7984067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Equation" r:id="rId4" imgW="2336800" imgH="914400" progId="Equation.DSMT4">
                  <p:embed/>
                </p:oleObj>
              </mc:Choice>
              <mc:Fallback>
                <p:oleObj name="Equation" r:id="rId4" imgW="23368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2733" y="1905000"/>
                        <a:ext cx="7984067" cy="312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447800" y="0"/>
            <a:ext cx="5867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  <a:r>
              <a:rPr lang="en-US" sz="4800" dirty="0" smtClean="0">
                <a:solidFill>
                  <a:srgbClr val="FF00FF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Rings</a:t>
            </a:r>
          </a:p>
        </p:txBody>
      </p:sp>
    </p:spTree>
    <p:extLst>
      <p:ext uri="{BB962C8B-B14F-4D97-AF65-F5344CB8AC3E}">
        <p14:creationId xmlns:p14="http://schemas.microsoft.com/office/powerpoint/2010/main" val="113911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863490"/>
              </p:ext>
            </p:extLst>
          </p:nvPr>
        </p:nvGraphicFramePr>
        <p:xfrm>
          <a:off x="56896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6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96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246638"/>
              </p:ext>
            </p:extLst>
          </p:nvPr>
        </p:nvGraphicFramePr>
        <p:xfrm>
          <a:off x="1295400" y="1676400"/>
          <a:ext cx="6348491" cy="345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" name="Equation" r:id="rId6" imgW="1257300" imgH="685800" progId="Equation.DSMT4">
                  <p:embed/>
                </p:oleObj>
              </mc:Choice>
              <mc:Fallback>
                <p:oleObj name="Equation" r:id="rId6" imgW="12573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5400" y="1676400"/>
                        <a:ext cx="6348491" cy="3459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47800" y="0"/>
            <a:ext cx="5867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  <a:r>
              <a:rPr lang="en-US" sz="4800" dirty="0" smtClean="0">
                <a:solidFill>
                  <a:srgbClr val="FF00FF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Rings</a:t>
            </a:r>
          </a:p>
        </p:txBody>
      </p:sp>
    </p:spTree>
    <p:extLst>
      <p:ext uri="{BB962C8B-B14F-4D97-AF65-F5344CB8AC3E}">
        <p14:creationId xmlns:p14="http://schemas.microsoft.com/office/powerpoint/2010/main" val="414173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noFill/>
        <a:ln w="38100" cap="flat" cmpd="sng" algn="ctr">
          <a:solidFill>
            <a:srgbClr val="FF00FF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72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3958</TotalTime>
  <Words>324</Words>
  <Application>Microsoft Macintosh PowerPoint</Application>
  <PresentationFormat>On-screen Show (4:3)</PresentationFormat>
  <Paragraphs>151</Paragraphs>
  <Slides>31</Slides>
  <Notes>31</Notes>
  <HiddenSlides>19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6.042 Lecture Template</vt:lpstr>
      <vt:lpstr>Equation</vt:lpstr>
      <vt:lpstr>PowerPoint Presentation</vt:lpstr>
      <vt:lpstr>  Only the Remainder Interval</vt:lpstr>
      <vt:lpstr>PowerPoint Presentation</vt:lpstr>
      <vt:lpstr>PowerPoint Presentation</vt:lpstr>
      <vt:lpstr>PowerPoint Presentation</vt:lpstr>
      <vt:lpstr>    </vt:lpstr>
      <vt:lpstr>    </vt:lpstr>
      <vt:lpstr>    </vt:lpstr>
      <vt:lpstr>    </vt:lpstr>
      <vt:lpstr>PowerPoint Presentation</vt:lpstr>
      <vt:lpstr>PowerPoint Presentation</vt:lpstr>
      <vt:lpstr>PowerPoint Presentation</vt:lpstr>
      <vt:lpstr>Euler’s Theorem</vt:lpstr>
      <vt:lpstr>Lemma 1</vt:lpstr>
      <vt:lpstr>Lemma 1</vt:lpstr>
      <vt:lpstr>Lemma 2</vt:lpstr>
      <vt:lpstr>Corollary</vt:lpstr>
      <vt:lpstr>PowerPoint Presentation</vt:lpstr>
      <vt:lpstr>PowerPoint Presentation</vt:lpstr>
      <vt:lpstr>PowerPoint Presentation</vt:lpstr>
      <vt:lpstr>Corollary</vt:lpstr>
      <vt:lpstr>Proof of Euler</vt:lpstr>
      <vt:lpstr>Proof of Euler</vt:lpstr>
      <vt:lpstr>Proof of Euler</vt:lpstr>
      <vt:lpstr>Proof of Euler</vt:lpstr>
      <vt:lpstr>Proof of Euler</vt:lpstr>
      <vt:lpstr>proof of Euler</vt:lpstr>
      <vt:lpstr>Proof of Euler’s Thm</vt:lpstr>
      <vt:lpstr>Proof of Euler’s Thm</vt:lpstr>
      <vt:lpstr>Proof of Euler’s Thm</vt:lpstr>
      <vt:lpstr>Proof of Euler’s Thm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486</cp:revision>
  <cp:lastPrinted>2013-03-06T19:17:33Z</cp:lastPrinted>
  <dcterms:created xsi:type="dcterms:W3CDTF">2011-03-02T01:35:54Z</dcterms:created>
  <dcterms:modified xsi:type="dcterms:W3CDTF">2015-10-11T21:41:12Z</dcterms:modified>
</cp:coreProperties>
</file>