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322" r:id="rId2"/>
    <p:sldId id="374" r:id="rId3"/>
    <p:sldId id="398" r:id="rId4"/>
    <p:sldId id="375" r:id="rId5"/>
    <p:sldId id="381" r:id="rId6"/>
    <p:sldId id="376" r:id="rId7"/>
    <p:sldId id="387" r:id="rId8"/>
    <p:sldId id="393" r:id="rId9"/>
    <p:sldId id="390" r:id="rId10"/>
    <p:sldId id="391" r:id="rId11"/>
    <p:sldId id="379" r:id="rId12"/>
    <p:sldId id="380" r:id="rId13"/>
    <p:sldId id="382" r:id="rId14"/>
    <p:sldId id="396" r:id="rId15"/>
    <p:sldId id="388" r:id="rId16"/>
    <p:sldId id="383" r:id="rId17"/>
    <p:sldId id="389" r:id="rId18"/>
    <p:sldId id="384" r:id="rId19"/>
    <p:sldId id="386" r:id="rId20"/>
    <p:sldId id="385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2174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 varScale="1">
        <p:scale>
          <a:sx n="126" d="100"/>
          <a:sy n="126" d="100"/>
        </p:scale>
        <p:origin x="-2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2pair.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2pair.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2400" y="1687513"/>
            <a:ext cx="88392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Counting in Poker</a:t>
            </a:r>
          </a:p>
          <a:p>
            <a:pPr algn="ctr">
              <a:spcBef>
                <a:spcPct val="0"/>
              </a:spcBef>
            </a:pP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2 Pair</a:t>
            </a:r>
            <a:endParaRPr lang="en-US" sz="8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5089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28933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84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this method counts 6-tuples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</a:p>
          <a:p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		× </a:t>
            </a:r>
            <a:r>
              <a:rPr lang="en-US" sz="4400" dirty="0" smtClean="0">
                <a:solidFill>
                  <a:srgbClr val="000000"/>
                </a:solidFill>
              </a:rPr>
              <a:t>[last card rank]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suits]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suits]</a:t>
            </a:r>
          </a:p>
          <a:p>
            <a:r>
              <a:rPr lang="en-US" sz="44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     × </a:t>
            </a:r>
            <a:r>
              <a:rPr lang="en-US" sz="4400" dirty="0" smtClean="0">
                <a:solidFill>
                  <a:srgbClr val="000000"/>
                </a:solidFill>
              </a:rPr>
              <a:t>[last card suit]</a:t>
            </a:r>
          </a:p>
          <a:p>
            <a:pPr algn="ctr"/>
            <a:r>
              <a:rPr lang="en-US" sz="4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50950"/>
            <a:ext cx="8763000" cy="51498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but the correspondence to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2-pair hands is </a:t>
            </a:r>
            <a:r>
              <a:rPr lang="en-US" sz="4400" dirty="0" smtClean="0">
                <a:solidFill>
                  <a:schemeClr val="accent2"/>
                </a:solidFill>
              </a:rPr>
              <a:t>not a </a:t>
            </a:r>
            <a:r>
              <a:rPr lang="en-US" sz="4400" dirty="0" err="1" smtClean="0">
                <a:solidFill>
                  <a:schemeClr val="accent2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  <a:endParaRPr lang="en-US" sz="44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0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5400000">
            <a:off x="1108622" y="4309020"/>
            <a:ext cx="1364159" cy="533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6200000" flipH="1">
            <a:off x="1108621" y="4225380"/>
            <a:ext cx="1364161" cy="53340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rot="5400000" flipH="1" flipV="1">
            <a:off x="4171662" y="3562060"/>
            <a:ext cx="2172278" cy="1981202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6200000" flipV="1">
            <a:off x="4171660" y="3562061"/>
            <a:ext cx="2172279" cy="1981198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889178" y="5112603"/>
            <a:ext cx="1549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A, K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516201" y="3431089"/>
            <a:ext cx="831864" cy="980311"/>
          </a:xfrm>
          <a:custGeom>
            <a:avLst/>
            <a:gdLst>
              <a:gd name="connsiteX0" fmla="*/ 508774 w 831864"/>
              <a:gd name="connsiteY0" fmla="*/ 0 h 980311"/>
              <a:gd name="connsiteX1" fmla="*/ 252530 w 831864"/>
              <a:gd name="connsiteY1" fmla="*/ 44559 h 980311"/>
              <a:gd name="connsiteX2" fmla="*/ 152261 w 831864"/>
              <a:gd name="connsiteY2" fmla="*/ 144818 h 980311"/>
              <a:gd name="connsiteX3" fmla="*/ 18568 w 831864"/>
              <a:gd name="connsiteY3" fmla="*/ 512435 h 980311"/>
              <a:gd name="connsiteX4" fmla="*/ 263671 w 831864"/>
              <a:gd name="connsiteY4" fmla="*/ 846632 h 980311"/>
              <a:gd name="connsiteX5" fmla="*/ 831864 w 831864"/>
              <a:gd name="connsiteY5" fmla="*/ 980311 h 9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864" h="980311">
                <a:moveTo>
                  <a:pt x="508774" y="0"/>
                </a:moveTo>
                <a:cubicBezTo>
                  <a:pt x="410361" y="10211"/>
                  <a:pt x="311949" y="20423"/>
                  <a:pt x="252530" y="44559"/>
                </a:cubicBezTo>
                <a:cubicBezTo>
                  <a:pt x="193111" y="68695"/>
                  <a:pt x="191255" y="66839"/>
                  <a:pt x="152261" y="144818"/>
                </a:cubicBezTo>
                <a:cubicBezTo>
                  <a:pt x="113267" y="222797"/>
                  <a:pt x="0" y="395466"/>
                  <a:pt x="18568" y="512435"/>
                </a:cubicBezTo>
                <a:cubicBezTo>
                  <a:pt x="37136" y="629404"/>
                  <a:pt x="128122" y="768653"/>
                  <a:pt x="263671" y="846632"/>
                </a:cubicBezTo>
                <a:cubicBezTo>
                  <a:pt x="399220" y="924611"/>
                  <a:pt x="831864" y="980311"/>
                  <a:pt x="831864" y="980311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60928" y="5029200"/>
            <a:ext cx="3978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38" grpId="0"/>
      <p:bldP spid="15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50950"/>
            <a:ext cx="8763000" cy="51498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but the correspondence to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2-pair hands is </a:t>
            </a:r>
            <a:r>
              <a:rPr lang="en-US" sz="4400" dirty="0" smtClean="0">
                <a:solidFill>
                  <a:schemeClr val="accent2"/>
                </a:solidFill>
              </a:rPr>
              <a:t>not a </a:t>
            </a:r>
            <a:r>
              <a:rPr lang="en-US" sz="4400" dirty="0" err="1" smtClean="0">
                <a:solidFill>
                  <a:schemeClr val="accent2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  <a:endParaRPr lang="en-US" sz="44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097959"/>
            <a:ext cx="7254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  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5400000">
            <a:off x="1108622" y="4309020"/>
            <a:ext cx="1364159" cy="533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6200000" flipH="1">
            <a:off x="1108621" y="4225380"/>
            <a:ext cx="1364161" cy="53340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rot="5400000" flipH="1" flipV="1">
            <a:off x="4171662" y="3562060"/>
            <a:ext cx="2172278" cy="1981202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6200000" flipV="1">
            <a:off x="4171660" y="3562061"/>
            <a:ext cx="2172279" cy="1981198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889178" y="5112603"/>
            <a:ext cx="1549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A, K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516201" y="3431089"/>
            <a:ext cx="831864" cy="980311"/>
          </a:xfrm>
          <a:custGeom>
            <a:avLst/>
            <a:gdLst>
              <a:gd name="connsiteX0" fmla="*/ 508774 w 831864"/>
              <a:gd name="connsiteY0" fmla="*/ 0 h 980311"/>
              <a:gd name="connsiteX1" fmla="*/ 252530 w 831864"/>
              <a:gd name="connsiteY1" fmla="*/ 44559 h 980311"/>
              <a:gd name="connsiteX2" fmla="*/ 152261 w 831864"/>
              <a:gd name="connsiteY2" fmla="*/ 144818 h 980311"/>
              <a:gd name="connsiteX3" fmla="*/ 18568 w 831864"/>
              <a:gd name="connsiteY3" fmla="*/ 512435 h 980311"/>
              <a:gd name="connsiteX4" fmla="*/ 263671 w 831864"/>
              <a:gd name="connsiteY4" fmla="*/ 846632 h 980311"/>
              <a:gd name="connsiteX5" fmla="*/ 831864 w 831864"/>
              <a:gd name="connsiteY5" fmla="*/ 980311 h 9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864" h="980311">
                <a:moveTo>
                  <a:pt x="508774" y="0"/>
                </a:moveTo>
                <a:cubicBezTo>
                  <a:pt x="410361" y="10211"/>
                  <a:pt x="311949" y="20423"/>
                  <a:pt x="252530" y="44559"/>
                </a:cubicBezTo>
                <a:cubicBezTo>
                  <a:pt x="193111" y="68695"/>
                  <a:pt x="191255" y="66839"/>
                  <a:pt x="152261" y="144818"/>
                </a:cubicBezTo>
                <a:cubicBezTo>
                  <a:pt x="113267" y="222797"/>
                  <a:pt x="0" y="395466"/>
                  <a:pt x="18568" y="512435"/>
                </a:cubicBezTo>
                <a:cubicBezTo>
                  <a:pt x="37136" y="629404"/>
                  <a:pt x="128122" y="768653"/>
                  <a:pt x="263671" y="846632"/>
                </a:cubicBezTo>
                <a:cubicBezTo>
                  <a:pt x="399220" y="924611"/>
                  <a:pt x="831864" y="980311"/>
                  <a:pt x="831864" y="980311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43784" y="4611918"/>
            <a:ext cx="792870" cy="991451"/>
          </a:xfrm>
          <a:custGeom>
            <a:avLst/>
            <a:gdLst>
              <a:gd name="connsiteX0" fmla="*/ 469780 w 792870"/>
              <a:gd name="connsiteY0" fmla="*/ 991451 h 991451"/>
              <a:gd name="connsiteX1" fmla="*/ 180114 w 792870"/>
              <a:gd name="connsiteY1" fmla="*/ 790933 h 991451"/>
              <a:gd name="connsiteX2" fmla="*/ 1857 w 792870"/>
              <a:gd name="connsiteY2" fmla="*/ 423316 h 991451"/>
              <a:gd name="connsiteX3" fmla="*/ 191255 w 792870"/>
              <a:gd name="connsiteY3" fmla="*/ 222798 h 991451"/>
              <a:gd name="connsiteX4" fmla="*/ 792870 w 792870"/>
              <a:gd name="connsiteY4" fmla="*/ 0 h 9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70" h="991451">
                <a:moveTo>
                  <a:pt x="469780" y="991451"/>
                </a:moveTo>
                <a:cubicBezTo>
                  <a:pt x="363940" y="938536"/>
                  <a:pt x="258101" y="885622"/>
                  <a:pt x="180114" y="790933"/>
                </a:cubicBezTo>
                <a:cubicBezTo>
                  <a:pt x="102127" y="696244"/>
                  <a:pt x="0" y="518005"/>
                  <a:pt x="1857" y="423316"/>
                </a:cubicBezTo>
                <a:cubicBezTo>
                  <a:pt x="3714" y="328627"/>
                  <a:pt x="59420" y="293351"/>
                  <a:pt x="191255" y="222798"/>
                </a:cubicBezTo>
                <a:cubicBezTo>
                  <a:pt x="323091" y="152245"/>
                  <a:pt x="792870" y="0"/>
                  <a:pt x="792870" y="0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60928" y="5029200"/>
            <a:ext cx="3978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268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pair ra</a:t>
            </a:r>
            <a:r>
              <a:rPr lang="en-US" sz="4400" dirty="0" smtClean="0">
                <a:solidFill>
                  <a:srgbClr val="000000"/>
                </a:solidFill>
              </a:rPr>
              <a:t>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chemeClr val="accent2"/>
                </a:solidFill>
              </a:rPr>
              <a:t>1</a:t>
            </a:r>
            <a:r>
              <a:rPr lang="en-US" sz="4400" baseline="30000" dirty="0" smtClean="0">
                <a:solidFill>
                  <a:schemeClr val="accent2"/>
                </a:solidFill>
              </a:rPr>
              <a:t>st</a:t>
            </a:r>
            <a:r>
              <a:rPr lang="en-US" sz="4400" dirty="0" smtClean="0">
                <a:solidFill>
                  <a:schemeClr val="accent2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CC0000"/>
                </a:solidFill>
              </a:rPr>
              <a:t>2</a:t>
            </a:r>
            <a:r>
              <a:rPr lang="en-US" sz="4400" baseline="30000" dirty="0" smtClean="0">
                <a:solidFill>
                  <a:srgbClr val="CC0000"/>
                </a:solidFill>
              </a:rPr>
              <a:t>nd</a:t>
            </a:r>
            <a:r>
              <a:rPr lang="en-US" sz="4400" dirty="0" smtClean="0">
                <a:solidFill>
                  <a:srgbClr val="CC0000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254" y="5036403"/>
            <a:ext cx="8474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either pair</a:t>
            </a:r>
            <a:r>
              <a:rPr lang="en-US" sz="6000" dirty="0" smtClean="0">
                <a:latin typeface="Comic Sans MS"/>
                <a:cs typeface="Comic Sans MS"/>
              </a:rPr>
              <a:t> might be 1</a:t>
            </a:r>
            <a:r>
              <a:rPr lang="en-US" sz="6000" baseline="30000" dirty="0" smtClean="0">
                <a:latin typeface="Comic Sans MS"/>
                <a:cs typeface="Comic Sans MS"/>
              </a:rPr>
              <a:t>st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462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map from 6-tuples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4564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to 2-pair hands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140" y="4884003"/>
            <a:ext cx="3837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/>
                <a:cs typeface="Comic Sans MS"/>
              </a:rPr>
              <a:t>is </a:t>
            </a:r>
            <a:r>
              <a:rPr lang="en-US" sz="7200" dirty="0" smtClean="0">
                <a:solidFill>
                  <a:srgbClr val="FF00FF"/>
                </a:solidFill>
                <a:latin typeface="Comic Sans MS"/>
                <a:cs typeface="Comic Sans MS"/>
              </a:rPr>
              <a:t>2-to-1</a:t>
            </a:r>
            <a:endParaRPr lang="en-US" sz="72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04800"/>
            <a:ext cx="4495800" cy="1143000"/>
          </a:xfrm>
        </p:spPr>
        <p:txBody>
          <a:bodyPr/>
          <a:lstStyle/>
          <a:p>
            <a:r>
              <a:rPr lang="en-US" sz="4800" dirty="0" smtClean="0"/>
              <a:t>playing cards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3733800"/>
          </a:xfrm>
        </p:spPr>
        <p:txBody>
          <a:bodyPr/>
          <a:lstStyle/>
          <a:p>
            <a:r>
              <a:rPr lang="en-US" sz="4800" dirty="0" smtClean="0"/>
              <a:t>cards have</a:t>
            </a:r>
          </a:p>
          <a:p>
            <a:r>
              <a:rPr lang="en-US" sz="4800" dirty="0" smtClean="0">
                <a:solidFill>
                  <a:srgbClr val="A52174"/>
                </a:solidFill>
              </a:rPr>
              <a:t>rank: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A, 2, 3,…,10, J, Q, K</a:t>
            </a:r>
          </a:p>
          <a:p>
            <a:r>
              <a:rPr lang="en-US" sz="4800" dirty="0" smtClean="0">
                <a:solidFill>
                  <a:srgbClr val="A52174"/>
                </a:solidFill>
              </a:rPr>
              <a:t>suit:  </a:t>
            </a:r>
            <a:r>
              <a:rPr lang="en-US" sz="4800" dirty="0"/>
              <a:t>♠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FF0000"/>
                </a:solidFill>
              </a:rPr>
              <a:t> ♥</a:t>
            </a:r>
            <a:r>
              <a:rPr lang="en-US" sz="4800" dirty="0">
                <a:solidFill>
                  <a:srgbClr val="000000"/>
                </a:solidFill>
              </a:rPr>
              <a:t>,</a:t>
            </a:r>
            <a:r>
              <a:rPr lang="en-US" sz="4800" dirty="0">
                <a:solidFill>
                  <a:srgbClr val="FF0000"/>
                </a:solidFill>
              </a:rPr>
              <a:t> ♦</a:t>
            </a:r>
            <a:r>
              <a:rPr lang="en-US" sz="4800" dirty="0">
                <a:solidFill>
                  <a:srgbClr val="000000"/>
                </a:solidFill>
              </a:rPr>
              <a:t>,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smtClean="0">
                <a:solidFill>
                  <a:srgbClr val="000000"/>
                </a:solidFill>
              </a:rPr>
              <a:t>♣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total: 13</a:t>
            </a:r>
            <a:r>
              <a:rPr lang="en-US" sz="4800" i="1" dirty="0">
                <a:solidFill>
                  <a:prstClr val="black"/>
                </a:solidFill>
                <a:latin typeface="AvenirNext-Italic"/>
              </a:rPr>
              <a:t>⋅</a:t>
            </a:r>
            <a:r>
              <a:rPr lang="en-US" sz="4800" dirty="0" smtClean="0">
                <a:solidFill>
                  <a:srgbClr val="000000"/>
                </a:solidFill>
              </a:rPr>
              <a:t>4 </a:t>
            </a:r>
            <a:r>
              <a:rPr lang="en-US" sz="4800" dirty="0">
                <a:solidFill>
                  <a:srgbClr val="000000"/>
                </a:solidFill>
              </a:rPr>
              <a:t>= 52 cards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 </a:t>
            </a:r>
            <a:r>
              <a:rPr lang="en-US" sz="4400" dirty="0" smtClean="0">
                <a:solidFill>
                  <a:srgbClr val="FF00FF"/>
                </a:solidFill>
              </a:rPr>
              <a:t>really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6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1905000"/>
          <a:ext cx="12192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7" name="Equation" r:id="rId5" imgW="203200" imgH="469900" progId="Equation.DSMT4">
                  <p:embed/>
                </p:oleObj>
              </mc:Choice>
              <mc:Fallback>
                <p:oleObj name="Equation" r:id="rId5" imgW="2032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12192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3733800"/>
          </a:xfrm>
        </p:spPr>
        <p:txBody>
          <a:bodyPr/>
          <a:lstStyle/>
          <a:p>
            <a:r>
              <a:rPr lang="en-US" sz="4800" dirty="0" smtClean="0"/>
              <a:t>a 2-pair hand has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some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a second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 card of still a third rank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33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3048000"/>
          </a:xfrm>
        </p:spPr>
        <p:txBody>
          <a:bodyPr/>
          <a:lstStyle/>
          <a:p>
            <a:r>
              <a:rPr lang="en-US" sz="4800" dirty="0" smtClean="0"/>
              <a:t>a 2-pair hand: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K</a:t>
            </a:r>
            <a:r>
              <a:rPr lang="en-US" sz="6600" dirty="0" smtClean="0">
                <a:solidFill>
                  <a:srgbClr val="FF0000"/>
                </a:solidFill>
              </a:rPr>
              <a:t>♥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chemeClr val="tx2"/>
                </a:solidFill>
              </a:rPr>
              <a:t>♠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3</a:t>
            </a:r>
            <a:r>
              <a:rPr lang="en-US" sz="6600" dirty="0" smtClean="0">
                <a:solidFill>
                  <a:srgbClr val="000000"/>
                </a:solidFill>
              </a:rPr>
              <a:t>♣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then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suit	 (4 suits)    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13350" y="1874921"/>
          <a:ext cx="806450" cy="178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Equation" r:id="rId3" imgW="241300" imgH="533400" progId="Equation.DSMT4">
                  <p:embed/>
                </p:oleObj>
              </mc:Choice>
              <mc:Fallback>
                <p:oleObj name="Equation" r:id="rId3" imgW="2413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1874921"/>
                        <a:ext cx="806450" cy="1782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5213350" y="3475037"/>
          <a:ext cx="80645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Equation" r:id="rId5" imgW="241300" imgH="533400" progId="Equation.DSMT4">
                  <p:embed/>
                </p:oleObj>
              </mc:Choice>
              <mc:Fallback>
                <p:oleObj name="Equation" r:id="rId5" imgW="2413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475037"/>
                        <a:ext cx="80645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2354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61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A, 3,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506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2pair.</a:t>
            </a:r>
            <a:fld id="{9C0B6E0F-EDA7-4496-A72F-8E0EBD3F01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2354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3962400"/>
            <a:ext cx="5089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3941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9297</TotalTime>
  <Words>790</Words>
  <Application>Microsoft Macintosh PowerPoint</Application>
  <PresentationFormat>On-screen Show (4:3)</PresentationFormat>
  <Paragraphs>124</Paragraphs>
  <Slides>20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6.042 Lecture Template</vt:lpstr>
      <vt:lpstr>Equation</vt:lpstr>
      <vt:lpstr>PowerPoint Presentation</vt:lpstr>
      <vt:lpstr>playing cards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1187</cp:revision>
  <cp:lastPrinted>2012-04-09T05:56:44Z</cp:lastPrinted>
  <dcterms:created xsi:type="dcterms:W3CDTF">2011-04-05T13:58:44Z</dcterms:created>
  <dcterms:modified xsi:type="dcterms:W3CDTF">2015-11-03T18:39:14Z</dcterms:modified>
</cp:coreProperties>
</file>