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notesSlides/notesSlide10.xml" ContentType="application/vnd.openxmlformats-officedocument.presentationml.notesSlide+xml"/>
  <Override PartName="/ppt/embeddings/oleObject12.bin" ContentType="application/vnd.openxmlformats-officedocument.oleObject"/>
  <Override PartName="/ppt/notesSlides/notesSlide11.xml" ContentType="application/vnd.openxmlformats-officedocument.presentationml.notesSlide+xml"/>
  <Override PartName="/ppt/embeddings/oleObject13.bin" ContentType="application/vnd.openxmlformats-officedocument.oleObject"/>
  <Override PartName="/ppt/notesSlides/notesSlide12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22" r:id="rId2"/>
    <p:sldId id="350" r:id="rId3"/>
    <p:sldId id="351" r:id="rId4"/>
    <p:sldId id="352" r:id="rId5"/>
    <p:sldId id="361" r:id="rId6"/>
    <p:sldId id="353" r:id="rId7"/>
    <p:sldId id="363" r:id="rId8"/>
    <p:sldId id="364" r:id="rId9"/>
    <p:sldId id="354" r:id="rId10"/>
    <p:sldId id="365" r:id="rId11"/>
    <p:sldId id="355" r:id="rId12"/>
    <p:sldId id="356" r:id="rId13"/>
    <p:sldId id="357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 varScale="1">
        <p:scale>
          <a:sx n="126" d="100"/>
          <a:sy n="126" d="100"/>
        </p:scale>
        <p:origin x="-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10.wmf"/><Relationship Id="rId3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e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9.bin"/><Relationship Id="rId11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AD88ADF0-37C4-41AE-AD9B-22BECBAAC7D3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05000" y="3683000"/>
            <a:ext cx="2667000" cy="6604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8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535B0B3B-67E6-46AF-BCEC-1DA2665CBE4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!-to-1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4A1AD96B-EC31-402A-B25B-394A5026C6B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# of size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subsets</a:t>
            </a:r>
            <a:r>
              <a:rPr lang="en-US" sz="4800" dirty="0">
                <a:latin typeface="Comic Sans MS" pitchFamily="66" charset="0"/>
              </a:rPr>
              <a:t>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65986"/>
              </p:ext>
            </p:extLst>
          </p:nvPr>
        </p:nvGraphicFramePr>
        <p:xfrm>
          <a:off x="4773613" y="3386138"/>
          <a:ext cx="1593850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6" imgW="330200" imgH="419100" progId="Equation.DSMT4">
                  <p:embed/>
                </p:oleObj>
              </mc:Choice>
              <mc:Fallback>
                <p:oleObj name="Equation" r:id="rId6" imgW="3302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386138"/>
                        <a:ext cx="1593850" cy="2024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29000"/>
                        <a:ext cx="259238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13! =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!)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9AF8014A-8375-4BDA-82D2-FF4B1BDCA6AE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36577"/>
              </p:ext>
            </p:extLst>
          </p:nvPr>
        </p:nvGraphicFramePr>
        <p:xfrm>
          <a:off x="3022600" y="2438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4384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2192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 dirty="0">
                <a:latin typeface="Comic Sans MS" pitchFamily="66" charset="0"/>
              </a:rPr>
              <a:t>#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 dirty="0">
                <a:latin typeface="Comic Sans MS" pitchFamily="66" charset="0"/>
              </a:rPr>
              <a:t>of an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89034"/>
              </p:ext>
            </p:extLst>
          </p:nvPr>
        </p:nvGraphicFramePr>
        <p:xfrm>
          <a:off x="1981200" y="2971800"/>
          <a:ext cx="50895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6" imgW="1180800" imgH="507960" progId="Equation.DSMT4">
                  <p:embed/>
                </p:oleObj>
              </mc:Choice>
              <mc:Fallback>
                <p:oleObj name="Equation" r:id="rId6" imgW="1180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508952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2192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78632"/>
              </p:ext>
            </p:extLst>
          </p:nvPr>
        </p:nvGraphicFramePr>
        <p:xfrm>
          <a:off x="1066800" y="3505200"/>
          <a:ext cx="3162300" cy="290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8" imgW="469900" imgH="431800" progId="Equation.DSMT4">
                  <p:embed/>
                </p:oleObj>
              </mc:Choice>
              <mc:Fallback>
                <p:oleObj name="Equation" r:id="rId8" imgW="469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3505200"/>
                        <a:ext cx="3162300" cy="290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769441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</a:t>
            </a:r>
            <a:r>
              <a:rPr lang="en-US" sz="4400" dirty="0" smtClean="0">
                <a:latin typeface="Comic Sans MS" pitchFamily="66" charset="0"/>
              </a:rPr>
              <a:t>in class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457038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</a:t>
            </a:r>
            <a:r>
              <a:rPr lang="en-US" sz="4400" dirty="0" smtClean="0">
                <a:latin typeface="Comic Sans MS" pitchFamily="66" charset="0"/>
              </a:rPr>
              <a:t>students</a:t>
            </a:r>
            <a:endParaRPr lang="en-US" sz="4400" dirty="0">
              <a:latin typeface="Comic Sans MS" pitchFamily="66" charset="0"/>
            </a:endParaRPr>
          </a:p>
          <a:p>
            <a:pPr marL="342900" indent="-342900"/>
            <a:r>
              <a:rPr lang="en-US" sz="4400" dirty="0" smtClean="0">
                <a:latin typeface="Comic Sans MS" pitchFamily="66" charset="0"/>
              </a:rPr>
              <a:t>           say 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8974FC6D-C4A8-4219-8682-935ED06787CE}" type="slidenum">
              <a:rPr lang="en-US" smtClean="0"/>
              <a:pPr/>
              <a:t>2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student can’t be in 2 places: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|seqs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4107" grpId="0" animBg="1"/>
      <p:bldP spid="4108" grpId="0" animBg="1"/>
      <p:bldP spid="4109" grpId="0" animBg="1"/>
      <p:bldP spid="41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E746706B-B307-4AB9-9205-3D59B99C270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|seqs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</a:t>
            </a:r>
            <a:r>
              <a:rPr lang="en-US" sz="4000" dirty="0" smtClean="0">
                <a:latin typeface="Comic Sans MS" pitchFamily="66" charset="0"/>
              </a:rPr>
              <a:t>1st </a:t>
            </a:r>
            <a:r>
              <a:rPr lang="en-US" sz="4000" dirty="0">
                <a:latin typeface="Comic Sans MS" pitchFamily="66" charset="0"/>
              </a:rPr>
              <a:t>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4" imgW="406400" imgH="419100" progId="Equation.DSMT4">
                  <p:embed/>
                </p:oleObj>
              </mc:Choice>
              <mc:Fallback>
                <p:oleObj name="Equation" r:id="rId4" imgW="4064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086350"/>
                        <a:ext cx="129381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861D5826-3EEB-440E-9B72-0DF2B968BC5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DB459C02-6ADE-4DF6-9A8B-7731DB5838D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81288"/>
                        <a:ext cx="828516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DE80B9EA-B780-4E1B-88F1-EE1288B41AE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A92082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smtClean="0">
                <a:solidFill>
                  <a:srgbClr val="A92082"/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|B|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Bijection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DE80B9EA-B780-4E1B-88F1-EE1288B41AE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 smtClean="0"/>
              <a:t>function </a:t>
            </a:r>
            <a:r>
              <a:rPr lang="en-US" sz="4800" dirty="0" smtClean="0"/>
              <a:t>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66800" y="2362200"/>
            <a:ext cx="2635280" cy="3886200"/>
            <a:chOff x="1066800" y="2362200"/>
            <a:chExt cx="2635280" cy="3886200"/>
          </a:xfrm>
        </p:grpSpPr>
        <p:sp>
          <p:nvSpPr>
            <p:cNvPr id="2" name="Oval 1"/>
            <p:cNvSpPr/>
            <p:nvPr/>
          </p:nvSpPr>
          <p:spPr bwMode="auto">
            <a:xfrm>
              <a:off x="1066800" y="2362200"/>
              <a:ext cx="1295400" cy="3886200"/>
            </a:xfrm>
            <a:prstGeom prst="ellipse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76400" y="2797519"/>
              <a:ext cx="1752600" cy="152400"/>
              <a:chOff x="1676400" y="2797519"/>
              <a:chExt cx="1752600" cy="152400"/>
            </a:xfrm>
          </p:grpSpPr>
          <p:sp>
            <p:nvSpPr>
              <p:cNvPr id="3" name="Oval 2"/>
              <p:cNvSpPr/>
              <p:nvPr/>
            </p:nvSpPr>
            <p:spPr bwMode="auto">
              <a:xfrm>
                <a:off x="1676400" y="2797519"/>
                <a:ext cx="1270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44450" cap="flat" cmpd="sng" algn="ctr">
                <a:noFill/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" name="Straight Arrow Connector 4"/>
              <p:cNvCxnSpPr>
                <a:stCxn id="3" idx="6"/>
              </p:cNvCxnSpPr>
              <p:nvPr/>
            </p:nvCxnSpPr>
            <p:spPr bwMode="auto">
              <a:xfrm>
                <a:off x="1803400" y="2873719"/>
                <a:ext cx="1625600" cy="2188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1949480" y="4191000"/>
              <a:ext cx="1752600" cy="152400"/>
              <a:chOff x="1676400" y="2797519"/>
              <a:chExt cx="1752600" cy="152400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1676400" y="2797519"/>
                <a:ext cx="1270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44450" cap="flat" cmpd="sng" algn="ctr">
                <a:noFill/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6"/>
              </p:cNvCxnSpPr>
              <p:nvPr/>
            </p:nvCxnSpPr>
            <p:spPr bwMode="auto">
              <a:xfrm>
                <a:off x="1803400" y="2873719"/>
                <a:ext cx="1625600" cy="2188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1270000" y="3657600"/>
              <a:ext cx="1752600" cy="152400"/>
              <a:chOff x="1676400" y="2797519"/>
              <a:chExt cx="1752600" cy="152400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1676400" y="2797519"/>
                <a:ext cx="1270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44450" cap="flat" cmpd="sng" algn="ctr">
                <a:noFill/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6"/>
              </p:cNvCxnSpPr>
              <p:nvPr/>
            </p:nvCxnSpPr>
            <p:spPr bwMode="auto">
              <a:xfrm>
                <a:off x="1803400" y="2873719"/>
                <a:ext cx="1625600" cy="2188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  <p:grpSp>
          <p:nvGrpSpPr>
            <p:cNvPr id="21" name="Group 20"/>
            <p:cNvGrpSpPr/>
            <p:nvPr/>
          </p:nvGrpSpPr>
          <p:grpSpPr>
            <a:xfrm>
              <a:off x="1676400" y="4953000"/>
              <a:ext cx="1752600" cy="152400"/>
              <a:chOff x="1676400" y="2797519"/>
              <a:chExt cx="1752600" cy="152400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1676400" y="2797519"/>
                <a:ext cx="1270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44450" cap="flat" cmpd="sng" algn="ctr">
                <a:noFill/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6"/>
              </p:cNvCxnSpPr>
              <p:nvPr/>
            </p:nvCxnSpPr>
            <p:spPr bwMode="auto">
              <a:xfrm>
                <a:off x="1803400" y="2873719"/>
                <a:ext cx="1625600" cy="2188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  <p:grpSp>
          <p:nvGrpSpPr>
            <p:cNvPr id="24" name="Group 23"/>
            <p:cNvGrpSpPr/>
            <p:nvPr/>
          </p:nvGrpSpPr>
          <p:grpSpPr>
            <a:xfrm>
              <a:off x="1485900" y="5562600"/>
              <a:ext cx="1752600" cy="152400"/>
              <a:chOff x="1676400" y="2797519"/>
              <a:chExt cx="1752600" cy="152400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1676400" y="2797519"/>
                <a:ext cx="1270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44450" cap="flat" cmpd="sng" algn="ctr">
                <a:noFill/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6" name="Straight Arrow Connector 25"/>
              <p:cNvCxnSpPr>
                <a:stCxn id="25" idx="6"/>
              </p:cNvCxnSpPr>
              <p:nvPr/>
            </p:nvCxnSpPr>
            <p:spPr bwMode="auto">
              <a:xfrm>
                <a:off x="1803400" y="2873719"/>
                <a:ext cx="1625600" cy="2188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</p:grpSp>
      <p:sp>
        <p:nvSpPr>
          <p:cNvPr id="7" name="TextBox 6"/>
          <p:cNvSpPr txBox="1"/>
          <p:nvPr/>
        </p:nvSpPr>
        <p:spPr>
          <a:xfrm>
            <a:off x="4343400" y="3199346"/>
            <a:ext cx="3170046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# arrows </a:t>
            </a:r>
          </a:p>
          <a:p>
            <a:r>
              <a:rPr lang="en-US" sz="5400" b="1" dirty="0">
                <a:latin typeface="Comic Sans MS"/>
                <a:cs typeface="Comic Sans MS"/>
              </a:rPr>
              <a:t> </a:t>
            </a:r>
            <a:r>
              <a:rPr lang="en-US" sz="5400" b="1" dirty="0" smtClean="0">
                <a:latin typeface="Comic Sans MS"/>
                <a:cs typeface="Comic Sans MS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|A|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576935"/>
            <a:ext cx="691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1"/>
                </a:solidFill>
                <a:latin typeface="Comic Sans MS"/>
                <a:cs typeface="Comic Sans MS"/>
              </a:rPr>
              <a:t>A</a:t>
            </a:r>
            <a:endParaRPr lang="en-US" sz="5400" dirty="0">
              <a:solidFill>
                <a:srgbClr val="0000F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933543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DE80B9EA-B780-4E1B-88F1-EE1288B41AE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 smtClean="0"/>
              <a:t>function is </a:t>
            </a:r>
            <a:r>
              <a:rPr lang="en-US" sz="4800" dirty="0">
                <a:solidFill>
                  <a:srgbClr val="A92082"/>
                </a:solidFill>
              </a:rPr>
              <a:t>k-to-</a:t>
            </a:r>
            <a:r>
              <a:rPr lang="en-US" sz="4800" dirty="0" smtClean="0">
                <a:solidFill>
                  <a:srgbClr val="A92082"/>
                </a:solidFill>
              </a:rPr>
              <a:t>1</a:t>
            </a:r>
            <a:endParaRPr lang="en-US" sz="4800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7690"/>
              </p:ext>
            </p:extLst>
          </p:nvPr>
        </p:nvGraphicFramePr>
        <p:xfrm>
          <a:off x="7869046" y="2552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046" y="2552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869605"/>
            <a:ext cx="3170046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# arrows </a:t>
            </a:r>
          </a:p>
          <a:p>
            <a:r>
              <a:rPr lang="en-US" sz="5400" b="1" dirty="0">
                <a:latin typeface="Comic Sans MS"/>
                <a:cs typeface="Comic Sans MS"/>
              </a:rPr>
              <a:t> </a:t>
            </a:r>
            <a:r>
              <a:rPr lang="en-US" sz="5400" b="1" dirty="0" smtClean="0">
                <a:latin typeface="Comic Sans MS"/>
                <a:cs typeface="Comic Sans MS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k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|B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|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8448" y="3636961"/>
            <a:ext cx="621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1"/>
                </a:solidFill>
                <a:latin typeface="Comic Sans MS"/>
                <a:cs typeface="Comic Sans MS"/>
              </a:rPr>
              <a:t>B</a:t>
            </a:r>
            <a:endParaRPr lang="en-US" sz="5400" dirty="0">
              <a:solidFill>
                <a:srgbClr val="0000F1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94245" name="Object 394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241325"/>
              </p:ext>
            </p:extLst>
          </p:nvPr>
        </p:nvGraphicFramePr>
        <p:xfrm>
          <a:off x="3886200" y="2068286"/>
          <a:ext cx="953477" cy="177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6" imgW="177800" imgH="330200" progId="Equation.DSMT4">
                  <p:embed/>
                </p:oleObj>
              </mc:Choice>
              <mc:Fallback>
                <p:oleObj name="Equation" r:id="rId6" imgW="1778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6200" y="2068286"/>
                        <a:ext cx="953477" cy="1770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4247" name="Group 394246"/>
          <p:cNvGrpSpPr/>
          <p:nvPr/>
        </p:nvGrpSpPr>
        <p:grpSpPr>
          <a:xfrm>
            <a:off x="4724400" y="2324100"/>
            <a:ext cx="2406681" cy="3962400"/>
            <a:chOff x="4724400" y="2324100"/>
            <a:chExt cx="2406681" cy="3962400"/>
          </a:xfrm>
        </p:grpSpPr>
        <p:sp>
          <p:nvSpPr>
            <p:cNvPr id="2" name="Oval 1"/>
            <p:cNvSpPr/>
            <p:nvPr/>
          </p:nvSpPr>
          <p:spPr bwMode="auto">
            <a:xfrm>
              <a:off x="5835681" y="2400300"/>
              <a:ext cx="1295400" cy="3886200"/>
            </a:xfrm>
            <a:prstGeom prst="ellipse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394246" name="Group 394245"/>
            <p:cNvGrpSpPr/>
            <p:nvPr/>
          </p:nvGrpSpPr>
          <p:grpSpPr>
            <a:xfrm>
              <a:off x="4839677" y="2324100"/>
              <a:ext cx="1708181" cy="1181100"/>
              <a:chOff x="5003800" y="2324100"/>
              <a:chExt cx="1708181" cy="1181100"/>
            </a:xfrm>
          </p:grpSpPr>
          <p:sp>
            <p:nvSpPr>
              <p:cNvPr id="25" name="Oval 24"/>
              <p:cNvSpPr/>
              <p:nvPr/>
            </p:nvSpPr>
            <p:spPr bwMode="auto">
              <a:xfrm rot="10800000">
                <a:off x="6584981" y="2933700"/>
                <a:ext cx="1270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44450" cap="flat" cmpd="sng" algn="ctr">
                <a:noFill/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6" name="Straight Arrow Connector 25"/>
              <p:cNvCxnSpPr>
                <a:stCxn id="25" idx="6"/>
              </p:cNvCxnSpPr>
              <p:nvPr/>
            </p:nvCxnSpPr>
            <p:spPr bwMode="auto">
              <a:xfrm flipH="1" flipV="1">
                <a:off x="5029245" y="2324100"/>
                <a:ext cx="1555736" cy="685800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27" name="Straight Arrow Connector 26"/>
              <p:cNvCxnSpPr>
                <a:stCxn id="25" idx="6"/>
              </p:cNvCxnSpPr>
              <p:nvPr/>
            </p:nvCxnSpPr>
            <p:spPr bwMode="auto">
              <a:xfrm flipH="1">
                <a:off x="5054630" y="3009900"/>
                <a:ext cx="1530351" cy="190500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28" name="Straight Arrow Connector 27"/>
              <p:cNvCxnSpPr>
                <a:stCxn id="25" idx="7"/>
              </p:cNvCxnSpPr>
              <p:nvPr/>
            </p:nvCxnSpPr>
            <p:spPr bwMode="auto">
              <a:xfrm flipH="1">
                <a:off x="5054630" y="3063782"/>
                <a:ext cx="1548950" cy="441418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graphicFrame>
            <p:nvGraphicFramePr>
              <p:cNvPr id="394244" name="Object 3942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6292802"/>
                  </p:ext>
                </p:extLst>
              </p:nvPr>
            </p:nvGraphicFramePr>
            <p:xfrm>
              <a:off x="5003800" y="2438400"/>
              <a:ext cx="203200" cy="654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5" name="Equation" r:id="rId8" imgW="76200" imgH="165100" progId="Equation.DSMT4">
                      <p:embed/>
                    </p:oleObj>
                  </mc:Choice>
                  <mc:Fallback>
                    <p:oleObj name="Equation" r:id="rId8" imgW="76200" imgH="1651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003800" y="2438400"/>
                            <a:ext cx="203200" cy="654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" name="Group 40"/>
            <p:cNvGrpSpPr/>
            <p:nvPr/>
          </p:nvGrpSpPr>
          <p:grpSpPr>
            <a:xfrm>
              <a:off x="5207000" y="3660683"/>
              <a:ext cx="1708181" cy="1181100"/>
              <a:chOff x="5003800" y="2324100"/>
              <a:chExt cx="1708181" cy="1181100"/>
            </a:xfrm>
          </p:grpSpPr>
          <p:sp>
            <p:nvSpPr>
              <p:cNvPr id="42" name="Oval 41"/>
              <p:cNvSpPr/>
              <p:nvPr/>
            </p:nvSpPr>
            <p:spPr bwMode="auto">
              <a:xfrm rot="10800000">
                <a:off x="6584981" y="2933700"/>
                <a:ext cx="1270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44450" cap="flat" cmpd="sng" algn="ctr">
                <a:noFill/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43" name="Straight Arrow Connector 42"/>
              <p:cNvCxnSpPr>
                <a:stCxn id="42" idx="6"/>
              </p:cNvCxnSpPr>
              <p:nvPr/>
            </p:nvCxnSpPr>
            <p:spPr bwMode="auto">
              <a:xfrm flipH="1" flipV="1">
                <a:off x="5029245" y="2324100"/>
                <a:ext cx="1555736" cy="685800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44" name="Straight Arrow Connector 43"/>
              <p:cNvCxnSpPr>
                <a:stCxn id="42" idx="6"/>
              </p:cNvCxnSpPr>
              <p:nvPr/>
            </p:nvCxnSpPr>
            <p:spPr bwMode="auto">
              <a:xfrm flipH="1">
                <a:off x="5054630" y="3009900"/>
                <a:ext cx="1530351" cy="190500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45" name="Straight Arrow Connector 44"/>
              <p:cNvCxnSpPr>
                <a:stCxn id="42" idx="7"/>
              </p:cNvCxnSpPr>
              <p:nvPr/>
            </p:nvCxnSpPr>
            <p:spPr bwMode="auto">
              <a:xfrm flipH="1">
                <a:off x="5054630" y="3063782"/>
                <a:ext cx="1548950" cy="441418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graphicFrame>
            <p:nvGraphicFramePr>
              <p:cNvPr id="46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8763944"/>
                  </p:ext>
                </p:extLst>
              </p:nvPr>
            </p:nvGraphicFramePr>
            <p:xfrm>
              <a:off x="5003800" y="2438400"/>
              <a:ext cx="203200" cy="654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6" name="Equation" r:id="rId10" imgW="76200" imgH="165100" progId="Equation.DSMT4">
                      <p:embed/>
                    </p:oleObj>
                  </mc:Choice>
                  <mc:Fallback>
                    <p:oleObj name="Equation" r:id="rId10" imgW="76200" imgH="1651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003800" y="2438400"/>
                            <a:ext cx="203200" cy="654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" name="Group 46"/>
            <p:cNvGrpSpPr/>
            <p:nvPr/>
          </p:nvGrpSpPr>
          <p:grpSpPr>
            <a:xfrm>
              <a:off x="4724400" y="4993935"/>
              <a:ext cx="1708181" cy="1181100"/>
              <a:chOff x="5003800" y="2324100"/>
              <a:chExt cx="1708181" cy="1181100"/>
            </a:xfrm>
          </p:grpSpPr>
          <p:sp>
            <p:nvSpPr>
              <p:cNvPr id="48" name="Oval 47"/>
              <p:cNvSpPr/>
              <p:nvPr/>
            </p:nvSpPr>
            <p:spPr bwMode="auto">
              <a:xfrm rot="10800000">
                <a:off x="6584981" y="2933700"/>
                <a:ext cx="127000" cy="152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44450" cap="flat" cmpd="sng" algn="ctr">
                <a:noFill/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49" name="Straight Arrow Connector 48"/>
              <p:cNvCxnSpPr>
                <a:stCxn id="48" idx="6"/>
              </p:cNvCxnSpPr>
              <p:nvPr/>
            </p:nvCxnSpPr>
            <p:spPr bwMode="auto">
              <a:xfrm flipH="1" flipV="1">
                <a:off x="5029245" y="2324100"/>
                <a:ext cx="1555736" cy="685800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50" name="Straight Arrow Connector 49"/>
              <p:cNvCxnSpPr>
                <a:stCxn id="48" idx="6"/>
              </p:cNvCxnSpPr>
              <p:nvPr/>
            </p:nvCxnSpPr>
            <p:spPr bwMode="auto">
              <a:xfrm flipH="1">
                <a:off x="5054630" y="3009900"/>
                <a:ext cx="1530351" cy="190500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51" name="Straight Arrow Connector 50"/>
              <p:cNvCxnSpPr>
                <a:stCxn id="48" idx="7"/>
              </p:cNvCxnSpPr>
              <p:nvPr/>
            </p:nvCxnSpPr>
            <p:spPr bwMode="auto">
              <a:xfrm flipH="1">
                <a:off x="5054630" y="3063782"/>
                <a:ext cx="1548950" cy="441418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graphicFrame>
            <p:nvGraphicFramePr>
              <p:cNvPr id="52" name="Object 5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8763944"/>
                  </p:ext>
                </p:extLst>
              </p:nvPr>
            </p:nvGraphicFramePr>
            <p:xfrm>
              <a:off x="5003800" y="2438400"/>
              <a:ext cx="203200" cy="654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7" name="Equation" r:id="rId11" imgW="76200" imgH="165100" progId="Equation.DSMT4">
                      <p:embed/>
                    </p:oleObj>
                  </mc:Choice>
                  <mc:Fallback>
                    <p:oleObj name="Equation" r:id="rId11" imgW="76200" imgH="1651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003800" y="2438400"/>
                            <a:ext cx="203200" cy="654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53992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AD88ADF0-37C4-41AE-AD9B-22BECBAAC7D3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93330"/>
            <a:ext cx="8530250" cy="646331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</a:t>
            </a:r>
            <a:r>
              <a:rPr lang="en-US" sz="3600" dirty="0">
                <a:solidFill>
                  <a:srgbClr val="0000F1"/>
                </a:solidFill>
                <a:latin typeface="Comic Sans MS" pitchFamily="66" charset="0"/>
              </a:rPr>
              <a:t>4</a:t>
            </a:r>
            <a:r>
              <a:rPr lang="en-US" sz="3600" dirty="0">
                <a:latin typeface="Comic Sans MS" pitchFamily="66" charset="0"/>
              </a:rPr>
              <a:t> subsets of </a:t>
            </a:r>
            <a:r>
              <a:rPr lang="en-US" sz="3600" dirty="0">
                <a:solidFill>
                  <a:srgbClr val="0000F1"/>
                </a:solidFill>
                <a:latin typeface="Comic Sans MS" pitchFamily="66" charset="0"/>
              </a:rPr>
              <a:t>{1,2,…,13}</a:t>
            </a:r>
            <a:r>
              <a:rPr lang="en-US" sz="3600" dirty="0" smtClean="0">
                <a:latin typeface="Comic Sans MS" pitchFamily="66" charset="0"/>
              </a:rPr>
              <a:t>?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8219" y="2133600"/>
            <a:ext cx="1954381" cy="3459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1"/>
                </a:solidFill>
                <a:latin typeface="Comic Sans MS"/>
                <a:cs typeface="Comic Sans MS"/>
              </a:rPr>
              <a:t>{1,2,3,4}</a:t>
            </a:r>
          </a:p>
          <a:p>
            <a:r>
              <a:rPr lang="en-US" dirty="0">
                <a:solidFill>
                  <a:srgbClr val="0000F1"/>
                </a:solidFill>
                <a:latin typeface="Comic Sans MS"/>
                <a:cs typeface="Comic Sans MS"/>
              </a:rPr>
              <a:t>{</a:t>
            </a:r>
            <a:r>
              <a:rPr lang="en-US" dirty="0" smtClean="0">
                <a:solidFill>
                  <a:srgbClr val="0000F1"/>
                </a:solidFill>
                <a:latin typeface="Comic Sans MS"/>
                <a:cs typeface="Comic Sans MS"/>
              </a:rPr>
              <a:t>1,2,3,5}</a:t>
            </a:r>
          </a:p>
          <a:p>
            <a:r>
              <a:rPr lang="en-US" dirty="0" smtClean="0">
                <a:solidFill>
                  <a:srgbClr val="0000F1"/>
                </a:solidFill>
                <a:latin typeface="Comic Sans MS"/>
                <a:cs typeface="Comic Sans MS"/>
              </a:rPr>
              <a:t>{3,4,7,11}</a:t>
            </a:r>
          </a:p>
          <a:p>
            <a:pPr algn="ctr">
              <a:lnSpc>
                <a:spcPct val="60000"/>
              </a:lnSpc>
            </a:pPr>
            <a:r>
              <a:rPr lang="en-US" sz="6600" dirty="0" smtClean="0"/>
              <a:t>   </a:t>
            </a:r>
            <a:r>
              <a:rPr lang="en-US" sz="6600" dirty="0" smtClean="0">
                <a:solidFill>
                  <a:srgbClr val="0000F1"/>
                </a:solidFill>
              </a:rPr>
              <a:t>⋮</a:t>
            </a:r>
          </a:p>
          <a:p>
            <a:pPr algn="ctr">
              <a:lnSpc>
                <a:spcPct val="60000"/>
              </a:lnSpc>
            </a:pPr>
            <a:r>
              <a:rPr lang="en-US" sz="6600" dirty="0" smtClean="0">
                <a:solidFill>
                  <a:srgbClr val="0000F1"/>
                </a:solidFill>
              </a:rPr>
              <a:t>   </a:t>
            </a:r>
            <a:r>
              <a:rPr lang="en-US" sz="6600" dirty="0" smtClean="0">
                <a:solidFill>
                  <a:srgbClr val="0000F1"/>
                </a:solidFill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9348</TotalTime>
  <Words>473</Words>
  <Application>Microsoft Macintosh PowerPoint</Application>
  <PresentationFormat>On-screen Show (4:3)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Equation</vt:lpstr>
      <vt:lpstr>MathType 6.0 Equation</vt:lpstr>
      <vt:lpstr>PowerPoint Presentation</vt:lpstr>
      <vt:lpstr>Generalized Product Rule</vt:lpstr>
      <vt:lpstr>Generalized Product Rule</vt:lpstr>
      <vt:lpstr>Generalized Product Rule</vt:lpstr>
      <vt:lpstr>Division Rule</vt:lpstr>
      <vt:lpstr>Division Rule</vt:lpstr>
      <vt:lpstr>Division Rule</vt:lpstr>
      <vt:lpstr>Division Rule</vt:lpstr>
      <vt:lpstr>Counting Subsets</vt:lpstr>
      <vt:lpstr>Counting Subsets</vt:lpstr>
      <vt:lpstr>Counting Subsets</vt:lpstr>
      <vt:lpstr>Counting Subsets</vt:lpstr>
      <vt:lpstr>Counting Subsets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1194</cp:revision>
  <cp:lastPrinted>2012-04-09T05:56:44Z</cp:lastPrinted>
  <dcterms:created xsi:type="dcterms:W3CDTF">2011-04-05T13:58:44Z</dcterms:created>
  <dcterms:modified xsi:type="dcterms:W3CDTF">2015-11-03T17:35:11Z</dcterms:modified>
</cp:coreProperties>
</file>