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4.bin" ContentType="application/vnd.openxmlformats-officedocument.oleObject"/>
  <Override PartName="/ppt/notesSlides/notesSlide10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11.xml" ContentType="application/vnd.openxmlformats-officedocument.presentationml.notesSlide+xml"/>
  <Override PartName="/ppt/embeddings/oleObject7.bin" ContentType="application/vnd.openxmlformats-officedocument.oleObject"/>
  <Override PartName="/ppt/notesSlides/notesSlide12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13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14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15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notesSlides/notesSlide16.xml" ContentType="application/vnd.openxmlformats-officedocument.presentationml.notesSlide+xml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notesSlides/notesSlide17.xml" ContentType="application/vnd.openxmlformats-officedocument.presentationml.notesSlide+xml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notesSlides/notesSlide18.xml" ContentType="application/vnd.openxmlformats-officedocument.presentationml.notesSlide+xml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notesSlides/notesSlide19.xml" ContentType="application/vnd.openxmlformats-officedocument.presentationml.notesSlide+xml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notesSlides/notesSlide20.xml" ContentType="application/vnd.openxmlformats-officedocument.presentationml.notesSlide+xml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notesSlides/notesSlide21.xml" ContentType="application/vnd.openxmlformats-officedocument.presentationml.notesSlide+xml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notesSlides/notesSlide22.xml" ContentType="application/vnd.openxmlformats-officedocument.presentationml.notesSlide+xml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notesSlides/notesSlide23.xml" ContentType="application/vnd.openxmlformats-officedocument.presentationml.notesSlide+xml"/>
  <Override PartName="/ppt/embeddings/oleObject34.bin" ContentType="application/vnd.openxmlformats-officedocument.oleObject"/>
  <Override PartName="/ppt/notesSlides/notesSlide24.xml" ContentType="application/vnd.openxmlformats-officedocument.presentationml.notesSlide+xml"/>
  <Override PartName="/ppt/embeddings/oleObject35.bin" ContentType="application/vnd.openxmlformats-officedocument.oleObject"/>
  <Override PartName="/ppt/notesSlides/notesSlide25.xml" ContentType="application/vnd.openxmlformats-officedocument.presentationml.notesSlide+xml"/>
  <Override PartName="/ppt/embeddings/oleObject36.bin" ContentType="application/vnd.openxmlformats-officedocument.oleObject"/>
  <Override PartName="/ppt/notesSlides/notesSlide26.xml" ContentType="application/vnd.openxmlformats-officedocument.presentationml.notesSlide+xml"/>
  <Override PartName="/ppt/embeddings/oleObject37.bin" ContentType="application/vnd.openxmlformats-officedocument.oleObject"/>
  <Override PartName="/ppt/notesSlides/notesSlide27.xml" ContentType="application/vnd.openxmlformats-officedocument.presentationml.notesSlide+xml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tags/tag2.xml" ContentType="application/vnd.openxmlformats-officedocument.presentationml.tag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tags/tag3.xml" ContentType="application/vnd.openxmlformats-officedocument.presentationml.tags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4.xml" ContentType="application/vnd.openxmlformats-officedocument.presentationml.tags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40"/>
  </p:notesMasterIdLst>
  <p:handoutMasterIdLst>
    <p:handoutMasterId r:id="rId41"/>
  </p:handoutMasterIdLst>
  <p:sldIdLst>
    <p:sldId id="322" r:id="rId2"/>
    <p:sldId id="401" r:id="rId3"/>
    <p:sldId id="402" r:id="rId4"/>
    <p:sldId id="366" r:id="rId5"/>
    <p:sldId id="375" r:id="rId6"/>
    <p:sldId id="376" r:id="rId7"/>
    <p:sldId id="377" r:id="rId8"/>
    <p:sldId id="378" r:id="rId9"/>
    <p:sldId id="379" r:id="rId10"/>
    <p:sldId id="380" r:id="rId11"/>
    <p:sldId id="381" r:id="rId12"/>
    <p:sldId id="382" r:id="rId13"/>
    <p:sldId id="403" r:id="rId14"/>
    <p:sldId id="405" r:id="rId15"/>
    <p:sldId id="407" r:id="rId16"/>
    <p:sldId id="417" r:id="rId17"/>
    <p:sldId id="406" r:id="rId18"/>
    <p:sldId id="408" r:id="rId19"/>
    <p:sldId id="412" r:id="rId20"/>
    <p:sldId id="413" r:id="rId21"/>
    <p:sldId id="416" r:id="rId22"/>
    <p:sldId id="418" r:id="rId23"/>
    <p:sldId id="404" r:id="rId24"/>
    <p:sldId id="384" r:id="rId25"/>
    <p:sldId id="385" r:id="rId26"/>
    <p:sldId id="392" r:id="rId27"/>
    <p:sldId id="414" r:id="rId28"/>
    <p:sldId id="415" r:id="rId29"/>
    <p:sldId id="394" r:id="rId30"/>
    <p:sldId id="395" r:id="rId31"/>
    <p:sldId id="396" r:id="rId32"/>
    <p:sldId id="419" r:id="rId33"/>
    <p:sldId id="420" r:id="rId34"/>
    <p:sldId id="421" r:id="rId35"/>
    <p:sldId id="422" r:id="rId36"/>
    <p:sldId id="423" r:id="rId37"/>
    <p:sldId id="424" r:id="rId38"/>
    <p:sldId id="425" r:id="rId39"/>
  </p:sldIdLst>
  <p:sldSz cx="9144000" cy="6858000" type="screen4x3"/>
  <p:notesSz cx="9601200" cy="7315200"/>
  <p:custDataLst>
    <p:tags r:id="rId43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92082"/>
    <a:srgbClr val="3333CC"/>
    <a:srgbClr val="FF00FF"/>
    <a:srgbClr val="008000"/>
    <a:srgbClr val="FFFF00"/>
    <a:srgbClr val="80C0FF"/>
    <a:srgbClr val="99FF66"/>
    <a:srgbClr val="FFF901"/>
    <a:srgbClr val="D1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519" autoAdjust="0"/>
    <p:restoredTop sz="94620" autoAdjust="0"/>
  </p:normalViewPr>
  <p:slideViewPr>
    <p:cSldViewPr snapToObjects="1" showGuides="1">
      <p:cViewPr>
        <p:scale>
          <a:sx n="99" d="100"/>
          <a:sy n="99" d="100"/>
        </p:scale>
        <p:origin x="-1024" y="-6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5" d="100"/>
        <a:sy n="175" d="100"/>
      </p:scale>
      <p:origin x="0" y="0"/>
    </p:cViewPr>
  </p:sorterViewPr>
  <p:notesViewPr>
    <p:cSldViewPr snapToObjects="1" showGuides="1">
      <p:cViewPr varScale="1">
        <p:scale>
          <a:sx n="55" d="100"/>
          <a:sy n="55" d="100"/>
        </p:scale>
        <p:origin x="-1716" y="-84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printerSettings" Target="printerSettings/printerSettings1.bin"/><Relationship Id="rId43" Type="http://schemas.openxmlformats.org/officeDocument/2006/relationships/tags" Target="tags/tag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17.emf"/><Relationship Id="rId3" Type="http://schemas.openxmlformats.org/officeDocument/2006/relationships/image" Target="../media/image1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Relationship Id="rId2" Type="http://schemas.openxmlformats.org/officeDocument/2006/relationships/image" Target="../media/image19.emf"/><Relationship Id="rId3" Type="http://schemas.openxmlformats.org/officeDocument/2006/relationships/image" Target="../media/image1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Relationship Id="rId2" Type="http://schemas.openxmlformats.org/officeDocument/2006/relationships/image" Target="../media/image21.emf"/><Relationship Id="rId3" Type="http://schemas.openxmlformats.org/officeDocument/2006/relationships/image" Target="../media/image1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Relationship Id="rId2" Type="http://schemas.openxmlformats.org/officeDocument/2006/relationships/image" Target="../media/image1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Relationship Id="rId2" Type="http://schemas.openxmlformats.org/officeDocument/2006/relationships/image" Target="../media/image24.emf"/><Relationship Id="rId3" Type="http://schemas.openxmlformats.org/officeDocument/2006/relationships/image" Target="../media/image2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Relationship Id="rId2" Type="http://schemas.openxmlformats.org/officeDocument/2006/relationships/image" Target="../media/image2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Relationship Id="rId2" Type="http://schemas.openxmlformats.org/officeDocument/2006/relationships/image" Target="../media/image33.emf"/><Relationship Id="rId3" Type="http://schemas.openxmlformats.org/officeDocument/2006/relationships/image" Target="../media/image3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C0B388CB-5CED-4B7E-A05D-104443F27D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915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E43B162F-3006-4669-9143-B86E3D0439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6940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1E042F-2F68-4568-93A6-9081C90C2C9D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3E4B8E-9B94-4D16-948E-8D2A85472CEC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6271B-90D1-4EEB-A9C3-C58AB99790EE}" type="slidenum">
              <a:rPr lang="en-US" smtClean="0">
                <a:latin typeface="Arial" charset="0"/>
              </a:rPr>
              <a:pPr/>
              <a:t>32</a:t>
            </a:fld>
            <a:endParaRPr lang="en-US" smtClean="0">
              <a:latin typeface="Arial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C9EB05-1C43-48AF-B618-537D2B3DD42D}" type="slidenum">
              <a:rPr lang="en-US" smtClean="0">
                <a:latin typeface="Arial" charset="0"/>
              </a:rPr>
              <a:pPr/>
              <a:t>33</a:t>
            </a:fld>
            <a:endParaRPr lang="en-US" smtClean="0">
              <a:latin typeface="Arial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60E43C-494B-4867-BC24-0E446CEE9CB2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EF6F92-C0CF-4F5E-AB63-5A19019BBFC5}" type="slidenum">
              <a:rPr lang="en-US" smtClean="0">
                <a:latin typeface="Arial" charset="0"/>
              </a:rPr>
              <a:pPr/>
              <a:t>34</a:t>
            </a:fld>
            <a:endParaRPr lang="en-US" smtClean="0">
              <a:latin typeface="Arial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BE4A3C-F987-429B-B377-5CCDE63293A8}" type="slidenum">
              <a:rPr lang="en-US" smtClean="0">
                <a:latin typeface="Arial" charset="0"/>
              </a:rPr>
              <a:pPr/>
              <a:t>35</a:t>
            </a:fld>
            <a:endParaRPr lang="en-US" smtClean="0">
              <a:latin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01F982-AFE8-4DF3-92B6-756DCF784EAE}" type="slidenum">
              <a:rPr lang="en-US" smtClean="0">
                <a:latin typeface="Arial" charset="0"/>
              </a:rPr>
              <a:pPr/>
              <a:t>36</a:t>
            </a:fld>
            <a:endParaRPr lang="en-US" smtClean="0">
              <a:latin typeface="Arial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E3F6F-A8F9-4C39-8C62-F077DEAEAA0F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E3F6F-A8F9-4C39-8C62-F077DEAEAA0F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testing.</a:t>
            </a:r>
            <a:fld id="{B971C7D4-D9BD-4A1F-AB94-94E3F5A0DDE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testing.</a:t>
            </a:r>
            <a:fld id="{9C0B6E0F-EDA7-4496-A72F-8E0EBD3F01E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testing.</a:t>
            </a:r>
            <a:fld id="{88EF8437-3F51-4B27-A37C-59DA587AFCD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testing.</a:t>
            </a:r>
            <a:fld id="{B6F1E441-844C-41E3-A135-77978BB3664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00091"/>
            <a:ext cx="1016000" cy="3579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597650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200" smtClean="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testing.</a:t>
            </a:r>
            <a:fld id="{5F0958A0-D934-47E4-8648-CFFBC09FF0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1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895600" y="6553199"/>
            <a:ext cx="3429000" cy="29031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November 25, 2015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6500091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  <p:sldLayoutId id="2147483679" r:id="rId4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11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11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2.e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13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4.e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12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15.emf"/><Relationship Id="rId6" Type="http://schemas.openxmlformats.org/officeDocument/2006/relationships/oleObject" Target="../embeddings/oleObject17.bin"/><Relationship Id="rId7" Type="http://schemas.openxmlformats.org/officeDocument/2006/relationships/image" Target="../media/image12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16.emf"/><Relationship Id="rId6" Type="http://schemas.openxmlformats.org/officeDocument/2006/relationships/oleObject" Target="../embeddings/oleObject19.bin"/><Relationship Id="rId7" Type="http://schemas.openxmlformats.org/officeDocument/2006/relationships/image" Target="../media/image17.emf"/><Relationship Id="rId8" Type="http://schemas.openxmlformats.org/officeDocument/2006/relationships/oleObject" Target="../embeddings/oleObject20.bin"/><Relationship Id="rId9" Type="http://schemas.openxmlformats.org/officeDocument/2006/relationships/image" Target="../media/image12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18.emf"/><Relationship Id="rId6" Type="http://schemas.openxmlformats.org/officeDocument/2006/relationships/oleObject" Target="../embeddings/oleObject22.bin"/><Relationship Id="rId7" Type="http://schemas.openxmlformats.org/officeDocument/2006/relationships/image" Target="../media/image19.emf"/><Relationship Id="rId8" Type="http://schemas.openxmlformats.org/officeDocument/2006/relationships/oleObject" Target="../embeddings/oleObject23.bin"/><Relationship Id="rId9" Type="http://schemas.openxmlformats.org/officeDocument/2006/relationships/image" Target="../media/image12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24.bin"/><Relationship Id="rId5" Type="http://schemas.openxmlformats.org/officeDocument/2006/relationships/image" Target="../media/image20.emf"/><Relationship Id="rId6" Type="http://schemas.openxmlformats.org/officeDocument/2006/relationships/oleObject" Target="../embeddings/oleObject25.bin"/><Relationship Id="rId7" Type="http://schemas.openxmlformats.org/officeDocument/2006/relationships/image" Target="../media/image21.emf"/><Relationship Id="rId8" Type="http://schemas.openxmlformats.org/officeDocument/2006/relationships/oleObject" Target="../embeddings/oleObject26.bin"/><Relationship Id="rId9" Type="http://schemas.openxmlformats.org/officeDocument/2006/relationships/image" Target="../media/image12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22.emf"/><Relationship Id="rId6" Type="http://schemas.openxmlformats.org/officeDocument/2006/relationships/oleObject" Target="../embeddings/oleObject28.bin"/><Relationship Id="rId7" Type="http://schemas.openxmlformats.org/officeDocument/2006/relationships/image" Target="../media/image12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29.bin"/><Relationship Id="rId5" Type="http://schemas.openxmlformats.org/officeDocument/2006/relationships/image" Target="../media/image23.emf"/><Relationship Id="rId6" Type="http://schemas.openxmlformats.org/officeDocument/2006/relationships/oleObject" Target="../embeddings/oleObject30.bin"/><Relationship Id="rId7" Type="http://schemas.openxmlformats.org/officeDocument/2006/relationships/image" Target="../media/image24.emf"/><Relationship Id="rId8" Type="http://schemas.openxmlformats.org/officeDocument/2006/relationships/oleObject" Target="../embeddings/oleObject31.bin"/><Relationship Id="rId9" Type="http://schemas.openxmlformats.org/officeDocument/2006/relationships/image" Target="../media/image25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32.bin"/><Relationship Id="rId5" Type="http://schemas.openxmlformats.org/officeDocument/2006/relationships/image" Target="../media/image26.emf"/><Relationship Id="rId6" Type="http://schemas.openxmlformats.org/officeDocument/2006/relationships/oleObject" Target="../embeddings/oleObject33.bin"/><Relationship Id="rId7" Type="http://schemas.openxmlformats.org/officeDocument/2006/relationships/image" Target="../media/image27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34.bin"/><Relationship Id="rId5" Type="http://schemas.openxmlformats.org/officeDocument/2006/relationships/image" Target="../media/image28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35.bin"/><Relationship Id="rId5" Type="http://schemas.openxmlformats.org/officeDocument/2006/relationships/image" Target="../media/image29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36.bin"/><Relationship Id="rId5" Type="http://schemas.openxmlformats.org/officeDocument/2006/relationships/image" Target="../media/image30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37.bin"/><Relationship Id="rId5" Type="http://schemas.openxmlformats.org/officeDocument/2006/relationships/image" Target="../media/image31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38.bin"/><Relationship Id="rId5" Type="http://schemas.openxmlformats.org/officeDocument/2006/relationships/image" Target="../media/image32.emf"/><Relationship Id="rId6" Type="http://schemas.openxmlformats.org/officeDocument/2006/relationships/oleObject" Target="../embeddings/oleObject39.bin"/><Relationship Id="rId7" Type="http://schemas.openxmlformats.org/officeDocument/2006/relationships/image" Target="../media/image33.emf"/><Relationship Id="rId8" Type="http://schemas.openxmlformats.org/officeDocument/2006/relationships/oleObject" Target="../embeddings/oleObject40.bin"/><Relationship Id="rId9" Type="http://schemas.openxmlformats.org/officeDocument/2006/relationships/image" Target="../media/image34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image" Target="../media/image35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image" Target="../media/image35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image" Target="../media/image35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testing.</a:t>
            </a:r>
            <a:fld id="{FA37E6F2-F2EB-4CD5-AFBF-DAF43A4D56E9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2054225" y="381000"/>
            <a:ext cx="6316663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5800" y="19812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Testing &amp;</a:t>
            </a:r>
          </a:p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Confidence</a:t>
            </a:r>
            <a:endParaRPr lang="en-US" b="1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9038" y="1061467"/>
            <a:ext cx="8681943" cy="5373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latin typeface="Comic Sans MS"/>
                <a:cs typeface="Comic Sans MS"/>
              </a:rPr>
              <a:t>test </a:t>
            </a:r>
            <a:r>
              <a:rPr lang="en-US" sz="4400" dirty="0" smtClean="0">
                <a:solidFill>
                  <a:srgbClr val="EE040A"/>
                </a:solidFill>
                <a:latin typeface="Comic Sans MS"/>
                <a:cs typeface="Comic Sans MS"/>
              </a:rPr>
              <a:t>says TB!</a:t>
            </a:r>
            <a:endParaRPr lang="en-US" sz="4400" dirty="0">
              <a:latin typeface="Comic Sans MS"/>
              <a:cs typeface="Comic Sans MS"/>
            </a:endParaRPr>
          </a:p>
          <a:p>
            <a:pPr algn="l"/>
            <a:r>
              <a:rPr lang="en-US" sz="4400" dirty="0" smtClean="0">
                <a:latin typeface="Comic Sans MS"/>
                <a:cs typeface="Comic Sans MS"/>
              </a:rPr>
              <a:t>TB is a serious disease and the test is at least 99% accurate.</a:t>
            </a:r>
          </a:p>
          <a:p>
            <a:pPr lvl="0" algn="l"/>
            <a:r>
              <a:rPr lang="en-US" sz="4400" dirty="0">
                <a:solidFill>
                  <a:srgbClr val="000000"/>
                </a:solidFill>
                <a:latin typeface="Comic Sans MS"/>
                <a:cs typeface="Comic Sans MS"/>
              </a:rPr>
              <a:t>How worried should you be?</a:t>
            </a:r>
          </a:p>
          <a:p>
            <a:pPr algn="l"/>
            <a:r>
              <a:rPr lang="en-US" sz="4400" dirty="0" smtClean="0">
                <a:latin typeface="Comic Sans MS"/>
                <a:cs typeface="Comic Sans MS"/>
              </a:rPr>
              <a:t>What is the probability that you  actually have TB?</a:t>
            </a:r>
          </a:p>
          <a:p>
            <a:pPr algn="l"/>
            <a:endParaRPr lang="en-US" sz="4400" dirty="0" smtClean="0">
              <a:latin typeface="+mj-lt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99% accurate TB testing</a:t>
            </a:r>
          </a:p>
        </p:txBody>
      </p:sp>
    </p:spTree>
    <p:extLst>
      <p:ext uri="{BB962C8B-B14F-4D97-AF65-F5344CB8AC3E}">
        <p14:creationId xmlns:p14="http://schemas.microsoft.com/office/powerpoint/2010/main" val="1645974817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9121" y="1262480"/>
            <a:ext cx="8344652" cy="49305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latin typeface="Comic Sans MS"/>
                <a:cs typeface="Comic Sans MS"/>
              </a:rPr>
              <a:t>What is the probability that</a:t>
            </a: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you have TB given that a</a:t>
            </a: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99% accurate says you do</a:t>
            </a:r>
            <a:r>
              <a:rPr lang="en-US" sz="5400" dirty="0" smtClean="0">
                <a:solidFill>
                  <a:srgbClr val="9E0096"/>
                </a:solidFill>
                <a:latin typeface="Comic Sans MS"/>
                <a:cs typeface="Comic Sans MS"/>
              </a:rPr>
              <a:t>?</a:t>
            </a:r>
          </a:p>
          <a:p>
            <a:pPr algn="l"/>
            <a:endParaRPr lang="en-US" sz="5400" dirty="0">
              <a:solidFill>
                <a:srgbClr val="CC0099"/>
              </a:solidFill>
              <a:latin typeface="Comic Sans MS"/>
              <a:cs typeface="Comic Sans MS"/>
            </a:endParaRPr>
          </a:p>
          <a:p>
            <a:pPr algn="l"/>
            <a:r>
              <a:rPr lang="en-US" sz="5400" dirty="0" smtClean="0">
                <a:latin typeface="Comic Sans MS"/>
                <a:cs typeface="Comic Sans MS"/>
              </a:rPr>
              <a:t>“</a:t>
            </a:r>
            <a:r>
              <a:rPr lang="en-US" sz="6600" dirty="0" smtClean="0">
                <a:solidFill>
                  <a:srgbClr val="247643"/>
                </a:solidFill>
                <a:latin typeface="Comic Sans MS"/>
                <a:cs typeface="Comic Sans MS"/>
              </a:rPr>
              <a:t>+</a:t>
            </a:r>
            <a:r>
              <a:rPr lang="en-US" sz="5400" dirty="0" smtClean="0">
                <a:latin typeface="Comic Sans MS"/>
                <a:cs typeface="Comic Sans MS"/>
              </a:rPr>
              <a:t>” for </a:t>
            </a:r>
            <a:r>
              <a:rPr lang="en-US" sz="5400" dirty="0" smtClean="0">
                <a:solidFill>
                  <a:srgbClr val="0000CC"/>
                </a:solidFill>
                <a:latin typeface="Comic Sans MS"/>
                <a:cs typeface="Comic Sans MS"/>
              </a:rPr>
              <a:t>[</a:t>
            </a:r>
            <a:r>
              <a:rPr lang="en-US" sz="5400" dirty="0" smtClean="0">
                <a:solidFill>
                  <a:srgbClr val="247643"/>
                </a:solidFill>
                <a:latin typeface="Comic Sans MS"/>
                <a:cs typeface="Comic Sans MS"/>
              </a:rPr>
              <a:t>test positive</a:t>
            </a:r>
            <a:r>
              <a:rPr lang="en-US" sz="5400" dirty="0" smtClean="0">
                <a:solidFill>
                  <a:srgbClr val="0000CC"/>
                </a:solidFill>
                <a:latin typeface="Comic Sans MS"/>
                <a:cs typeface="Comic Sans MS"/>
              </a:rPr>
              <a:t>] 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8392718"/>
              </p:ext>
            </p:extLst>
          </p:nvPr>
        </p:nvGraphicFramePr>
        <p:xfrm>
          <a:off x="733145" y="4285606"/>
          <a:ext cx="7627785" cy="1048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7" name="Equation" r:id="rId4" imgW="1752600" imgH="241300" progId="Equation.DSMT4">
                  <p:embed/>
                </p:oleObj>
              </mc:Choice>
              <mc:Fallback>
                <p:oleObj name="Equation" r:id="rId4" imgW="17526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3145" y="4285606"/>
                        <a:ext cx="7627785" cy="10483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4" name="TextBox 3"/>
          <p:cNvSpPr txBox="1"/>
          <p:nvPr/>
        </p:nvSpPr>
        <p:spPr>
          <a:xfrm>
            <a:off x="3023513" y="4038600"/>
            <a:ext cx="3743850" cy="1323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6000" dirty="0" smtClean="0">
                <a:solidFill>
                  <a:srgbClr val="247643"/>
                </a:solidFill>
                <a:latin typeface="+mj-lt"/>
              </a:rPr>
              <a:t>      </a:t>
            </a:r>
            <a:r>
              <a:rPr lang="en-US" sz="8000" dirty="0" smtClean="0">
                <a:solidFill>
                  <a:srgbClr val="247643"/>
                </a:solidFill>
                <a:latin typeface="Comic Sans MS"/>
                <a:cs typeface="Comic Sans MS"/>
              </a:rPr>
              <a:t> +</a:t>
            </a:r>
            <a:r>
              <a:rPr lang="en-US" sz="6000" dirty="0" smtClean="0">
                <a:solidFill>
                  <a:srgbClr val="247643"/>
                </a:solidFill>
                <a:latin typeface="+mj-lt"/>
              </a:rPr>
              <a:t>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98774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7671606"/>
              </p:ext>
            </p:extLst>
          </p:nvPr>
        </p:nvGraphicFramePr>
        <p:xfrm>
          <a:off x="2147422" y="1248028"/>
          <a:ext cx="4863089" cy="1153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7" name="Equation" r:id="rId4" imgW="1016000" imgH="241300" progId="Equation.DSMT4">
                  <p:embed/>
                </p:oleObj>
              </mc:Choice>
              <mc:Fallback>
                <p:oleObj name="Equation" r:id="rId4" imgW="10160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47422" y="1248028"/>
                        <a:ext cx="4863089" cy="11530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9882661"/>
              </p:ext>
            </p:extLst>
          </p:nvPr>
        </p:nvGraphicFramePr>
        <p:xfrm>
          <a:off x="811213" y="2012950"/>
          <a:ext cx="7475537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8" name="Equation" r:id="rId6" imgW="1562100" imgH="469900" progId="Equation.DSMT4">
                  <p:embed/>
                </p:oleObj>
              </mc:Choice>
              <mc:Fallback>
                <p:oleObj name="Equation" r:id="rId6" imgW="15621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11213" y="2012950"/>
                        <a:ext cx="7475537" cy="2247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19439" y="4380679"/>
            <a:ext cx="86765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EE040A"/>
                </a:solidFill>
                <a:latin typeface="Comic Sans MS"/>
                <a:cs typeface="Comic Sans MS"/>
              </a:rPr>
              <a:t>false positive</a:t>
            </a:r>
            <a:r>
              <a:rPr lang="en-US" sz="5400" dirty="0" smtClean="0">
                <a:latin typeface="Comic Sans MS"/>
                <a:cs typeface="Comic Sans MS"/>
              </a:rPr>
              <a:t> rate only 1%</a:t>
            </a: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</p:spTree>
    <p:extLst>
      <p:ext uri="{BB962C8B-B14F-4D97-AF65-F5344CB8AC3E}">
        <p14:creationId xmlns:p14="http://schemas.microsoft.com/office/powerpoint/2010/main" val="118341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2862408"/>
              </p:ext>
            </p:extLst>
          </p:nvPr>
        </p:nvGraphicFramePr>
        <p:xfrm>
          <a:off x="796925" y="2405339"/>
          <a:ext cx="7889875" cy="2242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0" name="Equation" r:id="rId4" imgW="1739900" imgH="495300" progId="Equation.DSMT4">
                  <p:embed/>
                </p:oleObj>
              </mc:Choice>
              <mc:Fallback>
                <p:oleObj name="Equation" r:id="rId4" imgW="17399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6925" y="2405339"/>
                        <a:ext cx="7889875" cy="22428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</p:spTree>
    <p:extLst>
      <p:ext uri="{BB962C8B-B14F-4D97-AF65-F5344CB8AC3E}">
        <p14:creationId xmlns:p14="http://schemas.microsoft.com/office/powerpoint/2010/main" val="2799050513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405316"/>
              </p:ext>
            </p:extLst>
          </p:nvPr>
        </p:nvGraphicFramePr>
        <p:xfrm>
          <a:off x="228600" y="990600"/>
          <a:ext cx="8769133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9" name="Equation" r:id="rId4" imgW="2108200" imgH="495300" progId="Equation.DSMT4">
                  <p:embed/>
                </p:oleObj>
              </mc:Choice>
              <mc:Fallback>
                <p:oleObj name="Equation" r:id="rId4" imgW="21082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8600" y="990600"/>
                        <a:ext cx="8769133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1747737"/>
              </p:ext>
            </p:extLst>
          </p:nvPr>
        </p:nvGraphicFramePr>
        <p:xfrm>
          <a:off x="244475" y="3352800"/>
          <a:ext cx="8899525" cy="1750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0" name="Equation" r:id="rId6" imgW="2514600" imgH="495300" progId="Equation.DSMT4">
                  <p:embed/>
                </p:oleObj>
              </mc:Choice>
              <mc:Fallback>
                <p:oleObj name="Equation" r:id="rId6" imgW="25146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4475" y="3352800"/>
                        <a:ext cx="8899525" cy="1750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164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048148"/>
              </p:ext>
            </p:extLst>
          </p:nvPr>
        </p:nvGraphicFramePr>
        <p:xfrm>
          <a:off x="228600" y="990600"/>
          <a:ext cx="8769133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9" name="Equation" r:id="rId4" imgW="2108200" imgH="495300" progId="Equation.DSMT4">
                  <p:embed/>
                </p:oleObj>
              </mc:Choice>
              <mc:Fallback>
                <p:oleObj name="Equation" r:id="rId4" imgW="21082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8600" y="990600"/>
                        <a:ext cx="8769133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9772926"/>
              </p:ext>
            </p:extLst>
          </p:nvPr>
        </p:nvGraphicFramePr>
        <p:xfrm>
          <a:off x="155675" y="3335336"/>
          <a:ext cx="8988325" cy="1767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0" name="Equation" r:id="rId6" imgW="2514600" imgH="495300" progId="Equation.DSMT4">
                  <p:embed/>
                </p:oleObj>
              </mc:Choice>
              <mc:Fallback>
                <p:oleObj name="Equation" r:id="rId6" imgW="25146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5675" y="3335336"/>
                        <a:ext cx="8988325" cy="17676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Connector 2"/>
          <p:cNvCxnSpPr/>
          <p:nvPr/>
        </p:nvCxnSpPr>
        <p:spPr bwMode="auto">
          <a:xfrm>
            <a:off x="6477000" y="3543300"/>
            <a:ext cx="1524000" cy="647700"/>
          </a:xfrm>
          <a:prstGeom prst="line">
            <a:avLst/>
          </a:prstGeom>
          <a:noFill/>
          <a:ln w="444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7543800" y="4381500"/>
            <a:ext cx="1524000" cy="647700"/>
          </a:xfrm>
          <a:prstGeom prst="line">
            <a:avLst/>
          </a:prstGeom>
          <a:noFill/>
          <a:ln w="444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91633454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4049294"/>
              </p:ext>
            </p:extLst>
          </p:nvPr>
        </p:nvGraphicFramePr>
        <p:xfrm>
          <a:off x="263525" y="1544638"/>
          <a:ext cx="43846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4" name="Equation" r:id="rId4" imgW="1054100" imgH="228600" progId="Equation.DSMT4">
                  <p:embed/>
                </p:oleObj>
              </mc:Choice>
              <mc:Fallback>
                <p:oleObj name="Equation" r:id="rId4" imgW="10541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3525" y="1544638"/>
                        <a:ext cx="4384675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4723193"/>
              </p:ext>
            </p:extLst>
          </p:nvPr>
        </p:nvGraphicFramePr>
        <p:xfrm>
          <a:off x="427038" y="3335338"/>
          <a:ext cx="8443912" cy="176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5" name="Equation" r:id="rId6" imgW="2362200" imgH="495300" progId="Equation.DSMT4">
                  <p:embed/>
                </p:oleObj>
              </mc:Choice>
              <mc:Fallback>
                <p:oleObj name="Equation" r:id="rId6" imgW="23622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7038" y="3335338"/>
                        <a:ext cx="8443912" cy="1766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Connector 2"/>
          <p:cNvCxnSpPr/>
          <p:nvPr/>
        </p:nvCxnSpPr>
        <p:spPr bwMode="auto">
          <a:xfrm>
            <a:off x="6477000" y="3543300"/>
            <a:ext cx="1524000" cy="647700"/>
          </a:xfrm>
          <a:prstGeom prst="line">
            <a:avLst/>
          </a:prstGeom>
          <a:noFill/>
          <a:ln w="444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7543800" y="4381500"/>
            <a:ext cx="1524000" cy="647700"/>
          </a:xfrm>
          <a:prstGeom prst="line">
            <a:avLst/>
          </a:prstGeom>
          <a:noFill/>
          <a:ln w="444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16483999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6492797"/>
              </p:ext>
            </p:extLst>
          </p:nvPr>
        </p:nvGraphicFramePr>
        <p:xfrm>
          <a:off x="954088" y="3124200"/>
          <a:ext cx="7242175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7" name="Equation" r:id="rId4" imgW="1879600" imgH="495300" progId="Equation.DSMT4">
                  <p:embed/>
                </p:oleObj>
              </mc:Choice>
              <mc:Fallback>
                <p:oleObj name="Equation" r:id="rId4" imgW="18796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54088" y="3124200"/>
                        <a:ext cx="7242175" cy="190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3964727"/>
              </p:ext>
            </p:extLst>
          </p:nvPr>
        </p:nvGraphicFramePr>
        <p:xfrm>
          <a:off x="263525" y="1544638"/>
          <a:ext cx="43846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8" name="Equation" r:id="rId6" imgW="1054100" imgH="228600" progId="Equation.DSMT4">
                  <p:embed/>
                </p:oleObj>
              </mc:Choice>
              <mc:Fallback>
                <p:oleObj name="Equation" r:id="rId6" imgW="10541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3525" y="1544638"/>
                        <a:ext cx="4384675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5909933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8047953"/>
              </p:ext>
            </p:extLst>
          </p:nvPr>
        </p:nvGraphicFramePr>
        <p:xfrm>
          <a:off x="808038" y="3124200"/>
          <a:ext cx="7535862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2" name="Equation" r:id="rId4" imgW="1955800" imgH="495300" progId="Equation.DSMT4">
                  <p:embed/>
                </p:oleObj>
              </mc:Choice>
              <mc:Fallback>
                <p:oleObj name="Equation" r:id="rId4" imgW="19558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8038" y="3124200"/>
                        <a:ext cx="7535862" cy="190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3964727"/>
              </p:ext>
            </p:extLst>
          </p:nvPr>
        </p:nvGraphicFramePr>
        <p:xfrm>
          <a:off x="263525" y="1544638"/>
          <a:ext cx="43846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3" name="Equation" r:id="rId6" imgW="1054100" imgH="228600" progId="Equation.DSMT4">
                  <p:embed/>
                </p:oleObj>
              </mc:Choice>
              <mc:Fallback>
                <p:oleObj name="Equation" r:id="rId6" imgW="10541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3525" y="1544638"/>
                        <a:ext cx="4384675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051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2278435"/>
              </p:ext>
            </p:extLst>
          </p:nvPr>
        </p:nvGraphicFramePr>
        <p:xfrm>
          <a:off x="815975" y="3124200"/>
          <a:ext cx="6948488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5" name="Equation" r:id="rId4" imgW="1803400" imgH="495300" progId="Equation.DSMT4">
                  <p:embed/>
                </p:oleObj>
              </mc:Choice>
              <mc:Fallback>
                <p:oleObj name="Equation" r:id="rId4" imgW="18034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15975" y="3124200"/>
                        <a:ext cx="6948488" cy="190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2948319"/>
              </p:ext>
            </p:extLst>
          </p:nvPr>
        </p:nvGraphicFramePr>
        <p:xfrm>
          <a:off x="762000" y="3352800"/>
          <a:ext cx="4244975" cy="314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6" name="Equation" r:id="rId6" imgW="635000" imgH="469900" progId="Equation.DSMT4">
                  <p:embed/>
                </p:oleObj>
              </mc:Choice>
              <mc:Fallback>
                <p:oleObj name="Equation" r:id="rId6" imgW="6350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2000" y="3352800"/>
                        <a:ext cx="4244975" cy="3141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8858665"/>
              </p:ext>
            </p:extLst>
          </p:nvPr>
        </p:nvGraphicFramePr>
        <p:xfrm>
          <a:off x="263525" y="1524000"/>
          <a:ext cx="43846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7" name="Equation" r:id="rId8" imgW="1054100" imgH="228600" progId="Equation.DSMT4">
                  <p:embed/>
                </p:oleObj>
              </mc:Choice>
              <mc:Fallback>
                <p:oleObj name="Equation" r:id="rId8" imgW="10541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3525" y="1524000"/>
                        <a:ext cx="4384675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301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testing.</a:t>
            </a:r>
            <a:fld id="{B6F1E441-844C-41E3-A135-77978BB3664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905000" y="228600"/>
            <a:ext cx="5867400" cy="9906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Odds of an Event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447800"/>
            <a:ext cx="32118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Comic Sans MS"/>
                <a:cs typeface="Comic Sans MS"/>
              </a:rPr>
              <a:t>Event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E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3209284"/>
              </p:ext>
            </p:extLst>
          </p:nvPr>
        </p:nvGraphicFramePr>
        <p:xfrm>
          <a:off x="850769" y="2362200"/>
          <a:ext cx="7156043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3" imgW="1257300" imgH="495300" progId="Equation.DSMT4">
                  <p:embed/>
                </p:oleObj>
              </mc:Choice>
              <mc:Fallback>
                <p:oleObj name="Equation" r:id="rId3" imgW="12573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0769" y="2362200"/>
                        <a:ext cx="7156043" cy="281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686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277454"/>
              </p:ext>
            </p:extLst>
          </p:nvPr>
        </p:nvGraphicFramePr>
        <p:xfrm>
          <a:off x="815975" y="3124200"/>
          <a:ext cx="6948488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9" name="Equation" r:id="rId4" imgW="1803400" imgH="495300" progId="Equation.DSMT4">
                  <p:embed/>
                </p:oleObj>
              </mc:Choice>
              <mc:Fallback>
                <p:oleObj name="Equation" r:id="rId4" imgW="18034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15975" y="3124200"/>
                        <a:ext cx="6948488" cy="190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0041700"/>
              </p:ext>
            </p:extLst>
          </p:nvPr>
        </p:nvGraphicFramePr>
        <p:xfrm>
          <a:off x="762000" y="3352800"/>
          <a:ext cx="4244975" cy="314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0" name="Equation" r:id="rId6" imgW="635000" imgH="469900" progId="Equation.DSMT4">
                  <p:embed/>
                </p:oleObj>
              </mc:Choice>
              <mc:Fallback>
                <p:oleObj name="Equation" r:id="rId6" imgW="6350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2000" y="3352800"/>
                        <a:ext cx="4244975" cy="3141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3964727"/>
              </p:ext>
            </p:extLst>
          </p:nvPr>
        </p:nvGraphicFramePr>
        <p:xfrm>
          <a:off x="263525" y="1544638"/>
          <a:ext cx="43846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1" name="Equation" r:id="rId8" imgW="1054100" imgH="228600" progId="Equation.DSMT4">
                  <p:embed/>
                </p:oleObj>
              </mc:Choice>
              <mc:Fallback>
                <p:oleObj name="Equation" r:id="rId8" imgW="10541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3525" y="1544638"/>
                        <a:ext cx="4384675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928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3099751"/>
              </p:ext>
            </p:extLst>
          </p:nvPr>
        </p:nvGraphicFramePr>
        <p:xfrm>
          <a:off x="815975" y="3171825"/>
          <a:ext cx="6950075" cy="180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9" name="Equation" r:id="rId4" imgW="1803400" imgH="469900" progId="Equation.DSMT4">
                  <p:embed/>
                </p:oleObj>
              </mc:Choice>
              <mc:Fallback>
                <p:oleObj name="Equation" r:id="rId4" imgW="18034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15975" y="3171825"/>
                        <a:ext cx="6950075" cy="1808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7414536"/>
              </p:ext>
            </p:extLst>
          </p:nvPr>
        </p:nvGraphicFramePr>
        <p:xfrm>
          <a:off x="762000" y="3352800"/>
          <a:ext cx="4244975" cy="314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0" name="Equation" r:id="rId6" imgW="635000" imgH="469900" progId="Equation.DSMT4">
                  <p:embed/>
                </p:oleObj>
              </mc:Choice>
              <mc:Fallback>
                <p:oleObj name="Equation" r:id="rId6" imgW="6350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2000" y="3352800"/>
                        <a:ext cx="4244975" cy="3141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3964727"/>
              </p:ext>
            </p:extLst>
          </p:nvPr>
        </p:nvGraphicFramePr>
        <p:xfrm>
          <a:off x="263525" y="1544638"/>
          <a:ext cx="43846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1" name="Equation" r:id="rId8" imgW="1054100" imgH="228600" progId="Equation.DSMT4">
                  <p:embed/>
                </p:oleObj>
              </mc:Choice>
              <mc:Fallback>
                <p:oleObj name="Equation" r:id="rId8" imgW="10541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3525" y="1544638"/>
                        <a:ext cx="4384675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304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3177628"/>
              </p:ext>
            </p:extLst>
          </p:nvPr>
        </p:nvGraphicFramePr>
        <p:xfrm>
          <a:off x="1600200" y="3352800"/>
          <a:ext cx="5892234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0" name="Equation" r:id="rId4" imgW="1041400" imgH="215900" progId="Equation.DSMT4">
                  <p:embed/>
                </p:oleObj>
              </mc:Choice>
              <mc:Fallback>
                <p:oleObj name="Equation" r:id="rId4" imgW="10414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00200" y="3352800"/>
                        <a:ext cx="5892234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0387480"/>
              </p:ext>
            </p:extLst>
          </p:nvPr>
        </p:nvGraphicFramePr>
        <p:xfrm>
          <a:off x="263525" y="1544638"/>
          <a:ext cx="5535833" cy="1198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1" name="Equation" r:id="rId6" imgW="1054100" imgH="228600" progId="Equation.DSMT4">
                  <p:embed/>
                </p:oleObj>
              </mc:Choice>
              <mc:Fallback>
                <p:oleObj name="Equation" r:id="rId6" imgW="10541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3525" y="1544638"/>
                        <a:ext cx="5535833" cy="1198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991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 thruBlk="1"/>
      </p:transition>
    </mc:Choice>
    <mc:Fallback xmlns="">
      <p:transition xmlns:p14="http://schemas.microsoft.com/office/powerpoint/2010/main" spd="med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1193602"/>
              </p:ext>
            </p:extLst>
          </p:nvPr>
        </p:nvGraphicFramePr>
        <p:xfrm>
          <a:off x="4466789" y="940895"/>
          <a:ext cx="4041775" cy="218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0" name="Equation" r:id="rId4" imgW="914400" imgH="495300" progId="Equation.DSMT4">
                  <p:embed/>
                </p:oleObj>
              </mc:Choice>
              <mc:Fallback>
                <p:oleObj name="Equation" r:id="rId4" imgW="9144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66789" y="940895"/>
                        <a:ext cx="4041775" cy="2182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  <a:latin typeface="Comic Sans MS"/>
                <a:cs typeface="Comic Sans MS"/>
              </a:rPr>
              <a:t>Do you have TB?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5650714"/>
              </p:ext>
            </p:extLst>
          </p:nvPr>
        </p:nvGraphicFramePr>
        <p:xfrm>
          <a:off x="2552121" y="3506659"/>
          <a:ext cx="6288088" cy="218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1" name="Equation" r:id="rId6" imgW="1422400" imgH="495300" progId="Equation.DSMT4">
                  <p:embed/>
                </p:oleObj>
              </mc:Choice>
              <mc:Fallback>
                <p:oleObj name="Equation" r:id="rId6" imgW="14224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52121" y="3506659"/>
                        <a:ext cx="6288088" cy="2182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719636" y="2827566"/>
            <a:ext cx="2636215" cy="1015663"/>
            <a:chOff x="719636" y="2827566"/>
            <a:chExt cx="2636215" cy="1015663"/>
          </a:xfrm>
        </p:grpSpPr>
        <p:sp>
          <p:nvSpPr>
            <p:cNvPr id="2" name="TextBox 1"/>
            <p:cNvSpPr txBox="1"/>
            <p:nvPr/>
          </p:nvSpPr>
          <p:spPr>
            <a:xfrm>
              <a:off x="719636" y="2827566"/>
              <a:ext cx="12306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>
                  <a:solidFill>
                    <a:srgbClr val="FF33CC"/>
                  </a:solidFill>
                  <a:latin typeface="Comic Sans MS"/>
                  <a:cs typeface="Comic Sans MS"/>
                </a:rPr>
                <a:t>=</a:t>
              </a:r>
              <a:r>
                <a:rPr lang="en-US" sz="6000" dirty="0" smtClean="0">
                  <a:solidFill>
                    <a:srgbClr val="FF33CC"/>
                  </a:solidFill>
                  <a:latin typeface="Comic Sans MS"/>
                  <a:cs typeface="Comic Sans MS"/>
                </a:rPr>
                <a:t> 1</a:t>
              </a:r>
            </a:p>
          </p:txBody>
        </p:sp>
        <p:cxnSp>
          <p:nvCxnSpPr>
            <p:cNvPr id="4" name="Straight Arrow Connector 3"/>
            <p:cNvCxnSpPr>
              <a:stCxn id="2" idx="3"/>
            </p:cNvCxnSpPr>
            <p:nvPr/>
          </p:nvCxnSpPr>
          <p:spPr bwMode="auto">
            <a:xfrm>
              <a:off x="1950261" y="3335398"/>
              <a:ext cx="1405590" cy="474860"/>
            </a:xfrm>
            <a:prstGeom prst="straightConnector1">
              <a:avLst/>
            </a:prstGeom>
            <a:solidFill>
              <a:schemeClr val="accent1"/>
            </a:solidFill>
            <a:ln w="4445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</p:grpSp>
      <p:sp>
        <p:nvSpPr>
          <p:cNvPr id="6" name="Oval 5"/>
          <p:cNvSpPr/>
          <p:nvPr/>
        </p:nvSpPr>
        <p:spPr bwMode="auto">
          <a:xfrm>
            <a:off x="3124091" y="3337430"/>
            <a:ext cx="3290958" cy="1501853"/>
          </a:xfrm>
          <a:prstGeom prst="ellipse">
            <a:avLst/>
          </a:prstGeom>
          <a:noFill/>
          <a:ln w="4445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/>
              <a:cs typeface="Comic Sans MS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6384355"/>
              </p:ext>
            </p:extLst>
          </p:nvPr>
        </p:nvGraphicFramePr>
        <p:xfrm>
          <a:off x="762879" y="1501774"/>
          <a:ext cx="3649662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2" name="Equation" r:id="rId8" imgW="825500" imgH="228600" progId="Equation.DSMT4">
                  <p:embed/>
                </p:oleObj>
              </mc:Choice>
              <mc:Fallback>
                <p:oleObj name="Equation" r:id="rId8" imgW="8255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2879" y="1501774"/>
                        <a:ext cx="3649662" cy="1008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9448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5697871"/>
              </p:ext>
            </p:extLst>
          </p:nvPr>
        </p:nvGraphicFramePr>
        <p:xfrm>
          <a:off x="792175" y="914683"/>
          <a:ext cx="7635848" cy="21826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9" name="Equation" r:id="rId4" imgW="1727200" imgH="495300" progId="Equation.DSMT4">
                  <p:embed/>
                </p:oleObj>
              </mc:Choice>
              <mc:Fallback>
                <p:oleObj name="Equation" r:id="rId4" imgW="17272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2175" y="914683"/>
                        <a:ext cx="7635848" cy="21826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5836212"/>
              </p:ext>
            </p:extLst>
          </p:nvPr>
        </p:nvGraphicFramePr>
        <p:xfrm>
          <a:off x="4095750" y="3506788"/>
          <a:ext cx="3200400" cy="218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0" name="Equation" r:id="rId6" imgW="723900" imgH="495300" progId="Equation.DSMT4">
                  <p:embed/>
                </p:oleObj>
              </mc:Choice>
              <mc:Fallback>
                <p:oleObj name="Equation" r:id="rId6" imgW="7239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95750" y="3506788"/>
                        <a:ext cx="3200400" cy="2182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1684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7002807"/>
              </p:ext>
            </p:extLst>
          </p:nvPr>
        </p:nvGraphicFramePr>
        <p:xfrm>
          <a:off x="348829" y="1360548"/>
          <a:ext cx="1882775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4" name="Equation" r:id="rId4" imgW="546100" imgH="203200" progId="Equation.DSMT4">
                  <p:embed/>
                </p:oleObj>
              </mc:Choice>
              <mc:Fallback>
                <p:oleObj name="Equation" r:id="rId4" imgW="5461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8829" y="1360548"/>
                        <a:ext cx="1882775" cy="696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1108878" y="3564918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400" dirty="0" smtClean="0">
                <a:solidFill>
                  <a:schemeClr val="tx1"/>
                </a:solidFill>
                <a:latin typeface="Comic Sans MS"/>
                <a:cs typeface="Comic Sans MS"/>
              </a:rPr>
              <a:t>Total Probability Rule</a:t>
            </a: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1318020" y="3810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400" dirty="0" smtClean="0">
                <a:solidFill>
                  <a:schemeClr val="tx1"/>
                </a:solidFill>
                <a:latin typeface="Comic Sans MS"/>
                <a:cs typeface="Comic Sans MS"/>
              </a:rPr>
              <a:t>You do or you don’t</a:t>
            </a:r>
          </a:p>
        </p:txBody>
      </p:sp>
    </p:spTree>
    <p:extLst>
      <p:ext uri="{BB962C8B-B14F-4D97-AF65-F5344CB8AC3E}">
        <p14:creationId xmlns:p14="http://schemas.microsoft.com/office/powerpoint/2010/main" val="512472593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6" name="Rectangle 4"/>
          <p:cNvSpPr>
            <a:spLocks noGrp="1" noChangeArrowheads="1"/>
          </p:cNvSpPr>
          <p:nvPr>
            <p:ph type="title"/>
          </p:nvPr>
        </p:nvSpPr>
        <p:spPr>
          <a:xfrm>
            <a:off x="1239780" y="228600"/>
            <a:ext cx="7678258" cy="939508"/>
          </a:xfrm>
          <a:noFill/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tx1"/>
                </a:solidFill>
              </a:rPr>
              <a:t>11,000 TB cases </a:t>
            </a:r>
            <a:r>
              <a:rPr lang="en-US" sz="4000" dirty="0" smtClean="0">
                <a:solidFill>
                  <a:schemeClr val="tx1"/>
                </a:solidFill>
              </a:rPr>
              <a:t>reported</a:t>
            </a:r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5941" y="1265483"/>
            <a:ext cx="8718173" cy="334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latin typeface="Comic Sans MS"/>
                <a:cs typeface="Comic Sans MS"/>
              </a:rPr>
              <a:t>CDC got reports of 11,000 cases of TB in US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in 2011</a:t>
            </a:r>
            <a:r>
              <a:rPr lang="en-US" sz="4800" dirty="0" smtClean="0">
                <a:latin typeface="Comic Sans MS"/>
                <a:cs typeface="Comic Sans MS"/>
              </a:rPr>
              <a:t>.</a:t>
            </a:r>
            <a:endParaRPr lang="en-US" sz="4800" dirty="0">
              <a:latin typeface="Comic Sans MS"/>
              <a:cs typeface="Comic Sans MS"/>
            </a:endParaRP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Will be lots of unreported.</a:t>
            </a: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So estimate: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7126335"/>
              </p:ext>
            </p:extLst>
          </p:nvPr>
        </p:nvGraphicFramePr>
        <p:xfrm>
          <a:off x="2008788" y="3901073"/>
          <a:ext cx="5303030" cy="2194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2" name="Equation" r:id="rId4" imgW="1193800" imgH="495300" progId="Equation.DSMT4">
                  <p:embed/>
                </p:oleObj>
              </mc:Choice>
              <mc:Fallback>
                <p:oleObj name="Equation" r:id="rId4" imgW="11938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8788" y="3901073"/>
                        <a:ext cx="5303030" cy="21949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6822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6" name="Rectangle 4"/>
          <p:cNvSpPr>
            <a:spLocks noGrp="1" noChangeArrowheads="1"/>
          </p:cNvSpPr>
          <p:nvPr>
            <p:ph type="title"/>
          </p:nvPr>
        </p:nvSpPr>
        <p:spPr>
          <a:xfrm>
            <a:off x="1239780" y="228600"/>
            <a:ext cx="7678258" cy="939508"/>
          </a:xfrm>
          <a:noFill/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tx1"/>
                </a:solidFill>
              </a:rPr>
              <a:t>11,000 TB cases </a:t>
            </a:r>
            <a:r>
              <a:rPr lang="en-US" sz="4000" dirty="0" smtClean="0">
                <a:solidFill>
                  <a:schemeClr val="tx1"/>
                </a:solidFill>
              </a:rPr>
              <a:t>reported</a:t>
            </a:r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5941" y="1265483"/>
            <a:ext cx="8718173" cy="334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latin typeface="Comic Sans MS"/>
                <a:cs typeface="Comic Sans MS"/>
              </a:rPr>
              <a:t>CDC got reports of 11,000 cases of TB in US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in 2011</a:t>
            </a:r>
            <a:r>
              <a:rPr lang="en-US" sz="4800" dirty="0" smtClean="0">
                <a:latin typeface="Comic Sans MS"/>
                <a:cs typeface="Comic Sans MS"/>
              </a:rPr>
              <a:t>.</a:t>
            </a:r>
            <a:endParaRPr lang="en-US" sz="4800" dirty="0">
              <a:latin typeface="Comic Sans MS"/>
              <a:cs typeface="Comic Sans MS"/>
            </a:endParaRP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Will be lots of unreported.</a:t>
            </a: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So estimate: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4143086"/>
              </p:ext>
            </p:extLst>
          </p:nvPr>
        </p:nvGraphicFramePr>
        <p:xfrm>
          <a:off x="1698625" y="3900488"/>
          <a:ext cx="5924550" cy="219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9" name="Equation" r:id="rId4" imgW="1333500" imgH="495300" progId="Equation.DSMT4">
                  <p:embed/>
                </p:oleObj>
              </mc:Choice>
              <mc:Fallback>
                <p:oleObj name="Equation" r:id="rId4" imgW="13335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98625" y="3900488"/>
                        <a:ext cx="5924550" cy="2195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082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6" name="Rectangle 4"/>
          <p:cNvSpPr>
            <a:spLocks noGrp="1" noChangeArrowheads="1"/>
          </p:cNvSpPr>
          <p:nvPr>
            <p:ph type="title"/>
          </p:nvPr>
        </p:nvSpPr>
        <p:spPr>
          <a:xfrm>
            <a:off x="1239780" y="228600"/>
            <a:ext cx="7678258" cy="939508"/>
          </a:xfrm>
          <a:noFill/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tx1"/>
                </a:solidFill>
              </a:rPr>
              <a:t>11,000 TB cases </a:t>
            </a:r>
            <a:r>
              <a:rPr lang="en-US" sz="4000" dirty="0" smtClean="0">
                <a:solidFill>
                  <a:schemeClr val="tx1"/>
                </a:solidFill>
              </a:rPr>
              <a:t>reported</a:t>
            </a:r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5941" y="1265483"/>
            <a:ext cx="8718173" cy="334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latin typeface="Comic Sans MS"/>
                <a:cs typeface="Comic Sans MS"/>
              </a:rPr>
              <a:t>CDC got reports of 11,000 cases of TB in US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in 2011</a:t>
            </a:r>
            <a:r>
              <a:rPr lang="en-US" sz="4800" dirty="0" smtClean="0">
                <a:latin typeface="Comic Sans MS"/>
                <a:cs typeface="Comic Sans MS"/>
              </a:rPr>
              <a:t>.</a:t>
            </a:r>
            <a:endParaRPr lang="en-US" sz="4800" dirty="0">
              <a:latin typeface="Comic Sans MS"/>
              <a:cs typeface="Comic Sans MS"/>
            </a:endParaRP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Will be lots of unreported.</a:t>
            </a: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So estimate: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8372978"/>
              </p:ext>
            </p:extLst>
          </p:nvPr>
        </p:nvGraphicFramePr>
        <p:xfrm>
          <a:off x="1276350" y="3824288"/>
          <a:ext cx="6770688" cy="219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3" name="Equation" r:id="rId4" imgW="1524000" imgH="495300" progId="Equation.DSMT4">
                  <p:embed/>
                </p:oleObj>
              </mc:Choice>
              <mc:Fallback>
                <p:oleObj name="Equation" r:id="rId4" imgW="15240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76350" y="3824288"/>
                        <a:ext cx="6770688" cy="2195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277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1653692"/>
              </p:ext>
            </p:extLst>
          </p:nvPr>
        </p:nvGraphicFramePr>
        <p:xfrm>
          <a:off x="377015" y="1298970"/>
          <a:ext cx="8315689" cy="157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5" name="Equation" r:id="rId4" imgW="2413000" imgH="457200" progId="Equation.DSMT4">
                  <p:embed/>
                </p:oleObj>
              </mc:Choice>
              <mc:Fallback>
                <p:oleObj name="Equation" r:id="rId4" imgW="2413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7015" y="1298970"/>
                        <a:ext cx="8315689" cy="1570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1246307"/>
              </p:ext>
            </p:extLst>
          </p:nvPr>
        </p:nvGraphicFramePr>
        <p:xfrm>
          <a:off x="623888" y="2922588"/>
          <a:ext cx="7458075" cy="164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6" name="Equation" r:id="rId6" imgW="2235200" imgH="495300" progId="Equation.DSMT4">
                  <p:embed/>
                </p:oleObj>
              </mc:Choice>
              <mc:Fallback>
                <p:oleObj name="Equation" r:id="rId6" imgW="22352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23888" y="2922588"/>
                        <a:ext cx="7458075" cy="164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1447800" y="3810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000" dirty="0" smtClean="0">
                <a:solidFill>
                  <a:schemeClr val="tx1"/>
                </a:solidFill>
                <a:latin typeface="Comic Sans MS"/>
                <a:cs typeface="Comic Sans MS"/>
              </a:rPr>
              <a:t>TB testing by cases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0493174"/>
              </p:ext>
            </p:extLst>
          </p:nvPr>
        </p:nvGraphicFramePr>
        <p:xfrm>
          <a:off x="1723919" y="4327597"/>
          <a:ext cx="1582074" cy="1626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7" name="Equation" r:id="rId8" imgW="457200" imgH="469900" progId="Equation.DSMT4">
                  <p:embed/>
                </p:oleObj>
              </mc:Choice>
              <mc:Fallback>
                <p:oleObj name="Equation" r:id="rId8" imgW="4572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23919" y="4327597"/>
                        <a:ext cx="1582074" cy="1626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788939" y="4626813"/>
            <a:ext cx="5009504" cy="158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>
                <a:latin typeface="Comic Sans MS"/>
                <a:cs typeface="Comic Sans MS"/>
              </a:rPr>
              <a:t>—dominated </a:t>
            </a:r>
            <a:r>
              <a:rPr lang="en-US" sz="4400" dirty="0" smtClean="0">
                <a:latin typeface="Comic Sans MS"/>
                <a:cs typeface="Comic Sans MS"/>
              </a:rPr>
              <a:t>by</a:t>
            </a:r>
          </a:p>
          <a:p>
            <a:pPr algn="l"/>
            <a:r>
              <a:rPr lang="en-US" sz="4400" dirty="0" smtClean="0">
                <a:latin typeface="Comic Sans MS"/>
                <a:cs typeface="Comic Sans MS"/>
              </a:rPr>
              <a:t>false positive rate</a:t>
            </a:r>
          </a:p>
        </p:txBody>
      </p:sp>
    </p:spTree>
    <p:extLst>
      <p:ext uri="{BB962C8B-B14F-4D97-AF65-F5344CB8AC3E}">
        <p14:creationId xmlns:p14="http://schemas.microsoft.com/office/powerpoint/2010/main" val="2582781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testing.</a:t>
            </a:r>
            <a:fld id="{B6F1E441-844C-41E3-A135-77978BB3664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905000" y="228600"/>
            <a:ext cx="5867400" cy="9906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Odds of an Event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54344" y="990600"/>
            <a:ext cx="70990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1" dirty="0" smtClean="0">
                <a:solidFill>
                  <a:srgbClr val="A92082"/>
                </a:solidFill>
                <a:latin typeface="Comic Sans MS"/>
                <a:cs typeface="Comic Sans MS"/>
              </a:rPr>
              <a:t>example:  </a:t>
            </a:r>
            <a:r>
              <a:rPr lang="en-US" sz="5400" dirty="0" smtClean="0">
                <a:latin typeface="Comic Sans MS"/>
                <a:cs typeface="Comic Sans MS"/>
              </a:rPr>
              <a:t>6-sided die</a:t>
            </a:r>
            <a:endParaRPr lang="en-US" sz="4400" dirty="0">
              <a:latin typeface="Comic Sans MS"/>
              <a:cs typeface="Comic Sans M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1058761"/>
              </p:ext>
            </p:extLst>
          </p:nvPr>
        </p:nvGraphicFramePr>
        <p:xfrm>
          <a:off x="1700084" y="1600200"/>
          <a:ext cx="4167316" cy="2055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3" name="Equation" r:id="rId3" imgW="952500" imgH="469900" progId="Equation.DSMT4">
                  <p:embed/>
                </p:oleObj>
              </mc:Choice>
              <mc:Fallback>
                <p:oleObj name="Equation" r:id="rId3" imgW="9525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00084" y="1600200"/>
                        <a:ext cx="4167316" cy="20558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7501818"/>
              </p:ext>
            </p:extLst>
          </p:nvPr>
        </p:nvGraphicFramePr>
        <p:xfrm>
          <a:off x="778476" y="3276600"/>
          <a:ext cx="7451124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4" name="Equation" r:id="rId5" imgW="1701800" imgH="469900" progId="Equation.DSMT4">
                  <p:embed/>
                </p:oleObj>
              </mc:Choice>
              <mc:Fallback>
                <p:oleObj name="Equation" r:id="rId5" imgW="17018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8476" y="3276600"/>
                        <a:ext cx="7451124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14600" y="5077361"/>
            <a:ext cx="40721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i="1" dirty="0" smtClean="0">
                <a:latin typeface="Comic Sans MS"/>
                <a:cs typeface="Comic Sans MS"/>
              </a:rPr>
              <a:t>“1 to 5”</a:t>
            </a:r>
            <a:endParaRPr lang="en-US" sz="8000" i="1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802735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447800" y="3810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000" dirty="0" smtClean="0">
                <a:solidFill>
                  <a:schemeClr val="tx1"/>
                </a:solidFill>
                <a:latin typeface="Comic Sans MS"/>
                <a:cs typeface="Comic Sans MS"/>
              </a:rPr>
              <a:t>Unlikely you have TB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4838" y="1471987"/>
            <a:ext cx="8643412" cy="4598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B</a:t>
            </a:r>
            <a:r>
              <a:rPr lang="en-US" sz="4800" dirty="0" smtClean="0">
                <a:latin typeface="Comic Sans MS"/>
                <a:cs typeface="Comic Sans MS"/>
              </a:rPr>
              <a:t>ecause of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relatively</a:t>
            </a:r>
          </a:p>
          <a:p>
            <a:pPr algn="l"/>
            <a:r>
              <a:rPr lang="en-US" sz="4800" dirty="0" smtClean="0">
                <a:solidFill>
                  <a:srgbClr val="FF33CC"/>
                </a:solidFill>
                <a:latin typeface="Comic Sans MS"/>
                <a:cs typeface="Comic Sans MS"/>
              </a:rPr>
              <a:t>high false positive rate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(1%)</a:t>
            </a:r>
            <a:r>
              <a:rPr lang="en-US" sz="4800" dirty="0" smtClean="0">
                <a:solidFill>
                  <a:srgbClr val="FF33CC"/>
                </a:solidFill>
                <a:latin typeface="Comic Sans MS"/>
                <a:cs typeface="Comic Sans MS"/>
              </a:rPr>
              <a:t> </a:t>
            </a: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compared to TB rate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(0.01%)</a:t>
            </a:r>
            <a:r>
              <a:rPr lang="en-US" sz="4800" dirty="0" smtClean="0">
                <a:latin typeface="Comic Sans MS"/>
                <a:cs typeface="Comic Sans MS"/>
              </a:rPr>
              <a:t>, </a:t>
            </a:r>
          </a:p>
          <a:p>
            <a:pPr lvl="0" algn="l"/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chance of </a:t>
            </a:r>
            <a:r>
              <a:rPr lang="en-US" sz="4800" dirty="0">
                <a:solidFill>
                  <a:srgbClr val="000000"/>
                </a:solidFill>
                <a:latin typeface="Comic Sans MS"/>
                <a:cs typeface="Comic Sans MS"/>
              </a:rPr>
              <a:t>having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TB remains</a:t>
            </a:r>
          </a:p>
          <a:p>
            <a:pPr lvl="0" algn="l"/>
            <a:r>
              <a:rPr lang="en-US" sz="6000" dirty="0" smtClean="0">
                <a:solidFill>
                  <a:srgbClr val="247643"/>
                </a:solidFill>
                <a:latin typeface="Comic Sans MS"/>
                <a:cs typeface="Comic Sans MS"/>
              </a:rPr>
              <a:t>small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6000" dirty="0">
                <a:solidFill>
                  <a:srgbClr val="0000FF"/>
                </a:solidFill>
                <a:latin typeface="Comic Sans MS"/>
                <a:cs typeface="Comic Sans MS"/>
              </a:rPr>
              <a:t>(1%)</a:t>
            </a:r>
            <a:r>
              <a:rPr lang="en-US" sz="6000" dirty="0" smtClean="0">
                <a:solidFill>
                  <a:srgbClr val="000000"/>
                </a:solidFill>
                <a:latin typeface="Comic Sans MS"/>
                <a:cs typeface="Comic Sans MS"/>
              </a:rPr>
              <a:t>!</a:t>
            </a:r>
            <a:endParaRPr lang="en-US" sz="48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785685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5568" y="1219200"/>
            <a:ext cx="8468183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latin typeface="Comic Sans MS"/>
                <a:cs typeface="Comic Sans MS"/>
              </a:rPr>
              <a:t>Because of relatively</a:t>
            </a:r>
          </a:p>
          <a:p>
            <a:pPr algn="l"/>
            <a:r>
              <a:rPr lang="en-US" sz="4800" dirty="0" smtClean="0">
                <a:solidFill>
                  <a:srgbClr val="FF33CC"/>
                </a:solidFill>
                <a:latin typeface="Comic Sans MS"/>
                <a:cs typeface="Comic Sans MS"/>
              </a:rPr>
              <a:t>high false positive rate </a:t>
            </a: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compared to TB rate, chance </a:t>
            </a: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of having TB even when a </a:t>
            </a:r>
          </a:p>
          <a:p>
            <a:pPr algn="l"/>
            <a:r>
              <a:rPr lang="en-US" sz="4800" dirty="0" smtClean="0">
                <a:solidFill>
                  <a:srgbClr val="0000CC"/>
                </a:solidFill>
                <a:latin typeface="Comic Sans MS"/>
                <a:cs typeface="Comic Sans MS"/>
              </a:rPr>
              <a:t>99%</a:t>
            </a:r>
            <a:r>
              <a:rPr lang="en-US" sz="4800" dirty="0" smtClean="0">
                <a:latin typeface="Comic Sans MS"/>
                <a:cs typeface="Comic Sans MS"/>
              </a:rPr>
              <a:t> accurate test says so</a:t>
            </a: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remains small (</a:t>
            </a:r>
            <a:r>
              <a:rPr lang="en-US" sz="4800" dirty="0" smtClean="0">
                <a:solidFill>
                  <a:srgbClr val="008000"/>
                </a:solidFill>
                <a:latin typeface="Comic Sans MS"/>
                <a:cs typeface="Comic Sans MS"/>
              </a:rPr>
              <a:t>1%</a:t>
            </a:r>
            <a:r>
              <a:rPr lang="en-US" sz="4800" dirty="0" smtClean="0">
                <a:latin typeface="Comic Sans MS"/>
                <a:cs typeface="Comic Sans MS"/>
              </a:rPr>
              <a:t>)!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1447800" y="3810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000" dirty="0" smtClean="0">
                <a:solidFill>
                  <a:schemeClr val="tx1"/>
                </a:solidFill>
                <a:latin typeface="Comic Sans MS"/>
                <a:cs typeface="Comic Sans MS"/>
              </a:rPr>
              <a:t>Unlikely you have TB</a:t>
            </a:r>
          </a:p>
        </p:txBody>
      </p:sp>
    </p:spTree>
    <p:extLst>
      <p:ext uri="{BB962C8B-B14F-4D97-AF65-F5344CB8AC3E}">
        <p14:creationId xmlns:p14="http://schemas.microsoft.com/office/powerpoint/2010/main" val="2798635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testing.</a:t>
            </a:r>
            <a:fld id="{96B5C7C7-3FC0-4B55-9934-A080551106BF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81000"/>
            <a:ext cx="3352800" cy="762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Confidence</a:t>
            </a:r>
            <a:endParaRPr lang="en-US" dirty="0" smtClean="0"/>
          </a:p>
        </p:txBody>
      </p:sp>
      <p:sp>
        <p:nvSpPr>
          <p:cNvPr id="205827" name="Text Box 3"/>
          <p:cNvSpPr txBox="1">
            <a:spLocks noChangeArrowheads="1"/>
          </p:cNvSpPr>
          <p:nvPr/>
        </p:nvSpPr>
        <p:spPr bwMode="auto">
          <a:xfrm>
            <a:off x="76200" y="1447800"/>
            <a:ext cx="89154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algn="l"/>
            <a:r>
              <a:rPr lang="en-US" sz="5400" dirty="0" smtClean="0">
                <a:latin typeface="Comic Sans MS" pitchFamily="66" charset="0"/>
              </a:rPr>
              <a:t>tempting to say:</a:t>
            </a:r>
          </a:p>
          <a:p>
            <a:pPr lvl="1" algn="l"/>
            <a:r>
              <a:rPr lang="en-US" sz="5400" dirty="0" smtClean="0">
                <a:latin typeface="Comic Sans MS" pitchFamily="66" charset="0"/>
              </a:rPr>
              <a:t>“</a:t>
            </a:r>
            <a:r>
              <a:rPr lang="en-US" sz="5400" dirty="0">
                <a:latin typeface="Comic Sans MS" pitchFamily="66" charset="0"/>
              </a:rPr>
              <a:t>the </a:t>
            </a:r>
            <a:r>
              <a:rPr lang="en-US" sz="5400" dirty="0" smtClean="0">
                <a:solidFill>
                  <a:srgbClr val="7030A0"/>
                </a:solidFill>
                <a:latin typeface="Comic Sans MS" pitchFamily="66" charset="0"/>
              </a:rPr>
              <a:t>probability</a:t>
            </a:r>
            <a:r>
              <a:rPr lang="en-US" sz="5400" i="1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that</a:t>
            </a:r>
            <a:endParaRPr lang="en-US" sz="5400" dirty="0" smtClean="0">
              <a:latin typeface="Comic Sans MS" pitchFamily="66" charset="0"/>
            </a:endParaRPr>
          </a:p>
          <a:p>
            <a:pPr lvl="1"/>
            <a:r>
              <a:rPr lang="en-US" sz="5400" dirty="0" err="1" smtClean="0">
                <a:solidFill>
                  <a:srgbClr val="FF6600"/>
                </a:solidFill>
                <a:latin typeface="Comic Sans MS" pitchFamily="66" charset="0"/>
              </a:rPr>
              <a:t>c</a:t>
            </a:r>
            <a:r>
              <a:rPr lang="en-US" sz="5400" dirty="0" smtClean="0">
                <a:solidFill>
                  <a:srgbClr val="0006FE"/>
                </a:solidFill>
                <a:latin typeface="Comic Sans MS" pitchFamily="66" charset="0"/>
              </a:rPr>
              <a:t> </a:t>
            </a:r>
            <a:r>
              <a:rPr lang="en-US" sz="5400" b="1" dirty="0">
                <a:solidFill>
                  <a:schemeClr val="tx2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rgbClr val="0006FE"/>
                </a:solidFill>
                <a:latin typeface="Comic Sans MS" pitchFamily="66" charset="0"/>
              </a:rPr>
              <a:t> 180 </a:t>
            </a:r>
            <a:r>
              <a:rPr lang="en-US" sz="5400" dirty="0" smtClean="0">
                <a:solidFill>
                  <a:srgbClr val="0006FE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54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FF6600"/>
                </a:solidFill>
                <a:latin typeface="Comic Sans MS" pitchFamily="66" charset="0"/>
              </a:rPr>
              <a:t>20</a:t>
            </a:r>
          </a:p>
          <a:p>
            <a:pPr lvl="1" algn="l"/>
            <a:r>
              <a:rPr lang="en-US" sz="5400" dirty="0">
                <a:latin typeface="Comic Sans MS" pitchFamily="66" charset="0"/>
              </a:rPr>
              <a:t>is at least </a:t>
            </a:r>
            <a:r>
              <a:rPr lang="en-US" sz="5400" dirty="0" smtClean="0">
                <a:solidFill>
                  <a:srgbClr val="FF33CC"/>
                </a:solidFill>
                <a:latin typeface="Comic Sans MS" pitchFamily="66" charset="0"/>
              </a:rPr>
              <a:t>0.95</a:t>
            </a:r>
            <a:r>
              <a:rPr lang="en-US" sz="5400" dirty="0" smtClean="0">
                <a:latin typeface="Comic Sans MS" pitchFamily="66" charset="0"/>
              </a:rPr>
              <a:t>”</a:t>
            </a:r>
            <a:endParaRPr lang="en-US" sz="5400" dirty="0">
              <a:latin typeface="Comic Sans MS" pitchFamily="66" charset="0"/>
            </a:endParaRPr>
          </a:p>
          <a:p>
            <a:pPr algn="l"/>
            <a:r>
              <a:rPr lang="en-US" sz="5400" dirty="0">
                <a:solidFill>
                  <a:srgbClr val="CC0000"/>
                </a:solidFill>
                <a:latin typeface="Comic Sans MS" pitchFamily="66" charset="0"/>
              </a:rPr>
              <a:t>--technically wrong!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14400" y="2590800"/>
            <a:ext cx="5791200" cy="1752600"/>
            <a:chOff x="528" y="2304"/>
            <a:chExt cx="4656" cy="384"/>
          </a:xfrm>
        </p:grpSpPr>
        <p:sp>
          <p:nvSpPr>
            <p:cNvPr id="34824" name="Line 5"/>
            <p:cNvSpPr>
              <a:spLocks noChangeShapeType="1"/>
            </p:cNvSpPr>
            <p:nvPr/>
          </p:nvSpPr>
          <p:spPr bwMode="auto">
            <a:xfrm>
              <a:off x="528" y="2304"/>
              <a:ext cx="4656" cy="384"/>
            </a:xfrm>
            <a:prstGeom prst="line">
              <a:avLst/>
            </a:prstGeom>
            <a:noFill/>
            <a:ln w="44450">
              <a:solidFill>
                <a:srgbClr val="CC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4825" name="Line 6"/>
            <p:cNvSpPr>
              <a:spLocks noChangeShapeType="1"/>
            </p:cNvSpPr>
            <p:nvPr/>
          </p:nvSpPr>
          <p:spPr bwMode="auto">
            <a:xfrm flipV="1">
              <a:off x="528" y="2304"/>
              <a:ext cx="4656" cy="384"/>
            </a:xfrm>
            <a:prstGeom prst="line">
              <a:avLst/>
            </a:prstGeom>
            <a:noFill/>
            <a:ln w="44450">
              <a:solidFill>
                <a:srgbClr val="CC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pic>
        <p:nvPicPr>
          <p:cNvPr id="34822" name="Picture 7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05832" name="Text Box 8"/>
          <p:cNvSpPr txBox="1">
            <a:spLocks noChangeArrowheads="1"/>
          </p:cNvSpPr>
          <p:nvPr/>
        </p:nvSpPr>
        <p:spPr bwMode="auto">
          <a:xfrm>
            <a:off x="3581400" y="457200"/>
            <a:ext cx="5486400" cy="646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3600" b="1" dirty="0" smtClean="0">
                <a:solidFill>
                  <a:srgbClr val="C80000"/>
                </a:solidFill>
                <a:latin typeface="Comic Sans MS" pitchFamily="66" charset="0"/>
              </a:rPr>
              <a:t>not</a:t>
            </a:r>
            <a:r>
              <a:rPr lang="en-US" sz="3600" b="1" dirty="0" smtClean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3600" b="1" dirty="0">
                <a:solidFill>
                  <a:schemeClr val="tx2"/>
                </a:solidFill>
                <a:latin typeface="Comic Sans MS" pitchFamily="66" charset="0"/>
              </a:rPr>
              <a:t>Probable Reality</a:t>
            </a:r>
          </a:p>
        </p:txBody>
      </p:sp>
    </p:spTree>
    <p:extLst>
      <p:ext uri="{BB962C8B-B14F-4D97-AF65-F5344CB8AC3E}">
        <p14:creationId xmlns:p14="http://schemas.microsoft.com/office/powerpoint/2010/main" val="260386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5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3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testing.</a:t>
            </a:r>
            <a:fld id="{B6100CB1-975D-41F5-9A6C-8F34E133D00A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686800" cy="40386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z="5400" dirty="0" smtClean="0">
                <a:solidFill>
                  <a:srgbClr val="FF4519"/>
                </a:solidFill>
              </a:rPr>
              <a:t>c</a:t>
            </a:r>
            <a:r>
              <a:rPr lang="en-US" sz="5400" dirty="0" smtClean="0">
                <a:solidFill>
                  <a:schemeClr val="accent2"/>
                </a:solidFill>
              </a:rPr>
              <a:t> </a:t>
            </a:r>
            <a:r>
              <a:rPr lang="en-US" sz="5400" dirty="0" smtClean="0"/>
              <a:t>is the </a:t>
            </a:r>
            <a:r>
              <a:rPr lang="en-US" sz="5400" dirty="0" smtClean="0">
                <a:solidFill>
                  <a:srgbClr val="800F6F"/>
                </a:solidFill>
              </a:rPr>
              <a:t>actual</a:t>
            </a:r>
            <a:r>
              <a:rPr lang="en-US" sz="5400" dirty="0" smtClean="0">
                <a:solidFill>
                  <a:srgbClr val="7030A0"/>
                </a:solidFill>
              </a:rPr>
              <a:t> </a:t>
            </a:r>
            <a:r>
              <a:rPr lang="en-US" sz="5400" dirty="0" smtClean="0"/>
              <a:t>average in the river.</a:t>
            </a:r>
          </a:p>
          <a:p>
            <a:pPr eaLnBrk="1" hangingPunct="1"/>
            <a:r>
              <a:rPr lang="en-US" sz="6000" dirty="0" err="1" smtClean="0">
                <a:solidFill>
                  <a:srgbClr val="FF4519"/>
                </a:solidFill>
              </a:rPr>
              <a:t>c</a:t>
            </a:r>
            <a:r>
              <a:rPr lang="en-US" sz="6000" dirty="0" smtClean="0">
                <a:solidFill>
                  <a:schemeClr val="accent2"/>
                </a:solidFill>
              </a:rPr>
              <a:t> </a:t>
            </a:r>
            <a:r>
              <a:rPr lang="en-US" sz="6000" dirty="0" smtClean="0"/>
              <a:t>is </a:t>
            </a:r>
            <a:r>
              <a:rPr lang="en-US" sz="6000" dirty="0" smtClean="0">
                <a:solidFill>
                  <a:srgbClr val="FF33CC"/>
                </a:solidFill>
              </a:rPr>
              <a:t>unknown</a:t>
            </a:r>
            <a:r>
              <a:rPr lang="en-US" sz="6000" dirty="0" smtClean="0"/>
              <a:t>,</a:t>
            </a:r>
          </a:p>
          <a:p>
            <a:pPr algn="ctr" eaLnBrk="1" hangingPunct="1"/>
            <a:r>
              <a:rPr lang="en-US" sz="5400" dirty="0" smtClean="0"/>
              <a:t>but </a:t>
            </a:r>
            <a:r>
              <a:rPr lang="en-US" sz="5400" dirty="0" smtClean="0">
                <a:solidFill>
                  <a:srgbClr val="C00000"/>
                </a:solidFill>
              </a:rPr>
              <a:t>not</a:t>
            </a:r>
            <a:r>
              <a:rPr lang="en-US" sz="5400" dirty="0" smtClean="0"/>
              <a:t> a random variable!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5334000" cy="9906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  <p:extLst>
      <p:ext uri="{BB962C8B-B14F-4D97-AF65-F5344CB8AC3E}">
        <p14:creationId xmlns:p14="http://schemas.microsoft.com/office/powerpoint/2010/main" val="268860500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testing.</a:t>
            </a:r>
            <a:fld id="{4A7F8015-3123-4EEE-BF99-E293B8DB1805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228600" y="1143000"/>
            <a:ext cx="861060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4400" dirty="0">
                <a:latin typeface="Comic Sans MS" pitchFamily="66" charset="0"/>
              </a:rPr>
              <a:t>The possible outcomes of our</a:t>
            </a:r>
            <a:r>
              <a:rPr lang="en-US" sz="4400" i="1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800F6F"/>
                </a:solidFill>
                <a:latin typeface="Comic Sans MS" pitchFamily="66" charset="0"/>
              </a:rPr>
              <a:t>sampling </a:t>
            </a:r>
            <a:r>
              <a:rPr lang="en-US" sz="4400" dirty="0" smtClean="0">
                <a:solidFill>
                  <a:srgbClr val="800F6F"/>
                </a:solidFill>
                <a:latin typeface="Comic Sans MS" pitchFamily="66" charset="0"/>
              </a:rPr>
              <a:t>process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is a random variable.  We can say that the </a:t>
            </a:r>
            <a:r>
              <a:rPr lang="en-US" sz="4400" dirty="0" smtClean="0">
                <a:latin typeface="Comic Sans MS" pitchFamily="66" charset="0"/>
              </a:rPr>
              <a:t>  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 “</a:t>
            </a:r>
            <a:r>
              <a:rPr lang="en-US" sz="4400" i="1" dirty="0" smtClean="0">
                <a:latin typeface="Comic Sans MS" pitchFamily="66" charset="0"/>
              </a:rPr>
              <a:t>probability </a:t>
            </a:r>
            <a:r>
              <a:rPr lang="en-US" sz="4400" dirty="0">
                <a:latin typeface="Comic Sans MS" pitchFamily="66" charset="0"/>
              </a:rPr>
              <a:t>that our</a:t>
            </a:r>
            <a:r>
              <a:rPr lang="en-US" sz="4400" dirty="0" smtClean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800F6F"/>
                </a:solidFill>
                <a:latin typeface="Comic Sans MS" pitchFamily="66" charset="0"/>
              </a:rPr>
              <a:t>sampling   </a:t>
            </a:r>
          </a:p>
          <a:p>
            <a:pPr algn="l"/>
            <a:r>
              <a:rPr lang="en-US" sz="4400" dirty="0" smtClean="0">
                <a:solidFill>
                  <a:srgbClr val="800F6F"/>
                </a:solidFill>
                <a:latin typeface="Comic Sans MS" pitchFamily="66" charset="0"/>
              </a:rPr>
              <a:t> process</a:t>
            </a:r>
            <a:r>
              <a:rPr lang="en-US" sz="4400" dirty="0" smtClean="0">
                <a:solidFill>
                  <a:srgbClr val="FF33CC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will yield an average  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 that is </a:t>
            </a:r>
            <a:r>
              <a:rPr lang="en-US" sz="4400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44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FF6600"/>
                </a:solidFill>
                <a:latin typeface="Comic Sans MS" pitchFamily="66" charset="0"/>
              </a:rPr>
              <a:t>20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of the </a:t>
            </a:r>
            <a:endParaRPr lang="en-US" sz="4400" dirty="0" smtClean="0">
              <a:latin typeface="Comic Sans MS" pitchFamily="66" charset="0"/>
            </a:endParaRPr>
          </a:p>
          <a:p>
            <a:pPr algn="l"/>
            <a:r>
              <a:rPr lang="en-US" sz="4400" dirty="0" smtClean="0">
                <a:latin typeface="Comic Sans MS" pitchFamily="66" charset="0"/>
              </a:rPr>
              <a:t> true average </a:t>
            </a:r>
            <a:r>
              <a:rPr lang="en-US" sz="4400" dirty="0">
                <a:latin typeface="Comic Sans MS" pitchFamily="66" charset="0"/>
              </a:rPr>
              <a:t>at least </a:t>
            </a:r>
            <a:r>
              <a:rPr lang="en-US" sz="4400" dirty="0" smtClean="0">
                <a:solidFill>
                  <a:srgbClr val="FF33CC"/>
                </a:solidFill>
                <a:latin typeface="Comic Sans MS" pitchFamily="66" charset="0"/>
              </a:rPr>
              <a:t>0.95</a:t>
            </a:r>
            <a:r>
              <a:rPr lang="en-US" sz="4400" dirty="0" smtClean="0">
                <a:latin typeface="Comic Sans MS" pitchFamily="66" charset="0"/>
              </a:rPr>
              <a:t>”</a:t>
            </a:r>
            <a:endParaRPr lang="en-US" sz="4400" dirty="0">
              <a:latin typeface="Comic Sans MS" pitchFamily="66" charset="0"/>
            </a:endParaRPr>
          </a:p>
        </p:txBody>
      </p:sp>
      <p:pic>
        <p:nvPicPr>
          <p:cNvPr id="36869" name="Picture 7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5334000" cy="9906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  <p:extLst>
      <p:ext uri="{BB962C8B-B14F-4D97-AF65-F5344CB8AC3E}">
        <p14:creationId xmlns:p14="http://schemas.microsoft.com/office/powerpoint/2010/main" val="379433825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testing.</a:t>
            </a:r>
            <a:fld id="{8372F5CC-0D0C-42AC-A06F-FCD924AC2FB1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300038" y="1371601"/>
            <a:ext cx="8843962" cy="4081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40000"/>
              </a:lnSpc>
            </a:pPr>
            <a:endParaRPr lang="en-US" sz="4800" dirty="0" smtClean="0">
              <a:latin typeface="Comic Sans MS" pitchFamily="66" charset="0"/>
            </a:endParaRPr>
          </a:p>
          <a:p>
            <a:pPr algn="l"/>
            <a:r>
              <a:rPr lang="en-US" sz="4800" dirty="0" smtClean="0">
                <a:latin typeface="Comic Sans MS" pitchFamily="66" charset="0"/>
              </a:rPr>
              <a:t>Tell the EPA that with probability </a:t>
            </a:r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0.95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our estimate method </a:t>
            </a:r>
            <a:r>
              <a:rPr lang="en-US" sz="4800" dirty="0" smtClean="0">
                <a:latin typeface="Comic Sans MS" pitchFamily="66" charset="0"/>
              </a:rPr>
              <a:t>for </a:t>
            </a:r>
            <a:r>
              <a:rPr lang="en-US" sz="4800" dirty="0" err="1" smtClean="0">
                <a:latin typeface="Comic Sans MS" pitchFamily="66" charset="0"/>
              </a:rPr>
              <a:t>avg</a:t>
            </a:r>
            <a:r>
              <a:rPr lang="en-US" sz="4800" dirty="0" smtClean="0">
                <a:latin typeface="Comic Sans MS" pitchFamily="66" charset="0"/>
              </a:rPr>
              <a:t> CMD will be within </a:t>
            </a:r>
            <a:r>
              <a:rPr lang="en-US" sz="4800" dirty="0" smtClean="0">
                <a:solidFill>
                  <a:srgbClr val="FF6600"/>
                </a:solidFill>
                <a:latin typeface="Comic Sans MS" pitchFamily="66" charset="0"/>
              </a:rPr>
              <a:t>20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of the </a:t>
            </a:r>
            <a:r>
              <a:rPr lang="en-US" sz="4800" dirty="0" smtClean="0">
                <a:latin typeface="Comic Sans MS" pitchFamily="66" charset="0"/>
              </a:rPr>
              <a:t>actual </a:t>
            </a:r>
            <a:r>
              <a:rPr lang="en-US" sz="4800" dirty="0" err="1" smtClean="0">
                <a:latin typeface="Comic Sans MS" pitchFamily="66" charset="0"/>
              </a:rPr>
              <a:t>avg</a:t>
            </a:r>
            <a:r>
              <a:rPr lang="en-US" sz="4800" dirty="0" smtClean="0">
                <a:latin typeface="Comic Sans MS" pitchFamily="66" charset="0"/>
              </a:rPr>
              <a:t>, </a:t>
            </a:r>
            <a:r>
              <a:rPr lang="en-US" sz="4800" dirty="0" smtClean="0">
                <a:solidFill>
                  <a:srgbClr val="FF4519"/>
                </a:solidFill>
                <a:latin typeface="Comic Sans MS" pitchFamily="66" charset="0"/>
              </a:rPr>
              <a:t>c</a:t>
            </a:r>
            <a:r>
              <a:rPr lang="en-US" sz="4800" dirty="0" smtClean="0">
                <a:latin typeface="Comic Sans MS" pitchFamily="66" charset="0"/>
              </a:rPr>
              <a:t>, in the river.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5334000" cy="9906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  <p:extLst>
      <p:ext uri="{BB962C8B-B14F-4D97-AF65-F5344CB8AC3E}">
        <p14:creationId xmlns:p14="http://schemas.microsoft.com/office/powerpoint/2010/main" val="2695719740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testing.</a:t>
            </a:r>
            <a:fld id="{FE75FCEF-2C00-453D-8F19-57E1BCE16A7F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304800" y="1371600"/>
            <a:ext cx="8458200" cy="315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For </a:t>
            </a:r>
            <a:r>
              <a:rPr lang="en-US" sz="5400" dirty="0">
                <a:latin typeface="Comic Sans MS" pitchFamily="66" charset="0"/>
              </a:rPr>
              <a:t>simplicity we say </a:t>
            </a:r>
            <a:r>
              <a:rPr lang="en-US" sz="5400" dirty="0" smtClean="0">
                <a:latin typeface="Comic Sans MS" pitchFamily="66" charset="0"/>
              </a:rPr>
              <a:t>that</a:t>
            </a:r>
          </a:p>
          <a:p>
            <a:pPr algn="l">
              <a:spcBef>
                <a:spcPts val="3000"/>
              </a:spcBef>
            </a:pP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 </a:t>
            </a:r>
            <a:r>
              <a:rPr lang="en-US" sz="6000" dirty="0" err="1" smtClean="0">
                <a:solidFill>
                  <a:srgbClr val="FF6600"/>
                </a:solidFill>
                <a:latin typeface="Comic Sans MS" pitchFamily="66" charset="0"/>
              </a:rPr>
              <a:t>c</a:t>
            </a: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6000" dirty="0">
                <a:latin typeface="Comic Sans MS" pitchFamily="66" charset="0"/>
              </a:rPr>
              <a:t>=</a:t>
            </a: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180 </a:t>
            </a:r>
            <a:r>
              <a:rPr lang="en-US" sz="6000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6000" b="1" dirty="0" smtClean="0">
                <a:solidFill>
                  <a:srgbClr val="00B050"/>
                </a:solidFill>
                <a:latin typeface="Symbol" pitchFamily="18" charset="2"/>
                <a:sym typeface="Symbol"/>
              </a:rPr>
              <a:t> </a:t>
            </a:r>
            <a:r>
              <a:rPr lang="en-US" sz="6000" dirty="0" smtClean="0">
                <a:solidFill>
                  <a:srgbClr val="FF6600"/>
                </a:solidFill>
                <a:latin typeface="Comic Sans MS" pitchFamily="66" charset="0"/>
              </a:rPr>
              <a:t>20 </a:t>
            </a:r>
            <a:r>
              <a:rPr lang="en-US" sz="6000" dirty="0" smtClean="0">
                <a:latin typeface="Comic Sans MS" pitchFamily="66" charset="0"/>
              </a:rPr>
              <a:t>at the</a:t>
            </a:r>
          </a:p>
          <a:p>
            <a:pPr algn="l"/>
            <a:r>
              <a:rPr lang="en-US" sz="6000" dirty="0" smtClean="0">
                <a:solidFill>
                  <a:srgbClr val="FF33CC"/>
                </a:solidFill>
                <a:latin typeface="Comic Sans MS" pitchFamily="66" charset="0"/>
              </a:rPr>
              <a:t>  95</a:t>
            </a:r>
            <a:r>
              <a:rPr lang="en-US" sz="6000" dirty="0" smtClean="0">
                <a:solidFill>
                  <a:srgbClr val="006600"/>
                </a:solidFill>
                <a:latin typeface="Comic Sans MS" pitchFamily="66" charset="0"/>
              </a:rPr>
              <a:t>% </a:t>
            </a:r>
            <a:r>
              <a:rPr lang="en-US" sz="6000" dirty="0">
                <a:solidFill>
                  <a:srgbClr val="006600"/>
                </a:solidFill>
                <a:latin typeface="Comic Sans MS" pitchFamily="66" charset="0"/>
              </a:rPr>
              <a:t>confidence level</a:t>
            </a:r>
          </a:p>
        </p:txBody>
      </p:sp>
      <p:pic>
        <p:nvPicPr>
          <p:cNvPr id="37892" name="Picture 4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7200" y="2324100"/>
            <a:ext cx="8458200" cy="2628900"/>
          </a:xfrm>
          <a:prstGeom prst="rect">
            <a:avLst/>
          </a:prstGeom>
          <a:noFill/>
          <a:ln w="38100" algn="ctr">
            <a:solidFill>
              <a:srgbClr val="FF33CC"/>
            </a:solidFill>
            <a:prstDash val="sys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5334000" cy="9906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  <p:extLst>
      <p:ext uri="{BB962C8B-B14F-4D97-AF65-F5344CB8AC3E}">
        <p14:creationId xmlns:p14="http://schemas.microsoft.com/office/powerpoint/2010/main" val="381171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686800" cy="4343400"/>
          </a:xfrm>
        </p:spPr>
        <p:txBody>
          <a:bodyPr/>
          <a:lstStyle/>
          <a:p>
            <a:r>
              <a:rPr lang="en-US" sz="4800" dirty="0" smtClean="0">
                <a:solidFill>
                  <a:srgbClr val="006600"/>
                </a:solidFill>
              </a:rPr>
              <a:t>Moral:</a:t>
            </a:r>
            <a:r>
              <a:rPr lang="en-US" sz="4800" dirty="0" smtClean="0"/>
              <a:t> when you are told that </a:t>
            </a:r>
          </a:p>
          <a:p>
            <a:r>
              <a:rPr lang="en-US" sz="4800" dirty="0" smtClean="0"/>
              <a:t>some fact holds at a </a:t>
            </a:r>
            <a:r>
              <a:rPr lang="en-US" sz="4800" dirty="0" smtClean="0">
                <a:solidFill>
                  <a:srgbClr val="006600"/>
                </a:solidFill>
              </a:rPr>
              <a:t>high </a:t>
            </a:r>
          </a:p>
          <a:p>
            <a:r>
              <a:rPr lang="en-US" sz="4800" dirty="0" smtClean="0">
                <a:solidFill>
                  <a:srgbClr val="006600"/>
                </a:solidFill>
              </a:rPr>
              <a:t>confidence level</a:t>
            </a:r>
            <a:r>
              <a:rPr lang="en-US" sz="4800" dirty="0" smtClean="0"/>
              <a:t>, remember </a:t>
            </a:r>
          </a:p>
          <a:p>
            <a:r>
              <a:rPr lang="en-US" sz="4800" dirty="0" smtClean="0"/>
              <a:t>that a random experiment</a:t>
            </a:r>
          </a:p>
          <a:p>
            <a:r>
              <a:rPr lang="en-US" sz="4800" dirty="0" smtClean="0"/>
              <a:t>lies behind this claim. </a:t>
            </a:r>
            <a:endParaRPr lang="en-US" sz="4800" dirty="0" smtClean="0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testing.</a:t>
            </a:r>
            <a:fld id="{E78F4000-603A-43A9-9772-EA15786EFD2C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6574" y="4604230"/>
            <a:ext cx="8384026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algn="l" eaLnBrk="0" hangingPunct="0">
              <a:spcBef>
                <a:spcPct val="20000"/>
              </a:spcBef>
            </a:pPr>
            <a:r>
              <a:rPr lang="en-US" sz="4400" kern="0" dirty="0" smtClean="0">
                <a:solidFill>
                  <a:srgbClr val="000000"/>
                </a:solidFill>
                <a:latin typeface="Comic Sans MS"/>
              </a:rPr>
              <a:t>                                       </a:t>
            </a:r>
            <a:r>
              <a:rPr lang="en-US" sz="4800" kern="0" dirty="0" smtClean="0">
                <a:solidFill>
                  <a:srgbClr val="000000"/>
                </a:solidFill>
                <a:latin typeface="Comic Sans MS"/>
              </a:rPr>
              <a:t>Ask</a:t>
            </a:r>
          </a:p>
          <a:p>
            <a:pPr marL="342900" lvl="0" indent="-342900" algn="l" eaLnBrk="0" hangingPunct="0">
              <a:spcBef>
                <a:spcPts val="0"/>
              </a:spcBef>
            </a:pPr>
            <a:r>
              <a:rPr lang="en-US" sz="4800" kern="0" dirty="0" smtClean="0">
                <a:solidFill>
                  <a:srgbClr val="000000"/>
                </a:solidFill>
                <a:latin typeface="Comic Sans MS"/>
              </a:rPr>
              <a:t>yourself </a:t>
            </a:r>
            <a:r>
              <a:rPr lang="en-US" sz="4800" kern="0" dirty="0" smtClean="0">
                <a:solidFill>
                  <a:srgbClr val="0000CC"/>
                </a:solidFill>
                <a:latin typeface="Comic Sans MS"/>
              </a:rPr>
              <a:t>“what experiment?”</a:t>
            </a:r>
          </a:p>
          <a:p>
            <a:endParaRPr lang="en-US" sz="2000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5334000" cy="9906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  <p:extLst>
      <p:ext uri="{BB962C8B-B14F-4D97-AF65-F5344CB8AC3E}">
        <p14:creationId xmlns:p14="http://schemas.microsoft.com/office/powerpoint/2010/main" val="474281096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334000"/>
          </a:xfrm>
        </p:spPr>
        <p:txBody>
          <a:bodyPr/>
          <a:lstStyle/>
          <a:p>
            <a:r>
              <a:rPr lang="en-US" sz="4800" dirty="0" smtClean="0">
                <a:solidFill>
                  <a:srgbClr val="006600"/>
                </a:solidFill>
              </a:rPr>
              <a:t>Moral:</a:t>
            </a:r>
            <a:r>
              <a:rPr lang="en-US" sz="4800" dirty="0" smtClean="0"/>
              <a:t> </a:t>
            </a:r>
            <a:r>
              <a:rPr lang="en-US" sz="4800" dirty="0"/>
              <a:t>Also ask “Why am I</a:t>
            </a:r>
          </a:p>
          <a:p>
            <a:r>
              <a:rPr lang="en-US" sz="4800" dirty="0"/>
              <a:t>hearing about this particular </a:t>
            </a:r>
          </a:p>
          <a:p>
            <a:r>
              <a:rPr lang="en-US" sz="4800" dirty="0"/>
              <a:t>experiment?  How many </a:t>
            </a:r>
          </a:p>
          <a:p>
            <a:r>
              <a:rPr lang="en-US" sz="4800" dirty="0"/>
              <a:t>others were tried and not</a:t>
            </a:r>
          </a:p>
          <a:p>
            <a:r>
              <a:rPr lang="en-US" sz="4800" dirty="0"/>
              <a:t>reported?” </a:t>
            </a:r>
            <a:endParaRPr lang="en-US" sz="4800" dirty="0" smtClean="0"/>
          </a:p>
          <a:p>
            <a:pPr algn="ctr"/>
            <a:r>
              <a:rPr lang="en-US" sz="4800" dirty="0"/>
              <a:t>See </a:t>
            </a:r>
            <a:r>
              <a:rPr lang="en-US" sz="4800" dirty="0">
                <a:solidFill>
                  <a:srgbClr val="660066"/>
                </a:solidFill>
              </a:rPr>
              <a:t>http://</a:t>
            </a:r>
            <a:r>
              <a:rPr lang="en-US" sz="4800" dirty="0" err="1">
                <a:solidFill>
                  <a:srgbClr val="660066"/>
                </a:solidFill>
              </a:rPr>
              <a:t>xkcd.com</a:t>
            </a:r>
            <a:r>
              <a:rPr lang="en-US" sz="4800" dirty="0">
                <a:solidFill>
                  <a:srgbClr val="660066"/>
                </a:solidFill>
              </a:rPr>
              <a:t>/882/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testing.</a:t>
            </a:r>
            <a:fld id="{E78F4000-603A-43A9-9772-EA15786EFD2C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5334000" cy="9906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  <p:extLst>
      <p:ext uri="{BB962C8B-B14F-4D97-AF65-F5344CB8AC3E}">
        <p14:creationId xmlns:p14="http://schemas.microsoft.com/office/powerpoint/2010/main" val="152760881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924800" cy="2667000"/>
          </a:xfrm>
        </p:spPr>
        <p:txBody>
          <a:bodyPr/>
          <a:lstStyle/>
          <a:p>
            <a:pPr eaLnBrk="1" hangingPunct="1"/>
            <a:r>
              <a:rPr lang="en-US" sz="5400" b="0" smtClean="0"/>
              <a:t>Prediction is difficult,</a:t>
            </a:r>
            <a:br>
              <a:rPr lang="en-US" sz="5400" b="0" smtClean="0"/>
            </a:br>
            <a:r>
              <a:rPr lang="en-US" sz="5400" b="0" smtClean="0"/>
              <a:t>especially of the future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724400"/>
            <a:ext cx="5181600" cy="762000"/>
          </a:xfrm>
        </p:spPr>
        <p:txBody>
          <a:bodyPr/>
          <a:lstStyle/>
          <a:p>
            <a:pPr eaLnBrk="1" hangingPunct="1"/>
            <a:r>
              <a:rPr lang="en-US" sz="4000" i="1" smtClean="0"/>
              <a:t>--- Niels Bohr</a:t>
            </a:r>
          </a:p>
        </p:txBody>
      </p:sp>
    </p:spTree>
    <p:extLst>
      <p:ext uri="{BB962C8B-B14F-4D97-AF65-F5344CB8AC3E}">
        <p14:creationId xmlns:p14="http://schemas.microsoft.com/office/powerpoint/2010/main" val="425054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9400" y="2058988"/>
            <a:ext cx="8599488" cy="2711450"/>
          </a:xfrm>
        </p:spPr>
        <p:txBody>
          <a:bodyPr/>
          <a:lstStyle/>
          <a:p>
            <a:pPr eaLnBrk="1" hangingPunct="1"/>
            <a:r>
              <a:rPr lang="en-US" sz="8000" dirty="0" smtClean="0"/>
              <a:t>Probabilistic</a:t>
            </a:r>
            <a:br>
              <a:rPr lang="en-US" sz="8000" dirty="0" smtClean="0"/>
            </a:br>
            <a:r>
              <a:rPr lang="en-US" sz="8000" dirty="0" smtClean="0"/>
              <a:t>Diagnosis</a:t>
            </a:r>
          </a:p>
        </p:txBody>
      </p:sp>
      <p:sp>
        <p:nvSpPr>
          <p:cNvPr id="20484" name="Text Box 6"/>
          <p:cNvSpPr txBox="1">
            <a:spLocks noChangeArrowheads="1"/>
          </p:cNvSpPr>
          <p:nvPr/>
        </p:nvSpPr>
        <p:spPr bwMode="auto">
          <a:xfrm>
            <a:off x="1535113" y="311150"/>
            <a:ext cx="6256337" cy="903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</a:p>
          <a:p>
            <a:pPr>
              <a:lnSpc>
                <a:spcPct val="70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959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99% accurate TB testing</a:t>
            </a:r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9038" y="1061467"/>
            <a:ext cx="86819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latin typeface="Comic Sans MS"/>
                <a:cs typeface="Comic Sans MS"/>
              </a:rPr>
              <a:t>A great-sounding diagnostic test for TB:</a:t>
            </a:r>
            <a:endParaRPr lang="en-US" sz="4400" dirty="0" smtClean="0">
              <a:solidFill>
                <a:srgbClr val="EE040A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70053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9038" y="1061467"/>
            <a:ext cx="8681943" cy="2936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latin typeface="Comic Sans MS"/>
                <a:cs typeface="Comic Sans MS"/>
              </a:rPr>
              <a:t>A great-sounding diagnostic test for TB:  if you have TB</a:t>
            </a:r>
          </a:p>
          <a:p>
            <a:pPr algn="l"/>
            <a:r>
              <a:rPr lang="en-US" sz="4400" dirty="0" smtClean="0">
                <a:latin typeface="Comic Sans MS"/>
                <a:cs typeface="Comic Sans MS"/>
              </a:rPr>
              <a:t>the test is </a:t>
            </a:r>
            <a:r>
              <a:rPr lang="en-US" sz="4400" dirty="0" smtClean="0">
                <a:solidFill>
                  <a:srgbClr val="247643"/>
                </a:solidFill>
                <a:latin typeface="Comic Sans MS"/>
                <a:cs typeface="Comic Sans MS"/>
              </a:rPr>
              <a:t>guaranteed</a:t>
            </a:r>
            <a:r>
              <a:rPr lang="en-US" sz="4400" dirty="0" smtClean="0">
                <a:latin typeface="Comic Sans MS"/>
                <a:cs typeface="Comic Sans MS"/>
              </a:rPr>
              <a:t> to detect it.</a:t>
            </a:r>
            <a:endParaRPr lang="en-US" sz="4400" dirty="0" smtClean="0">
              <a:solidFill>
                <a:srgbClr val="EE040A"/>
              </a:solidFill>
              <a:latin typeface="Comic Sans MS"/>
              <a:cs typeface="Comic Sans M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99% accurate TB testing</a:t>
            </a:r>
          </a:p>
        </p:txBody>
      </p:sp>
    </p:spTree>
    <p:extLst>
      <p:ext uri="{BB962C8B-B14F-4D97-AF65-F5344CB8AC3E}">
        <p14:creationId xmlns:p14="http://schemas.microsoft.com/office/powerpoint/2010/main" val="6116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9038" y="1061467"/>
            <a:ext cx="8681943" cy="374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latin typeface="Comic Sans MS"/>
                <a:cs typeface="Comic Sans MS"/>
              </a:rPr>
              <a:t>A great-sounding diagnostic test for TB:  if you have TB</a:t>
            </a:r>
          </a:p>
          <a:p>
            <a:pPr algn="l"/>
            <a:r>
              <a:rPr lang="en-US" sz="4400" dirty="0" smtClean="0">
                <a:latin typeface="Comic Sans MS"/>
                <a:cs typeface="Comic Sans MS"/>
              </a:rPr>
              <a:t>the test is </a:t>
            </a:r>
            <a:r>
              <a:rPr lang="en-US" sz="4400" dirty="0" smtClean="0">
                <a:solidFill>
                  <a:srgbClr val="247643"/>
                </a:solidFill>
                <a:latin typeface="Comic Sans MS"/>
                <a:cs typeface="Comic Sans MS"/>
              </a:rPr>
              <a:t>guaranteed</a:t>
            </a:r>
            <a:r>
              <a:rPr lang="en-US" sz="4400" dirty="0" smtClean="0">
                <a:latin typeface="Comic Sans MS"/>
                <a:cs typeface="Comic Sans MS"/>
              </a:rPr>
              <a:t> to detect it.  If you don’t have TB, the</a:t>
            </a:r>
          </a:p>
          <a:p>
            <a:pPr algn="l"/>
            <a:r>
              <a:rPr lang="en-US" sz="4400" dirty="0" smtClean="0">
                <a:latin typeface="Comic Sans MS"/>
                <a:cs typeface="Comic Sans MS"/>
              </a:rPr>
              <a:t>test says so 99% of the time.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99% accurate TB testing</a:t>
            </a:r>
          </a:p>
        </p:txBody>
      </p:sp>
    </p:spTree>
    <p:extLst>
      <p:ext uri="{BB962C8B-B14F-4D97-AF65-F5344CB8AC3E}">
        <p14:creationId xmlns:p14="http://schemas.microsoft.com/office/powerpoint/2010/main" val="235980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8308" y="1061467"/>
            <a:ext cx="8681943" cy="5373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latin typeface="Comic Sans MS"/>
                <a:cs typeface="Comic Sans MS"/>
              </a:rPr>
              <a:t>A great-sounding diagnostic test for TB:  if you have TB</a:t>
            </a:r>
          </a:p>
          <a:p>
            <a:pPr algn="l"/>
            <a:r>
              <a:rPr lang="en-US" sz="4400" dirty="0" smtClean="0">
                <a:latin typeface="Comic Sans MS"/>
                <a:cs typeface="Comic Sans MS"/>
              </a:rPr>
              <a:t>the test is </a:t>
            </a:r>
            <a:r>
              <a:rPr lang="en-US" sz="4400" dirty="0" smtClean="0">
                <a:solidFill>
                  <a:srgbClr val="247643"/>
                </a:solidFill>
                <a:latin typeface="Comic Sans MS"/>
                <a:cs typeface="Comic Sans MS"/>
              </a:rPr>
              <a:t>guaranteed</a:t>
            </a:r>
            <a:r>
              <a:rPr lang="en-US" sz="4400" dirty="0" smtClean="0">
                <a:latin typeface="Comic Sans MS"/>
                <a:cs typeface="Comic Sans MS"/>
              </a:rPr>
              <a:t> to detect it.  If you don’t have TB, the</a:t>
            </a:r>
          </a:p>
          <a:p>
            <a:pPr algn="l"/>
            <a:r>
              <a:rPr lang="en-US" sz="4400" dirty="0" smtClean="0">
                <a:latin typeface="Comic Sans MS"/>
                <a:cs typeface="Comic Sans MS"/>
              </a:rPr>
              <a:t>test says so 99% of the time.</a:t>
            </a:r>
          </a:p>
          <a:p>
            <a:pPr algn="l"/>
            <a:r>
              <a:rPr lang="en-US" sz="4400" dirty="0" smtClean="0">
                <a:latin typeface="Comic Sans MS"/>
                <a:cs typeface="Comic Sans MS"/>
              </a:rPr>
              <a:t>Your doctor gives you the test,</a:t>
            </a:r>
          </a:p>
          <a:p>
            <a:pPr algn="l"/>
            <a:r>
              <a:rPr lang="en-US" sz="4400" dirty="0" smtClean="0">
                <a:latin typeface="Comic Sans MS"/>
                <a:cs typeface="Comic Sans MS"/>
              </a:rPr>
              <a:t>and </a:t>
            </a:r>
            <a:r>
              <a:rPr lang="en-US" sz="4400" dirty="0" smtClean="0">
                <a:solidFill>
                  <a:srgbClr val="EE040A"/>
                </a:solidFill>
                <a:latin typeface="Comic Sans MS"/>
                <a:cs typeface="Comic Sans MS"/>
              </a:rPr>
              <a:t>it says you have TB!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99% accurate TB testing</a:t>
            </a:r>
          </a:p>
        </p:txBody>
      </p:sp>
    </p:spTree>
    <p:extLst>
      <p:ext uri="{BB962C8B-B14F-4D97-AF65-F5344CB8AC3E}">
        <p14:creationId xmlns:p14="http://schemas.microsoft.com/office/powerpoint/2010/main" val="65723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44450" cap="flat" cmpd="sng" algn="ctr">
          <a:solidFill>
            <a:srgbClr val="FF00FF"/>
          </a:solidFill>
          <a:prstDash val="sysDash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ysDot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11050</TotalTime>
  <Words>845</Words>
  <Application>Microsoft Macintosh PowerPoint</Application>
  <PresentationFormat>On-screen Show (4:3)</PresentationFormat>
  <Paragraphs>193</Paragraphs>
  <Slides>38</Slides>
  <Notes>34</Notes>
  <HiddenSlides>6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6.042 Lecture Template</vt:lpstr>
      <vt:lpstr>Equation</vt:lpstr>
      <vt:lpstr>PowerPoint Presentation</vt:lpstr>
      <vt:lpstr>PowerPoint Presentation</vt:lpstr>
      <vt:lpstr>PowerPoint Presentation</vt:lpstr>
      <vt:lpstr>Prediction is difficult, especially of the future</vt:lpstr>
      <vt:lpstr>Probabilistic Diagnosis</vt:lpstr>
      <vt:lpstr>99% accurate TB testing</vt:lpstr>
      <vt:lpstr>99% accurate TB testing</vt:lpstr>
      <vt:lpstr>99% accurate TB testing</vt:lpstr>
      <vt:lpstr>99% accurate TB testing</vt:lpstr>
      <vt:lpstr>99% accurate TB testing</vt:lpstr>
      <vt:lpstr>Do you have TB?</vt:lpstr>
      <vt:lpstr>Do you have TB?</vt:lpstr>
      <vt:lpstr>Do you have TB?</vt:lpstr>
      <vt:lpstr>Do you have TB?</vt:lpstr>
      <vt:lpstr>Do you have TB?</vt:lpstr>
      <vt:lpstr>Do you have TB?</vt:lpstr>
      <vt:lpstr>Do you have TB?</vt:lpstr>
      <vt:lpstr>Do you have TB?</vt:lpstr>
      <vt:lpstr>Do you have TB?</vt:lpstr>
      <vt:lpstr>Do you have TB?</vt:lpstr>
      <vt:lpstr>Do you have TB?</vt:lpstr>
      <vt:lpstr>Do you have TB?</vt:lpstr>
      <vt:lpstr>Do you have TB?</vt:lpstr>
      <vt:lpstr>Do you have TB?</vt:lpstr>
      <vt:lpstr>PowerPoint Presentation</vt:lpstr>
      <vt:lpstr>11,000 TB cases reported</vt:lpstr>
      <vt:lpstr>11,000 TB cases reported</vt:lpstr>
      <vt:lpstr>11,000 TB cases reported</vt:lpstr>
      <vt:lpstr>PowerPoint Presentation</vt:lpstr>
      <vt:lpstr>PowerPoint Presentation</vt:lpstr>
      <vt:lpstr>PowerPoint Presentation</vt:lpstr>
      <vt:lpstr>Confidence</vt:lpstr>
      <vt:lpstr>Confidence</vt:lpstr>
      <vt:lpstr>Confidence</vt:lpstr>
      <vt:lpstr>Confidence</vt:lpstr>
      <vt:lpstr>Confidence</vt:lpstr>
      <vt:lpstr>Confidence</vt:lpstr>
      <vt:lpstr>Confidence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1227</cp:revision>
  <cp:lastPrinted>2015-11-23T05:48:15Z</cp:lastPrinted>
  <dcterms:created xsi:type="dcterms:W3CDTF">2011-04-05T13:58:44Z</dcterms:created>
  <dcterms:modified xsi:type="dcterms:W3CDTF">2015-11-27T05:29:32Z</dcterms:modified>
</cp:coreProperties>
</file>