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4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ppt/embeddings/oleObject12.bin" ContentType="application/vnd.openxmlformats-officedocument.oleObject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306" r:id="rId2"/>
    <p:sldId id="319" r:id="rId3"/>
    <p:sldId id="320" r:id="rId4"/>
    <p:sldId id="308" r:id="rId5"/>
    <p:sldId id="298" r:id="rId6"/>
    <p:sldId id="342" r:id="rId7"/>
    <p:sldId id="289" r:id="rId8"/>
    <p:sldId id="302" r:id="rId9"/>
    <p:sldId id="266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B21DD"/>
    <a:srgbClr val="0D05A7"/>
    <a:srgbClr val="077F15"/>
    <a:srgbClr val="FF5050"/>
    <a:srgbClr val="F78E03"/>
    <a:srgbClr val="09AF1D"/>
    <a:srgbClr val="CC0000"/>
    <a:srgbClr val="13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 snapVertSplitter="1" vertBarState="minimized">
    <p:restoredLeft sz="11287" autoAdjust="0"/>
    <p:restoredTop sz="94625" autoAdjust="0"/>
  </p:normalViewPr>
  <p:slideViewPr>
    <p:cSldViewPr snapToGrid="0">
      <p:cViewPr>
        <p:scale>
          <a:sx n="100" d="100"/>
          <a:sy n="100" d="100"/>
        </p:scale>
        <p:origin x="-1064" y="-200"/>
      </p:cViewPr>
      <p:guideLst>
        <p:guide orient="horz" pos="215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856"/>
    </p:cViewPr>
  </p:sorterViewPr>
  <p:notesViewPr>
    <p:cSldViewPr snapToGrid="0">
      <p:cViewPr varScale="1">
        <p:scale>
          <a:sx n="57" d="100"/>
          <a:sy n="57" d="100"/>
        </p:scale>
        <p:origin x="-1362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B3A475F-54D9-4A60-89F9-7A55FABE3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9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7ED332F-0EC5-441C-BA8F-1AEBCDB3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2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118C5-8825-41B9-98A0-EFB7E381521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0D827-3B30-41B3-844D-02406EF0DDD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FF96C-1126-4FE2-8812-2235E28F31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B1F72-E3CC-4931-BF03-3C0BE4D7A4E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83728-4ACD-45AA-AE8F-C481528D988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E283DA-5899-48F3-84C6-6483C00AB4A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7D3159-B9DE-441B-A62B-B74582C5B49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44D78-E584-4667-AD79-A0C4664A329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1A73EFA4-934B-46B6-8A35-CA4AC71579D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334115" y="6553200"/>
            <a:ext cx="1809885" cy="30777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2B986348-2DD7-4EF4-90D6-BCF5E4E7E5E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9A106780-21EA-4C13-B4C5-F962BEA7B00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B493AAD5-4A00-4B4B-A9DF-870B7BCD7495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3CFC5EB6-4011-4A22-A63A-21822438C1B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53E5AEDF-C5EA-43CE-BC1B-36558256E95B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1CDF22EC-3157-477E-AA23-4E375917539F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78C0C621-E49A-4FC7-9AD5-C988A78785E2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3DFAE7C7-55EF-441D-8561-3E0DC3CC8D3E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34116" y="6553200"/>
            <a:ext cx="1809885" cy="3077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F604A29E-F143-41B8-A984-BDC09A678AE1}" type="slidenum">
              <a:rPr lang="en-US" sz="1200"/>
              <a:pPr>
                <a:defRPr/>
              </a:pPr>
              <a:t>‹#›</a:t>
            </a:fld>
            <a:endParaRPr lang="en-US" sz="1200" dirty="0"/>
          </a:p>
        </p:txBody>
      </p:sp>
    </p:spTree>
  </p:cSld>
  <p:clrMapOvr>
    <a:masterClrMapping/>
  </p:clrMapOvr>
  <p:transition xmlns:p14="http://schemas.microsoft.com/office/powerpoint/2010/main"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8211" y="6553200"/>
            <a:ext cx="17457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      </a:t>
            </a:r>
            <a:r>
              <a:rPr lang="en-US" sz="1200" dirty="0" err="1" smtClean="0"/>
              <a:t>proofintro.II</a:t>
            </a:r>
            <a:r>
              <a:rPr lang="en-US" sz="1200" dirty="0" smtClean="0"/>
              <a:t>.</a:t>
            </a:r>
            <a:fld id="{4F9C6CFE-90DB-471F-916B-82DD83A1914F}" type="slidenum">
              <a:rPr lang="en-US" sz="1200" smtClean="0"/>
              <a:pPr>
                <a:defRPr/>
              </a:pPr>
              <a:t>‹#›</a:t>
            </a:fld>
            <a:endParaRPr lang="en-US" sz="1200" dirty="0"/>
          </a:p>
        </p:txBody>
      </p:sp>
      <p:pic>
        <p:nvPicPr>
          <p:cNvPr id="20485" name="Picture 12" descr="board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3891908" y="6611938"/>
            <a:ext cx="1336449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baseline="0" dirty="0" smtClean="0">
                <a:latin typeface="Comic Sans MS" pitchFamily="66" charset="0"/>
              </a:rPr>
              <a:t>September 9</a:t>
            </a:r>
            <a:r>
              <a:rPr lang="en-US" sz="1000" dirty="0" smtClean="0">
                <a:latin typeface="Comic Sans MS" pitchFamily="66" charset="0"/>
              </a:rPr>
              <a:t>  2015</a:t>
            </a:r>
            <a:endParaRPr lang="en-US" sz="1000" dirty="0">
              <a:latin typeface="Comic Sans MS" pitchFamily="66" charset="0"/>
            </a:endParaRPr>
          </a:p>
        </p:txBody>
      </p:sp>
      <p:sp>
        <p:nvSpPr>
          <p:cNvPr id="12302" name="Text Box 14"/>
          <p:cNvSpPr txBox="1">
            <a:spLocks noChangeArrowheads="1"/>
          </p:cNvSpPr>
          <p:nvPr userDrawn="1"/>
        </p:nvSpPr>
        <p:spPr bwMode="auto">
          <a:xfrm>
            <a:off x="1061884" y="6552787"/>
            <a:ext cx="1519604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 smtClean="0">
                <a:latin typeface="Comic Sans MS" pitchFamily="66" charset="0"/>
              </a:rPr>
              <a:t>Albert </a:t>
            </a:r>
            <a:r>
              <a:rPr lang="en-US" sz="1000" dirty="0">
                <a:latin typeface="Comic Sans MS" pitchFamily="66" charset="0"/>
              </a:rPr>
              <a:t>R. Meyer, </a:t>
            </a:r>
            <a:r>
              <a:rPr lang="en-US" sz="1000" dirty="0" smtClean="0">
                <a:latin typeface="Comic Sans MS" pitchFamily="66" charset="0"/>
              </a:rPr>
              <a:t>2015 </a:t>
            </a:r>
            <a:endParaRPr lang="en-US" sz="1000" dirty="0">
              <a:latin typeface="Comic Sans MS" pitchFamily="66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500090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9" r:id="rId10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511899" y="6553200"/>
            <a:ext cx="1632102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927A8356-297C-42F1-B0D2-25D25A26288A}" type="slidenum">
              <a:rPr lang="en-US" sz="1200" smtClean="0"/>
              <a:pPr/>
              <a:t>1</a:t>
            </a:fld>
            <a:endParaRPr lang="en-US" sz="1200" dirty="0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4800"/>
            <a:ext cx="8001000" cy="1219200"/>
          </a:xfrm>
        </p:spPr>
        <p:txBody>
          <a:bodyPr/>
          <a:lstStyle/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4500" y="2351087"/>
            <a:ext cx="8267700" cy="2093913"/>
          </a:xfrm>
        </p:spPr>
        <p:txBody>
          <a:bodyPr/>
          <a:lstStyle/>
          <a:p>
            <a:pPr eaLnBrk="1" hangingPunct="1">
              <a:defRPr/>
            </a:pPr>
            <a:r>
              <a:rPr lang="en-US" sz="9600" b="1" dirty="0" smtClean="0">
                <a:latin typeface="Comic Sans MS"/>
                <a:cs typeface="Comic Sans MS"/>
              </a:rPr>
              <a:t>PROOFS, II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4" imgW="914400" imgH="215640" progId="Equation.3">
                  <p:embed/>
                </p:oleObj>
              </mc:Choice>
              <mc:Fallback>
                <p:oleObj name="Equation" r:id="rId4" imgW="9144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87251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12CF27A8-2E27-47D3-89F5-30D5C89B3807}" type="slidenum">
              <a:rPr lang="en-US" sz="1200" smtClean="0"/>
              <a:pPr/>
              <a:t>2</a:t>
            </a:fld>
            <a:endParaRPr lang="en-US" sz="1200" dirty="0" smtClean="0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39763" y="1409700"/>
            <a:ext cx="7862887" cy="1938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Theorem: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Every polynomial,   </a:t>
            </a: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   </a:t>
            </a:r>
          </a:p>
          <a:p>
            <a:pPr algn="l">
              <a:defRPr/>
            </a:pPr>
            <a:endParaRPr lang="en-US" sz="4000" dirty="0">
              <a:solidFill>
                <a:schemeClr val="folHlink"/>
              </a:solidFill>
              <a:latin typeface="Comic Sans MS" pitchFamily="66" charset="0"/>
            </a:endParaRPr>
          </a:p>
          <a:p>
            <a:pPr algn="l">
              <a:defRPr/>
            </a:pPr>
            <a:r>
              <a:rPr lang="en-US" sz="4000" dirty="0">
                <a:solidFill>
                  <a:schemeClr val="folHlink"/>
                </a:solidFill>
                <a:latin typeface="Comic Sans MS" pitchFamily="66" charset="0"/>
              </a:rPr>
              <a:t>        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has two roots over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Mathematica1" pitchFamily="2" charset="2"/>
                <a:sym typeface="Euclid Extra"/>
              </a:rPr>
              <a:t></a:t>
            </a:r>
            <a:r>
              <a:rPr lang="en-US" sz="4000" b="1" dirty="0">
                <a:solidFill>
                  <a:srgbClr val="137117"/>
                </a:solidFill>
                <a:latin typeface="Comic Sans MS" pitchFamily="66" charset="0"/>
                <a:sym typeface="Euclid Math Two" pitchFamily="18" charset="2"/>
              </a:rPr>
              <a:t>.</a:t>
            </a:r>
            <a:r>
              <a:rPr lang="en-US" sz="4000" dirty="0">
                <a:solidFill>
                  <a:srgbClr val="137117"/>
                </a:solidFill>
                <a:latin typeface="Comic Sans MS" pitchFamily="66" charset="0"/>
              </a:rPr>
              <a:t>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3483"/>
              </p:ext>
            </p:extLst>
          </p:nvPr>
        </p:nvGraphicFramePr>
        <p:xfrm>
          <a:off x="450850" y="4514850"/>
          <a:ext cx="3586163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4" imgW="1270000" imgH="457200" progId="Equation.DSMT4">
                  <p:embed/>
                </p:oleObj>
              </mc:Choice>
              <mc:Fallback>
                <p:oleObj name="Equation" r:id="rId4" imgW="1270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4514850"/>
                        <a:ext cx="3586163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36243"/>
              </p:ext>
            </p:extLst>
          </p:nvPr>
        </p:nvGraphicFramePr>
        <p:xfrm>
          <a:off x="5168900" y="4583113"/>
          <a:ext cx="35353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4583113"/>
                        <a:ext cx="35353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39713" y="3684588"/>
            <a:ext cx="8047037" cy="646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mic Sans MS" pitchFamily="66" charset="0"/>
              </a:rPr>
              <a:t>Proof (by calculation). The roots are: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4083050" y="4995863"/>
            <a:ext cx="850900" cy="584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and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3492500" y="2081213"/>
          <a:ext cx="21574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081213"/>
                        <a:ext cx="21574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9" grpId="0"/>
      <p:bldP spid="1259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87251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E92C81C8-F27D-4AE4-B619-67321854E34B}" type="slidenum">
              <a:rPr lang="en-US" sz="1200" smtClean="0"/>
              <a:pPr/>
              <a:t>3</a:t>
            </a:fld>
            <a:endParaRPr lang="en-US" sz="1200" dirty="0" smtClean="0"/>
          </a:p>
        </p:txBody>
      </p:sp>
      <p:sp>
        <p:nvSpPr>
          <p:cNvPr id="10246" name="Text Box 3"/>
          <p:cNvSpPr txBox="1">
            <a:spLocks noChangeArrowheads="1"/>
          </p:cNvSpPr>
          <p:nvPr/>
        </p:nvSpPr>
        <p:spPr bwMode="auto">
          <a:xfrm>
            <a:off x="447675" y="1592263"/>
            <a:ext cx="6399213" cy="7620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400">
                <a:solidFill>
                  <a:schemeClr val="accent2"/>
                </a:solidFill>
                <a:latin typeface="Comic Sans MS" pitchFamily="66" charset="0"/>
              </a:rPr>
              <a:t>Counter-examples: 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98475" y="3814763"/>
            <a:ext cx="8074025" cy="14462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bug:</a:t>
            </a:r>
            <a:r>
              <a:rPr lang="en-US" sz="4400" dirty="0">
                <a:latin typeface="Comic Sans MS" pitchFamily="66" charset="0"/>
              </a:rPr>
              <a:t> divide by zero error</a:t>
            </a: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</a:t>
            </a:r>
            <a:r>
              <a:rPr lang="en-US" sz="4400" dirty="0">
                <a:solidFill>
                  <a:srgbClr val="077F15"/>
                </a:solidFill>
                <a:latin typeface="Comic Sans MS" pitchFamily="66" charset="0"/>
              </a:rPr>
              <a:t> fix:</a:t>
            </a:r>
            <a:r>
              <a:rPr lang="en-US" sz="4400" dirty="0">
                <a:latin typeface="Comic Sans MS" pitchFamily="66" charset="0"/>
              </a:rPr>
              <a:t>  require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 ≠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endParaRPr lang="en-US" sz="44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09663" y="2339975"/>
            <a:ext cx="6035675" cy="792163"/>
            <a:chOff x="1109663" y="2339975"/>
            <a:chExt cx="6036373" cy="791666"/>
          </a:xfrm>
        </p:grpSpPr>
        <p:graphicFrame>
          <p:nvGraphicFramePr>
            <p:cNvPr id="126983" name="Object 2"/>
            <p:cNvGraphicFramePr>
              <a:graphicFrameLocks noChangeAspect="1"/>
            </p:cNvGraphicFramePr>
            <p:nvPr/>
          </p:nvGraphicFramePr>
          <p:xfrm>
            <a:off x="1109663" y="2339975"/>
            <a:ext cx="2652712" cy="71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1" name="Equation" r:id="rId4" imgW="774360" imgH="203040" progId="Equation.DSMT4">
                    <p:embed/>
                  </p:oleObj>
                </mc:Choice>
                <mc:Fallback>
                  <p:oleObj name="Equation" r:id="rId4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9663" y="2339975"/>
                          <a:ext cx="2652712" cy="714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Text Box 8"/>
            <p:cNvSpPr txBox="1">
              <a:spLocks noChangeArrowheads="1"/>
            </p:cNvSpPr>
            <p:nvPr/>
          </p:nvSpPr>
          <p:spPr bwMode="auto">
            <a:xfrm>
              <a:off x="3987800" y="2362200"/>
              <a:ext cx="3158236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0 roots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3475" y="3046413"/>
            <a:ext cx="5654675" cy="793750"/>
            <a:chOff x="1133475" y="3046413"/>
            <a:chExt cx="5655015" cy="793253"/>
          </a:xfrm>
        </p:grpSpPr>
        <p:sp>
          <p:nvSpPr>
            <p:cNvPr id="10250" name="Text Box 6"/>
            <p:cNvSpPr txBox="1">
              <a:spLocks noChangeArrowheads="1"/>
            </p:cNvSpPr>
            <p:nvPr/>
          </p:nvSpPr>
          <p:spPr bwMode="auto">
            <a:xfrm>
              <a:off x="3995738" y="3070225"/>
              <a:ext cx="2792752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>
                  <a:latin typeface="Comic Sans MS" pitchFamily="66" charset="0"/>
                </a:rPr>
                <a:t>has 1 root</a:t>
              </a:r>
            </a:p>
          </p:txBody>
        </p:sp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1133475" y="3046413"/>
            <a:ext cx="2586038" cy="731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" name="Equation" r:id="rId6" imgW="736560" imgH="203040" progId="Equation.DSMT4">
                    <p:embed/>
                  </p:oleObj>
                </mc:Choice>
                <mc:Fallback>
                  <p:oleObj name="Equation" r:id="rId6" imgW="73656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475" y="3046413"/>
                          <a:ext cx="2586038" cy="7318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87251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6F847A86-0EF0-4A1A-87B4-C860551EA508}" type="slidenum">
              <a:rPr lang="en-US" sz="1200" smtClean="0"/>
              <a:pPr/>
              <a:t>4</a:t>
            </a:fld>
            <a:endParaRPr lang="en-US" sz="1200" dirty="0" smtClean="0"/>
          </a:p>
        </p:txBody>
      </p:sp>
      <p:sp>
        <p:nvSpPr>
          <p:cNvPr id="11270" name="Text Box 3"/>
          <p:cNvSpPr txBox="1">
            <a:spLocks noChangeArrowheads="1"/>
          </p:cNvSpPr>
          <p:nvPr/>
        </p:nvSpPr>
        <p:spPr bwMode="auto">
          <a:xfrm>
            <a:off x="838200" y="1573213"/>
            <a:ext cx="4876800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/>
            <a:r>
              <a:rPr lang="en-US" sz="4000">
                <a:solidFill>
                  <a:schemeClr val="accent2"/>
                </a:solidFill>
                <a:latin typeface="Comic Sans MS" pitchFamily="66" charset="0"/>
              </a:rPr>
              <a:t>Counter-example: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601663" y="3316288"/>
            <a:ext cx="7786687" cy="24320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bug:</a:t>
            </a:r>
            <a:r>
              <a:rPr lang="en-US" sz="4400" dirty="0">
                <a:latin typeface="Comic Sans MS" pitchFamily="66" charset="0"/>
              </a:rPr>
              <a:t>       </a:t>
            </a:r>
            <a:r>
              <a:rPr lang="en-US" sz="4800" dirty="0">
                <a:latin typeface="Comic Sans MS" pitchFamily="66" charset="0"/>
              </a:rPr>
              <a:t>r</a:t>
            </a:r>
            <a:r>
              <a:rPr lang="en-US" sz="4800" baseline="-25000" dirty="0">
                <a:latin typeface="Comic Sans MS" pitchFamily="66" charset="0"/>
              </a:rPr>
              <a:t>1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>
                <a:latin typeface="Comic Sans MS" pitchFamily="66" charset="0"/>
              </a:rPr>
              <a:t> r</a:t>
            </a:r>
            <a:r>
              <a:rPr lang="en-US" sz="4800" baseline="-25000" dirty="0">
                <a:latin typeface="Comic Sans MS" pitchFamily="66" charset="0"/>
              </a:rPr>
              <a:t>2</a:t>
            </a:r>
            <a:endParaRPr lang="en-US" sz="4000" baseline="-250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4400" dirty="0">
                <a:latin typeface="Comic Sans MS" pitchFamily="66" charset="0"/>
              </a:rPr>
              <a:t>The </a:t>
            </a:r>
            <a:r>
              <a:rPr lang="en-US" sz="4400" dirty="0" err="1">
                <a:solidFill>
                  <a:srgbClr val="09AF1D"/>
                </a:solidFill>
                <a:latin typeface="Comic Sans MS" pitchFamily="66" charset="0"/>
              </a:rPr>
              <a:t>ﬁx</a:t>
            </a:r>
            <a:r>
              <a:rPr lang="en-US" sz="4400" dirty="0">
                <a:solidFill>
                  <a:srgbClr val="09AF1D"/>
                </a:solidFill>
                <a:latin typeface="Comic Sans MS" pitchFamily="66" charset="0"/>
              </a:rPr>
              <a:t>:</a:t>
            </a:r>
            <a:r>
              <a:rPr lang="en-US" sz="44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require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≠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where</a:t>
            </a:r>
            <a:endParaRPr lang="en-US" sz="4400" dirty="0" smtClean="0">
              <a:latin typeface="Comic Sans MS" pitchFamily="66" charset="0"/>
            </a:endParaRPr>
          </a:p>
          <a:p>
            <a:pPr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  D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::= b</a:t>
            </a:r>
            <a:r>
              <a:rPr lang="en-US" sz="60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- 4ac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357313" y="2312988"/>
            <a:ext cx="6496050" cy="8302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1x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 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+ 0x + 0</a:t>
            </a:r>
            <a:r>
              <a:rPr lang="en-US" sz="4800" baseline="30000" dirty="0">
                <a:latin typeface="Comic Sans MS" pitchFamily="66" charset="0"/>
              </a:rPr>
              <a:t>  </a:t>
            </a:r>
            <a:r>
              <a:rPr lang="en-US" sz="4000" dirty="0">
                <a:latin typeface="Comic Sans MS" pitchFamily="66" charset="0"/>
              </a:rPr>
              <a:t>has 1 root.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8" name="Equation" r:id="rId6" imgW="114120" imgH="177480" progId="Equation.DSMT4">
                  <p:embed/>
                </p:oleObj>
              </mc:Choice>
              <mc:Fallback>
                <p:oleObj name="Equation" r:id="rId6" imgW="11412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87251" y="6545263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D06E24C3-47EC-4B6B-B7C6-E5F18597FBA4}" type="slidenum">
              <a:rPr lang="en-US" sz="1200" smtClean="0"/>
              <a:pPr/>
              <a:t>5</a:t>
            </a:fld>
            <a:endParaRPr lang="en-US" sz="1200" dirty="0" smtClean="0"/>
          </a:p>
        </p:txBody>
      </p:sp>
      <p:sp>
        <p:nvSpPr>
          <p:cNvPr id="89097" name="Rectangle 1033"/>
          <p:cNvSpPr>
            <a:spLocks noChangeArrowheads="1"/>
          </p:cNvSpPr>
          <p:nvPr/>
        </p:nvSpPr>
        <p:spPr bwMode="auto">
          <a:xfrm>
            <a:off x="500063" y="1828800"/>
            <a:ext cx="8186737" cy="34163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What if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 </a:t>
            </a:r>
            <a:r>
              <a:rPr lang="en-US" sz="54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&lt;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0</a:t>
            </a:r>
            <a:r>
              <a:rPr lang="en-US" sz="5400" dirty="0">
                <a:latin typeface="Comic Sans MS" pitchFamily="66" charset="0"/>
              </a:rPr>
              <a:t>?</a:t>
            </a:r>
          </a:p>
          <a:p>
            <a:pPr>
              <a:defRPr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x</a:t>
            </a:r>
            <a:r>
              <a:rPr lang="en-US" sz="54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+ 1</a:t>
            </a:r>
            <a:r>
              <a:rPr lang="en-US" sz="5400" dirty="0">
                <a:latin typeface="Comic Sans MS" pitchFamily="66" charset="0"/>
              </a:rPr>
              <a:t>  has roots 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r>
              <a:rPr lang="en-US" sz="5400" dirty="0">
                <a:latin typeface="Comic Sans MS" pitchFamily="66" charset="0"/>
              </a:rPr>
              <a:t>, 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</a:t>
            </a:r>
            <a:r>
              <a:rPr lang="en-US" sz="54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i</a:t>
            </a:r>
            <a:endParaRPr lang="en-US" sz="5400" dirty="0">
              <a:latin typeface="Comic Sans MS" pitchFamily="66" charset="0"/>
            </a:endParaRPr>
          </a:p>
          <a:p>
            <a:pPr algn="l">
              <a:defRPr/>
            </a:pPr>
            <a:r>
              <a:rPr lang="en-US" sz="5400" dirty="0">
                <a:latin typeface="Comic Sans MS" pitchFamily="66" charset="0"/>
              </a:rPr>
              <a:t>--</a:t>
            </a:r>
            <a:r>
              <a:rPr lang="en-US" sz="5400" dirty="0">
                <a:solidFill>
                  <a:srgbClr val="CC0000"/>
                </a:solidFill>
                <a:latin typeface="Comic Sans MS" pitchFamily="66" charset="0"/>
              </a:rPr>
              <a:t>ambiguous</a:t>
            </a:r>
            <a:r>
              <a:rPr lang="en-US" sz="5400" dirty="0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sz="5400" dirty="0">
                <a:latin typeface="Comic Sans MS" pitchFamily="66" charset="0"/>
              </a:rPr>
              <a:t>which is r</a:t>
            </a:r>
            <a:r>
              <a:rPr lang="en-US" sz="5400" baseline="-25000" dirty="0">
                <a:latin typeface="Comic Sans MS" pitchFamily="66" charset="0"/>
              </a:rPr>
              <a:t>1</a:t>
            </a:r>
            <a:r>
              <a:rPr lang="en-US" sz="5400" dirty="0">
                <a:latin typeface="Comic Sans MS" pitchFamily="66" charset="0"/>
              </a:rPr>
              <a:t> and which is r</a:t>
            </a:r>
            <a:r>
              <a:rPr lang="en-US" sz="5400" baseline="-25000" dirty="0">
                <a:latin typeface="Comic Sans MS" pitchFamily="66" charset="0"/>
              </a:rPr>
              <a:t>2</a:t>
            </a:r>
            <a:r>
              <a:rPr lang="en-US" sz="5400" dirty="0">
                <a:latin typeface="Comic Sans MS" pitchFamily="66" charset="0"/>
              </a:rPr>
              <a:t>?</a:t>
            </a:r>
            <a:endParaRPr lang="en-US" sz="8000" dirty="0">
              <a:latin typeface="Comic Sans MS" pitchFamily="66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Another </a:t>
            </a:r>
            <a:r>
              <a:rPr lang="en-US" dirty="0" smtClean="0">
                <a:solidFill>
                  <a:srgbClr val="FF0000"/>
                </a:solidFill>
              </a:rPr>
              <a:t>Bogus</a:t>
            </a:r>
            <a:r>
              <a:rPr lang="en-US" dirty="0" smtClean="0"/>
              <a:t> Proof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87251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6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827088" y="1392238"/>
            <a:ext cx="7386637" cy="708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mic Sans MS" pitchFamily="66" charset="0"/>
              </a:rPr>
              <a:t>ambiguity can cause problems:</a:t>
            </a: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730287"/>
              </p:ext>
            </p:extLst>
          </p:nvPr>
        </p:nvGraphicFramePr>
        <p:xfrm>
          <a:off x="296863" y="2087563"/>
          <a:ext cx="8582025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5" name="Equation" r:id="rId4" imgW="2552700" imgH="419100" progId="Equation.DSMT4">
                  <p:embed/>
                </p:oleObj>
              </mc:Choice>
              <mc:Fallback>
                <p:oleObj name="Equation" r:id="rId4" imgW="2552700" imgH="4191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087563"/>
                        <a:ext cx="8582025" cy="141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30832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Be sure rules are properly applied.</a:t>
            </a: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Thoughtless </a:t>
            </a:r>
            <a:r>
              <a:rPr lang="en-US" sz="3600" smtClean="0">
                <a:latin typeface="Comic Sans MS" pitchFamily="66" charset="0"/>
              </a:rPr>
              <a:t>calculation no   </a:t>
            </a:r>
            <a:endParaRPr lang="en-US" sz="3600" dirty="0" smtClean="0">
              <a:latin typeface="Comic Sans MS" pitchFamily="66" charset="0"/>
            </a:endParaRPr>
          </a:p>
          <a:p>
            <a:pPr algn="l">
              <a:defRPr/>
            </a:pPr>
            <a:r>
              <a:rPr lang="en-US" sz="3600" dirty="0">
                <a:latin typeface="Comic Sans MS" pitchFamily="66" charset="0"/>
              </a:rPr>
              <a:t> </a:t>
            </a:r>
            <a:r>
              <a:rPr lang="en-US" sz="3600" dirty="0" smtClean="0">
                <a:latin typeface="Comic Sans MS" pitchFamily="66" charset="0"/>
              </a:rPr>
              <a:t>    substitute </a:t>
            </a:r>
            <a:r>
              <a:rPr lang="en-US" sz="3600" dirty="0">
                <a:latin typeface="Comic Sans MS" pitchFamily="66" charset="0"/>
              </a:rPr>
              <a:t>for </a:t>
            </a:r>
            <a:r>
              <a:rPr lang="en-US" sz="3600" dirty="0" smtClean="0">
                <a:latin typeface="Comic Sans MS" pitchFamily="66" charset="0"/>
              </a:rPr>
              <a:t>understanding</a:t>
            </a:r>
            <a:r>
              <a:rPr lang="en-US" sz="3600" dirty="0">
                <a:latin typeface="Comic Sans MS" pitchFamily="66" charset="0"/>
              </a:rPr>
              <a:t>. </a:t>
            </a: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487251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38814692-9BDD-4F2D-A9DA-07816390A204}" type="slidenum">
              <a:rPr lang="en-US" sz="1200" smtClean="0"/>
              <a:pPr/>
              <a:t>7</a:t>
            </a:fld>
            <a:endParaRPr lang="en-US" sz="1200" dirty="0" smtClean="0"/>
          </a:p>
        </p:txBody>
      </p:sp>
      <p:sp>
        <p:nvSpPr>
          <p:cNvPr id="12293" name="Rectangle 1082"/>
          <p:cNvSpPr>
            <a:spLocks noChangeArrowheads="1"/>
          </p:cNvSpPr>
          <p:nvPr/>
        </p:nvSpPr>
        <p:spPr bwMode="auto">
          <a:xfrm>
            <a:off x="1548373" y="976408"/>
            <a:ext cx="6099747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pictures are not the only</a:t>
            </a:r>
          </a:p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source of false proofs 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233363" y="2173288"/>
          <a:ext cx="8710612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4" imgW="2590560" imgH="368280" progId="Equation.DSMT4">
                  <p:embed/>
                </p:oleObj>
              </mc:Choice>
              <mc:Fallback>
                <p:oleObj name="Equation" r:id="rId4" imgW="2590560" imgH="3682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2173288"/>
                        <a:ext cx="8710612" cy="123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4" name="Text Box 1084"/>
          <p:cNvSpPr txBox="1">
            <a:spLocks noChangeArrowheads="1"/>
          </p:cNvSpPr>
          <p:nvPr/>
        </p:nvSpPr>
        <p:spPr bwMode="auto">
          <a:xfrm>
            <a:off x="428625" y="3543300"/>
            <a:ext cx="8329613" cy="286232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457200" indent="-457200" algn="l">
              <a:defRPr/>
            </a:pPr>
            <a:r>
              <a:rPr lang="en-US" sz="3600" dirty="0">
                <a:solidFill>
                  <a:srgbClr val="137117"/>
                </a:solidFill>
                <a:latin typeface="Comic Sans MS" pitchFamily="66" charset="0"/>
              </a:rPr>
              <a:t>Moral</a:t>
            </a:r>
            <a:r>
              <a:rPr lang="en-US" sz="3600" dirty="0">
                <a:latin typeface="Comic Sans MS" pitchFamily="66" charset="0"/>
              </a:rPr>
              <a:t>: </a:t>
            </a:r>
            <a:endParaRPr lang="en-US" sz="3600" dirty="0" smtClean="0">
              <a:latin typeface="Comic Sans MS" pitchFamily="66" charset="0"/>
            </a:endParaRPr>
          </a:p>
          <a:p>
            <a:pPr marL="457200" indent="-457200" algn="l">
              <a:buFontTx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Calculation is a risky substitute for    	understanding.    </a:t>
            </a:r>
          </a:p>
          <a:p>
            <a:pPr marL="514350" indent="-514350" algn="l">
              <a:buFont typeface="+mj-lt"/>
              <a:buAutoNum type="arabicPeriod"/>
              <a:defRPr/>
            </a:pPr>
            <a:r>
              <a:rPr lang="en-US" sz="3600" dirty="0" smtClean="0">
                <a:latin typeface="Comic Sans MS" pitchFamily="66" charset="0"/>
              </a:rPr>
              <a:t> </a:t>
            </a:r>
            <a:r>
              <a:rPr lang="en-US" sz="3600" dirty="0">
                <a:latin typeface="Comic Sans MS" pitchFamily="66" charset="0"/>
              </a:rPr>
              <a:t>Be sure</a:t>
            </a:r>
            <a:r>
              <a:rPr lang="en-US" sz="3600" dirty="0" smtClean="0">
                <a:latin typeface="Comic Sans MS" pitchFamily="66" charset="0"/>
              </a:rPr>
              <a:t> you know the rules.</a:t>
            </a:r>
          </a:p>
          <a:p>
            <a:pPr marL="457200" indent="-457200" algn="l">
              <a:defRPr/>
            </a:pPr>
            <a:r>
              <a:rPr lang="en-US" sz="3600" dirty="0" smtClean="0">
                <a:latin typeface="Comic Sans MS" pitchFamily="66" charset="0"/>
              </a:rPr>
              <a:t>	 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17838" y="168275"/>
            <a:ext cx="3055937" cy="1155700"/>
          </a:xfrm>
        </p:spPr>
        <p:txBody>
          <a:bodyPr/>
          <a:lstStyle/>
          <a:p>
            <a:pPr eaLnBrk="1" hangingPunct="1"/>
            <a:r>
              <a:rPr lang="en-US" dirty="0" smtClean="0"/>
              <a:t>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-1 ?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42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87252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149CEC67-A6D5-4032-8245-198398361EE0}" type="slidenum">
              <a:rPr lang="en-US" sz="1200" smtClean="0"/>
              <a:pPr/>
              <a:t>8</a:t>
            </a:fld>
            <a:endParaRPr lang="en-US" sz="1200" dirty="0" smtClean="0"/>
          </a:p>
        </p:txBody>
      </p:sp>
      <p:sp>
        <p:nvSpPr>
          <p:cNvPr id="93204" name="Text Box 1044"/>
          <p:cNvSpPr txBox="1">
            <a:spLocks noChangeArrowheads="1"/>
          </p:cNvSpPr>
          <p:nvPr/>
        </p:nvSpPr>
        <p:spPr bwMode="auto">
          <a:xfrm>
            <a:off x="1885950" y="1258888"/>
            <a:ext cx="6810375" cy="17030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800" dirty="0">
                <a:latin typeface="Comic Sans MS" pitchFamily="66" charset="0"/>
                <a:cs typeface="Times New Roman" pitchFamily="18" charset="0"/>
              </a:rPr>
              <a:t>½ </a:t>
            </a:r>
            <a:r>
              <a:rPr lang="en-US" sz="4800" b="1" dirty="0">
                <a:latin typeface="Euclid Symbol" charset="2"/>
                <a:cs typeface="Euclid Symbol" charset="2"/>
              </a:rPr>
              <a:t>=</a:t>
            </a:r>
            <a:r>
              <a:rPr lang="en-US" sz="4800" dirty="0" smtClean="0">
                <a:latin typeface="Comic Sans MS" pitchFamily="66" charset="0"/>
                <a:cs typeface="Times New Roman" pitchFamily="18" charset="0"/>
              </a:rPr>
              <a:t> </a:t>
            </a:r>
            <a:r>
              <a:rPr lang="en-US" sz="4800" b="1" dirty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-</a:t>
            </a:r>
            <a:r>
              <a:rPr lang="en-US" sz="4800" dirty="0" smtClean="0">
                <a:latin typeface="Comic Sans MS" pitchFamily="66" charset="0"/>
              </a:rPr>
              <a:t>½ </a:t>
            </a:r>
            <a:r>
              <a:rPr lang="en-US" sz="4000" dirty="0" smtClean="0">
                <a:latin typeface="Comic Sans MS" pitchFamily="66" charset="0"/>
              </a:rPr>
              <a:t>   </a:t>
            </a:r>
            <a:r>
              <a:rPr lang="en-US" sz="4000" dirty="0">
                <a:latin typeface="Comic Sans MS" pitchFamily="66" charset="0"/>
              </a:rPr>
              <a:t>(multiply by </a:t>
            </a:r>
            <a:r>
              <a:rPr lang="en-US" sz="4800" dirty="0">
                <a:latin typeface="Comic Sans MS" pitchFamily="66" charset="0"/>
              </a:rPr>
              <a:t>½</a:t>
            </a:r>
            <a:r>
              <a:rPr lang="en-US" sz="4000" dirty="0">
                <a:latin typeface="Comic Sans MS" pitchFamily="66" charset="0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4000" dirty="0">
                <a:latin typeface="Comic Sans MS" pitchFamily="66" charset="0"/>
              </a:rPr>
              <a:t> 2 </a:t>
            </a:r>
            <a:r>
              <a:rPr lang="en-US" sz="4000" b="1" dirty="0">
                <a:latin typeface="Euclid Symbol" charset="2"/>
                <a:cs typeface="Euclid Symbol" charset="2"/>
              </a:rPr>
              <a:t>=</a:t>
            </a:r>
            <a:r>
              <a:rPr lang="en-US" sz="4000" dirty="0">
                <a:latin typeface="Comic Sans MS" pitchFamily="66" charset="0"/>
              </a:rPr>
              <a:t> 1        </a:t>
            </a:r>
            <a:r>
              <a:rPr lang="en-US" sz="4000" dirty="0" smtClean="0">
                <a:latin typeface="Comic Sans MS" pitchFamily="66" charset="0"/>
              </a:rPr>
              <a:t>(</a:t>
            </a:r>
            <a:r>
              <a:rPr lang="en-US" sz="4000" dirty="0">
                <a:latin typeface="Comic Sans MS" pitchFamily="66" charset="0"/>
              </a:rPr>
              <a:t>add   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3600" dirty="0">
              <a:latin typeface="Comic Sans MS" pitchFamily="66" charset="0"/>
            </a:endParaRPr>
          </a:p>
        </p:txBody>
      </p:sp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  <p:sp>
        <p:nvSpPr>
          <p:cNvPr id="93188" name="Text Box 1028"/>
          <p:cNvSpPr txBox="1">
            <a:spLocks noChangeArrowheads="1"/>
          </p:cNvSpPr>
          <p:nvPr/>
        </p:nvSpPr>
        <p:spPr bwMode="auto">
          <a:xfrm>
            <a:off x="342900" y="3171825"/>
            <a:ext cx="8472488" cy="25542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algn="l"/>
            <a:r>
              <a:rPr lang="en-US" sz="4000" i="1">
                <a:solidFill>
                  <a:srgbClr val="137117"/>
                </a:solidFill>
              </a:rPr>
              <a:t>“Since I and the Pope are clearly</a:t>
            </a:r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>
                <a:latin typeface="Comic Sans MS" pitchFamily="66" charset="0"/>
              </a:rPr>
              <a:t>2</a:t>
            </a:r>
            <a:r>
              <a:rPr lang="en-US" sz="4000" i="1">
                <a:solidFill>
                  <a:schemeClr val="folHlink"/>
                </a:solidFill>
              </a:rPr>
              <a:t>,   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 </a:t>
            </a:r>
            <a:r>
              <a:rPr lang="en-US" sz="4000" i="1">
                <a:solidFill>
                  <a:srgbClr val="137117"/>
                </a:solidFill>
              </a:rPr>
              <a:t>we conclude that I and the Pope are </a:t>
            </a:r>
            <a:r>
              <a:rPr lang="en-US" sz="4000">
                <a:latin typeface="Comic Sans MS" pitchFamily="66" charset="0"/>
              </a:rPr>
              <a:t>1</a:t>
            </a:r>
            <a:r>
              <a:rPr lang="en-US" sz="4000" i="1">
                <a:solidFill>
                  <a:schemeClr val="folHlink"/>
                </a:solidFill>
              </a:rPr>
              <a:t>.</a:t>
            </a:r>
          </a:p>
          <a:p>
            <a:pPr algn="l"/>
            <a:r>
              <a:rPr lang="en-US" sz="4000" i="1">
                <a:solidFill>
                  <a:schemeClr val="folHlink"/>
                </a:solidFill>
              </a:rPr>
              <a:t> </a:t>
            </a:r>
            <a:r>
              <a:rPr lang="en-US" sz="4000" i="1">
                <a:solidFill>
                  <a:srgbClr val="137117"/>
                </a:solidFill>
              </a:rPr>
              <a:t> That is, I am the Pope.”</a:t>
            </a:r>
          </a:p>
          <a:p>
            <a:r>
              <a:rPr lang="en-US" sz="4000"/>
              <a:t>  </a:t>
            </a:r>
            <a:r>
              <a:rPr lang="en-US" sz="4000">
                <a:latin typeface="Comic Sans MS" pitchFamily="66" charset="0"/>
              </a:rPr>
              <a:t>-- Bertrand Russell</a:t>
            </a:r>
          </a:p>
        </p:txBody>
      </p:sp>
      <p:sp>
        <p:nvSpPr>
          <p:cNvPr id="13319" name="AutoShape 103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57200" y="0"/>
            <a:ext cx="1042988" cy="1042988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3" name="Object 10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896849"/>
              </p:ext>
            </p:extLst>
          </p:nvPr>
        </p:nvGraphicFramePr>
        <p:xfrm>
          <a:off x="5690119" y="2068513"/>
          <a:ext cx="4016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4" imgW="152280" imgH="393480" progId="Equation.DSMT4">
                  <p:embed/>
                </p:oleObj>
              </mc:Choice>
              <mc:Fallback>
                <p:oleObj name="Equation" r:id="rId4" imgW="152280" imgH="393480" progId="Equation.DSMT4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119" y="2068513"/>
                        <a:ext cx="401637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 thruBlk="1"/>
      </p:transition>
    </mc:Choice>
    <mc:Fallback xmlns="">
      <p:transition xmlns:p14="http://schemas.microsoft.com/office/powerpoint/2010/main" spd="med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487252" y="6553200"/>
            <a:ext cx="1656749" cy="307777"/>
          </a:xfrm>
          <a:noFill/>
        </p:spPr>
        <p:txBody>
          <a:bodyPr/>
          <a:lstStyle/>
          <a:p>
            <a:r>
              <a:rPr lang="en-US" dirty="0" smtClean="0"/>
              <a:t>      </a:t>
            </a:r>
            <a:r>
              <a:rPr lang="en-US" sz="1200" dirty="0" smtClean="0"/>
              <a:t>proof-</a:t>
            </a:r>
            <a:r>
              <a:rPr lang="en-US" sz="1200" dirty="0" err="1" smtClean="0"/>
              <a:t>intro.II</a:t>
            </a:r>
            <a:r>
              <a:rPr lang="en-US" sz="1200" dirty="0" smtClean="0"/>
              <a:t>.</a:t>
            </a:r>
            <a:fld id="{17F4D99F-8DB9-47AB-B21C-80A9F5EE51B9}" type="slidenum">
              <a:rPr lang="en-US" sz="1200" smtClean="0"/>
              <a:pPr/>
              <a:t>9</a:t>
            </a:fld>
            <a:endParaRPr lang="en-US" sz="1200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914400" y="5186363"/>
            <a:ext cx="727233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algn="l">
              <a:lnSpc>
                <a:spcPct val="85000"/>
              </a:lnSpc>
              <a:spcBef>
                <a:spcPct val="10000"/>
              </a:spcBef>
            </a:pPr>
            <a:r>
              <a:rPr lang="en-US" sz="3600" b="1">
                <a:solidFill>
                  <a:schemeClr val="hlink"/>
                </a:solidFill>
                <a:latin typeface="Comic Sans MS" pitchFamily="66" charset="0"/>
              </a:rPr>
              <a:t>Bertrand Russell </a:t>
            </a:r>
            <a:r>
              <a:rPr lang="en-US" sz="3600" b="1">
                <a:latin typeface="Comic Sans MS" pitchFamily="66" charset="0"/>
              </a:rPr>
              <a:t>(1872 - 1970)</a:t>
            </a:r>
            <a:endParaRPr lang="en-US" sz="3600">
              <a:latin typeface="Comic Sans MS" pitchFamily="66" charset="0"/>
            </a:endParaRPr>
          </a:p>
        </p:txBody>
      </p:sp>
      <p:pic>
        <p:nvPicPr>
          <p:cNvPr id="33797" name="Picture 6" descr="title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19425" y="1690688"/>
            <a:ext cx="3060700" cy="3060700"/>
          </a:xfrm>
          <a:noFill/>
        </p:spPr>
      </p:pic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573338" y="6026150"/>
            <a:ext cx="3568700" cy="2444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000"/>
              <a:t>(Picture source: </a:t>
            </a:r>
            <a:r>
              <a:rPr lang="en-US" sz="800">
                <a:latin typeface="Courier New" pitchFamily="49" charset="0"/>
              </a:rPr>
              <a:t>http://www.users.drew.edu/~jlenz/brs.html</a:t>
            </a:r>
            <a:r>
              <a:rPr lang="en-US" sz="1000">
                <a:latin typeface="Courier New" pitchFamily="49" charset="0"/>
              </a:rPr>
              <a:t>)</a:t>
            </a:r>
            <a:endParaRPr lang="en-US" sz="1000"/>
          </a:p>
        </p:txBody>
      </p:sp>
      <p:sp>
        <p:nvSpPr>
          <p:cNvPr id="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Consequences of  1 </a:t>
            </a:r>
            <a:r>
              <a:rPr lang="en-US" dirty="0" smtClean="0">
                <a:latin typeface="Euclid Symbol" charset="2"/>
                <a:cs typeface="Euclid Symbol" charset="2"/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-</a:t>
            </a:r>
            <a:r>
              <a:rPr lang="en-US" dirty="0" smtClean="0"/>
              <a:t>1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6850</TotalTime>
  <Words>328</Words>
  <Application>Microsoft Macintosh PowerPoint</Application>
  <PresentationFormat>On-screen Show (4:3)</PresentationFormat>
  <Paragraphs>65</Paragraphs>
  <Slides>9</Slides>
  <Notes>9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6.042 Lecture Template</vt:lpstr>
      <vt:lpstr>Equation</vt:lpstr>
      <vt:lpstr>Mathematics for Computer Science 6.042J/18.062J</vt:lpstr>
      <vt:lpstr>Another Bogus Proof</vt:lpstr>
      <vt:lpstr>Another Bogus Proof</vt:lpstr>
      <vt:lpstr>Another Bogus Proof</vt:lpstr>
      <vt:lpstr>Another Bogus Proof</vt:lpstr>
      <vt:lpstr>1 = -1 ?</vt:lpstr>
      <vt:lpstr>1 = -1 ?</vt:lpstr>
      <vt:lpstr>Consequences of  1 = -1</vt:lpstr>
      <vt:lpstr>Consequences of  1 = -1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lecture</dc:title>
  <dc:creator>arm</dc:creator>
  <cp:lastModifiedBy>Albert R Meyer</cp:lastModifiedBy>
  <cp:revision>498</cp:revision>
  <cp:lastPrinted>2015-09-10T06:00:49Z</cp:lastPrinted>
  <dcterms:created xsi:type="dcterms:W3CDTF">2011-02-02T02:45:17Z</dcterms:created>
  <dcterms:modified xsi:type="dcterms:W3CDTF">2015-09-10T06:01:01Z</dcterms:modified>
</cp:coreProperties>
</file>