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10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2" r:id="rId1"/>
  </p:sldMasterIdLst>
  <p:notesMasterIdLst>
    <p:notesMasterId r:id="rId25"/>
  </p:notesMasterIdLst>
  <p:handoutMasterIdLst>
    <p:handoutMasterId r:id="rId26"/>
  </p:handoutMasterIdLst>
  <p:sldIdLst>
    <p:sldId id="786" r:id="rId2"/>
    <p:sldId id="849" r:id="rId3"/>
    <p:sldId id="890" r:id="rId4"/>
    <p:sldId id="870" r:id="rId5"/>
    <p:sldId id="871" r:id="rId6"/>
    <p:sldId id="857" r:id="rId7"/>
    <p:sldId id="850" r:id="rId8"/>
    <p:sldId id="867" r:id="rId9"/>
    <p:sldId id="873" r:id="rId10"/>
    <p:sldId id="874" r:id="rId11"/>
    <p:sldId id="875" r:id="rId12"/>
    <p:sldId id="876" r:id="rId13"/>
    <p:sldId id="883" r:id="rId14"/>
    <p:sldId id="886" r:id="rId15"/>
    <p:sldId id="878" r:id="rId16"/>
    <p:sldId id="887" r:id="rId17"/>
    <p:sldId id="880" r:id="rId18"/>
    <p:sldId id="889" r:id="rId19"/>
    <p:sldId id="888" r:id="rId20"/>
    <p:sldId id="884" r:id="rId21"/>
    <p:sldId id="855" r:id="rId22"/>
    <p:sldId id="885" r:id="rId23"/>
    <p:sldId id="856" r:id="rId24"/>
  </p:sldIdLst>
  <p:sldSz cx="9144000" cy="6858000" type="screen4x3"/>
  <p:notesSz cx="9601200" cy="7315200"/>
  <p:custDataLst>
    <p:tags r:id="rId28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009F"/>
    <a:srgbClr val="0033CC"/>
    <a:srgbClr val="008000"/>
    <a:srgbClr val="FF00FF"/>
    <a:srgbClr val="996633"/>
    <a:srgbClr val="CC9900"/>
    <a:srgbClr val="99660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5" autoAdjust="0"/>
    <p:restoredTop sz="92496" autoAdjust="0"/>
  </p:normalViewPr>
  <p:slideViewPr>
    <p:cSldViewPr snapToGrid="0" showGuides="1">
      <p:cViewPr varScale="1">
        <p:scale>
          <a:sx n="94" d="100"/>
          <a:sy n="94" d="100"/>
        </p:scale>
        <p:origin x="-264" y="-104"/>
      </p:cViewPr>
      <p:guideLst>
        <p:guide orient="horz" pos="2154"/>
        <p:guide pos="28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5" d="100"/>
        <a:sy n="165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tags" Target="tags/tag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488BA1BB-4B16-4A35-908A-28467A68D3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0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1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2EFF8EEE-4460-471C-A98C-381116B839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338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874950-501B-4B0E-B82C-39E83DB4A10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F8EEE-4460-471C-A98C-381116B839B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30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F8EEE-4460-471C-A98C-381116B839B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30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F8EEE-4460-471C-A98C-381116B839B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305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F8EEE-4460-471C-A98C-381116B839B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305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F8EEE-4460-471C-A98C-381116B839B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305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F8EEE-4460-471C-A98C-381116B839B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305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F8EEE-4460-471C-A98C-381116B839B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305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F8EEE-4460-471C-A98C-381116B839B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305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F8EEE-4460-471C-A98C-381116B839B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305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F8EEE-4460-471C-A98C-381116B839B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30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A11719-1F06-4989-8094-48B523FFE46D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F8EEE-4460-471C-A98C-381116B839B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305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F8EEE-4460-471C-A98C-381116B839B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289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C4A5C8-A722-4B55-89C0-59F22F87EB85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D7D54F-A45B-482A-96A3-B4504B1F05F9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A11719-1F06-4989-8094-48B523FFE46D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A11719-1F06-4989-8094-48B523FFE46D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C4A5C8-A722-4B55-89C0-59F22F87EB85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C4A5C8-A722-4B55-89C0-59F22F87EB85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C4A5C8-A722-4B55-89C0-59F22F87EB85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F8EEE-4460-471C-A98C-381116B839B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30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F8EEE-4460-471C-A98C-381116B839B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30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optimal.</a:t>
            </a:r>
            <a:fld id="{1411C1AC-AFEC-49C2-A4DB-6DB9A461028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optimal.</a:t>
            </a:r>
            <a:fld id="{54FC5BA4-4A2B-46CF-88E0-09AFB3EDD3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optimal.</a:t>
            </a:r>
            <a:fld id="{532E8093-6289-4304-82C5-D7AF9B15B07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optimal.</a:t>
            </a:r>
            <a:fld id="{1F620FA0-E02D-432F-B1A1-B885B2F690E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optimal.</a:t>
            </a:r>
            <a:fld id="{03FA38D7-FC4B-409C-BF09-87DC9513A28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optimal.</a:t>
            </a:r>
            <a:fld id="{CE7090F7-0A66-45DA-8B16-6E98536F68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buNone/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smtClean="0"/>
              <a:t>optimal.</a:t>
            </a:r>
            <a:fld id="{1469509F-3470-40DB-914A-049BEEC9D3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3909342" y="6611779"/>
            <a:ext cx="1411902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None/>
              <a:defRPr/>
            </a:pP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September 29, 2015</a:t>
            </a:r>
            <a:endParaRPr lang="en-US" altLang="zh-CN" sz="1000" dirty="0">
              <a:latin typeface="Comic Sans MS" pitchFamily="66" charset="0"/>
              <a:ea typeface="宋体" pitchFamily="2" charset="-122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  <p:sp>
        <p:nvSpPr>
          <p:cNvPr id="10" name="Text Box 14"/>
          <p:cNvSpPr txBox="1">
            <a:spLocks noChangeArrowheads="1"/>
          </p:cNvSpPr>
          <p:nvPr userDrawn="1"/>
        </p:nvSpPr>
        <p:spPr bwMode="auto">
          <a:xfrm>
            <a:off x="1061884" y="6552787"/>
            <a:ext cx="1519604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buNone/>
              <a:defRPr/>
            </a:pPr>
            <a:r>
              <a:rPr lang="en-US" sz="1000" dirty="0" smtClean="0">
                <a:latin typeface="Comic Sans MS" pitchFamily="66" charset="0"/>
              </a:rPr>
              <a:t>Albert </a:t>
            </a:r>
            <a:r>
              <a:rPr lang="en-US" sz="1000" dirty="0">
                <a:latin typeface="Comic Sans MS" pitchFamily="66" charset="0"/>
              </a:rPr>
              <a:t>R. Meyer, </a:t>
            </a:r>
            <a:r>
              <a:rPr lang="en-US" sz="1000" dirty="0" smtClean="0">
                <a:latin typeface="Comic Sans MS" pitchFamily="66" charset="0"/>
              </a:rPr>
              <a:t>2015 </a:t>
            </a:r>
            <a:endParaRPr lang="en-US" sz="1000" dirty="0">
              <a:latin typeface="Comic Sans MS" pitchFamily="6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8" r:id="rId4"/>
    <p:sldLayoutId id="2147483669" r:id="rId5"/>
    <p:sldLayoutId id="2147483671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optimal.</a:t>
            </a:r>
            <a:fld id="{04007E33-1736-4A6D-A40B-B2F7521A0A97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1456369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343934" y="1561106"/>
            <a:ext cx="8585107" cy="3770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None/>
            </a:pPr>
            <a:r>
              <a:rPr lang="en-US" sz="8800" b="1" dirty="0" smtClean="0">
                <a:solidFill>
                  <a:schemeClr val="tx2"/>
                </a:solidFill>
                <a:latin typeface="Comic Sans MS" pitchFamily="66" charset="0"/>
              </a:rPr>
              <a:t>Optimal</a:t>
            </a:r>
            <a:r>
              <a:rPr lang="en-US" sz="8800" b="1" dirty="0" smtClean="0">
                <a:solidFill>
                  <a:schemeClr val="tx2"/>
                </a:solidFill>
              </a:rPr>
              <a:t> </a:t>
            </a:r>
            <a:r>
              <a:rPr lang="en-US" sz="8800" b="1" dirty="0" smtClean="0">
                <a:solidFill>
                  <a:schemeClr val="tx2"/>
                </a:solidFill>
                <a:latin typeface="Comic Sans MS" pitchFamily="66" charset="0"/>
              </a:rPr>
              <a:t>Stable</a:t>
            </a:r>
          </a:p>
          <a:p>
            <a:pPr algn="ctr">
              <a:buNone/>
            </a:pPr>
            <a:r>
              <a:rPr lang="en-US" sz="8800" b="1" dirty="0" smtClean="0">
                <a:solidFill>
                  <a:schemeClr val="tx2"/>
                </a:solidFill>
                <a:latin typeface="Comic Sans MS" pitchFamily="66" charset="0"/>
              </a:rPr>
              <a:t>Matching</a:t>
            </a:r>
            <a:endParaRPr lang="en-US" sz="8800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0" y="1021119"/>
            <a:ext cx="9151785" cy="4694399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 smtClean="0"/>
              <a:t>Assume the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800" dirty="0" smtClean="0">
                <a:solidFill>
                  <a:srgbClr val="0000E5"/>
                </a:solidFill>
              </a:rPr>
              <a:t>Invaria</a:t>
            </a:r>
            <a:r>
              <a:rPr lang="en-US" sz="4800" dirty="0" smtClean="0">
                <a:solidFill>
                  <a:srgbClr val="0000FF"/>
                </a:solidFill>
              </a:rPr>
              <a:t>nt</a:t>
            </a:r>
            <a:r>
              <a:rPr lang="en-US" sz="4800" dirty="0"/>
              <a:t>.</a:t>
            </a:r>
            <a:endParaRPr lang="en-US" sz="5400" dirty="0" smtClean="0"/>
          </a:p>
          <a:p>
            <a:pPr>
              <a:lnSpc>
                <a:spcPct val="90000"/>
              </a:lnSpc>
              <a:buNone/>
            </a:pPr>
            <a:r>
              <a:rPr lang="en-US" sz="5400" dirty="0"/>
              <a:t> </a:t>
            </a:r>
            <a:r>
              <a:rPr lang="en-US" sz="4800" dirty="0" smtClean="0"/>
              <a:t> Boy’s wife is top-listed girl  on Wedding Day.</a:t>
            </a:r>
            <a:r>
              <a:rPr lang="en-US" sz="4800" dirty="0"/>
              <a:t>  </a:t>
            </a:r>
            <a:r>
              <a:rPr lang="en-US" sz="4800" dirty="0">
                <a:solidFill>
                  <a:srgbClr val="000000"/>
                </a:solidFill>
              </a:rPr>
              <a:t>Deleted girls not feasible, so wife </a:t>
            </a:r>
            <a:r>
              <a:rPr lang="en-US" sz="4800" dirty="0" smtClean="0">
                <a:solidFill>
                  <a:srgbClr val="000000"/>
                </a:solidFill>
              </a:rPr>
              <a:t>is</a:t>
            </a:r>
          </a:p>
          <a:p>
            <a:pPr algn="ctr">
              <a:lnSpc>
                <a:spcPct val="90000"/>
              </a:lnSpc>
              <a:buNone/>
            </a:pPr>
            <a:r>
              <a:rPr lang="en-US" sz="4800" dirty="0" smtClean="0">
                <a:solidFill>
                  <a:srgbClr val="000000"/>
                </a:solidFill>
              </a:rPr>
              <a:t>highest </a:t>
            </a:r>
            <a:r>
              <a:rPr lang="en-US" sz="4800" dirty="0">
                <a:solidFill>
                  <a:srgbClr val="000000"/>
                </a:solidFill>
              </a:rPr>
              <a:t>ranked feasible.</a:t>
            </a:r>
            <a:endParaRPr lang="en-US" sz="4800" dirty="0"/>
          </a:p>
          <a:p>
            <a:pPr>
              <a:buNone/>
            </a:pPr>
            <a:endParaRPr lang="en-US" sz="4800" dirty="0" smtClean="0"/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optimal.</a:t>
            </a:r>
            <a:fld id="{65CBEB4F-F3B6-4041-8D9E-EBDA5BFD33E8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1511" y="0"/>
            <a:ext cx="6309861" cy="1058429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Boys </a:t>
            </a:r>
            <a:r>
              <a:rPr lang="en-US" sz="4800" dirty="0" smtClean="0">
                <a:solidFill>
                  <a:srgbClr val="008000"/>
                </a:solidFill>
              </a:rPr>
              <a:t>win</a:t>
            </a:r>
            <a:r>
              <a:rPr lang="en-US" sz="4800" dirty="0" smtClean="0">
                <a:solidFill>
                  <a:schemeClr val="tx1"/>
                </a:solidFill>
              </a:rPr>
              <a:t> the Ritual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1316407"/>
              </p:ext>
            </p:extLst>
          </p:nvPr>
        </p:nvGraphicFramePr>
        <p:xfrm>
          <a:off x="4279900" y="35687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79900" y="35687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5026833"/>
              </p:ext>
            </p:extLst>
          </p:nvPr>
        </p:nvGraphicFramePr>
        <p:xfrm>
          <a:off x="4279900" y="35687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Equation" r:id="rId6" imgW="114300" imgH="165100" progId="Equation.3">
                  <p:embed/>
                </p:oleObj>
              </mc:Choice>
              <mc:Fallback>
                <p:oleObj name="Equation" r:id="rId6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79900" y="35687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3853202"/>
              </p:ext>
            </p:extLst>
          </p:nvPr>
        </p:nvGraphicFramePr>
        <p:xfrm>
          <a:off x="1103073" y="3722489"/>
          <a:ext cx="6835775" cy="259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Equation" r:id="rId8" imgW="1473200" imgH="558800" progId="Equation.DSMT4">
                  <p:embed/>
                </p:oleObj>
              </mc:Choice>
              <mc:Fallback>
                <p:oleObj name="Equation" r:id="rId8" imgW="14732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03073" y="3722489"/>
                        <a:ext cx="6835775" cy="2593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228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112064" y="1861967"/>
            <a:ext cx="8902754" cy="2745314"/>
          </a:xfrm>
        </p:spPr>
        <p:txBody>
          <a:bodyPr/>
          <a:lstStyle/>
          <a:p>
            <a:pPr>
              <a:buFontTx/>
              <a:buNone/>
            </a:pPr>
            <a:r>
              <a:rPr lang="en-US" sz="7200" dirty="0" smtClean="0">
                <a:solidFill>
                  <a:srgbClr val="9F009F"/>
                </a:solidFill>
              </a:rPr>
              <a:t>No girl has rejected </a:t>
            </a:r>
          </a:p>
          <a:p>
            <a:pPr>
              <a:buFontTx/>
              <a:buNone/>
            </a:pPr>
            <a:r>
              <a:rPr lang="en-US" sz="7200" dirty="0" smtClean="0">
                <a:solidFill>
                  <a:srgbClr val="9F009F"/>
                </a:solidFill>
              </a:rPr>
              <a:t>a feasible spouse</a:t>
            </a: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optimal.</a:t>
            </a:r>
            <a:fld id="{65CBEB4F-F3B6-4041-8D9E-EBDA5BFD33E8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1511" y="0"/>
            <a:ext cx="6309861" cy="1058429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Verify the </a:t>
            </a:r>
            <a:r>
              <a:rPr lang="en-US" sz="4800" dirty="0">
                <a:solidFill>
                  <a:srgbClr val="0000E5"/>
                </a:solidFill>
              </a:rPr>
              <a:t>Invariant</a:t>
            </a:r>
            <a:endParaRPr lang="en-US" sz="4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83727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62258" y="809390"/>
            <a:ext cx="9044389" cy="5404215"/>
          </a:xfrm>
        </p:spPr>
        <p:txBody>
          <a:bodyPr/>
          <a:lstStyle/>
          <a:p>
            <a:pPr>
              <a:buFontTx/>
              <a:buNone/>
            </a:pPr>
            <a:r>
              <a:rPr lang="en-US" sz="6000" dirty="0" smtClean="0">
                <a:solidFill>
                  <a:srgbClr val="000000"/>
                </a:solidFill>
              </a:rPr>
              <a:t>Suppose Invariant holds </a:t>
            </a:r>
          </a:p>
          <a:p>
            <a:pPr>
              <a:buFontTx/>
              <a:buNone/>
            </a:pPr>
            <a:r>
              <a:rPr lang="en-US" sz="6000" dirty="0" smtClean="0">
                <a:solidFill>
                  <a:srgbClr val="000000"/>
                </a:solidFill>
              </a:rPr>
              <a:t>when Nicole rejects Bob.</a:t>
            </a:r>
          </a:p>
          <a:p>
            <a:pPr>
              <a:buFontTx/>
              <a:buNone/>
            </a:pPr>
            <a:r>
              <a:rPr lang="en-US" sz="6000" dirty="0" smtClean="0">
                <a:solidFill>
                  <a:srgbClr val="000000"/>
                </a:solidFill>
              </a:rPr>
              <a:t>Must show that Bob is </a:t>
            </a:r>
          </a:p>
          <a:p>
            <a:pPr>
              <a:buFontTx/>
              <a:buNone/>
            </a:pPr>
            <a:r>
              <a:rPr lang="en-US" sz="6000" dirty="0" smtClean="0">
                <a:solidFill>
                  <a:srgbClr val="000000"/>
                </a:solidFill>
              </a:rPr>
              <a:t>not feasible for Nicole.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optimal.</a:t>
            </a:r>
            <a:fld id="{65CBEB4F-F3B6-4041-8D9E-EBDA5BFD33E8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1511" y="0"/>
            <a:ext cx="6309861" cy="1058429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Verify the </a:t>
            </a:r>
            <a:r>
              <a:rPr lang="en-US" sz="4800" dirty="0">
                <a:solidFill>
                  <a:srgbClr val="0000E5"/>
                </a:solidFill>
              </a:rPr>
              <a:t>Invariant</a:t>
            </a:r>
            <a:endParaRPr lang="en-US" sz="4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8232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62258" y="809390"/>
            <a:ext cx="9044389" cy="5404215"/>
          </a:xfrm>
        </p:spPr>
        <p:txBody>
          <a:bodyPr/>
          <a:lstStyle/>
          <a:p>
            <a:pPr>
              <a:buFontTx/>
              <a:buNone/>
            </a:pPr>
            <a:r>
              <a:rPr lang="en-US" sz="6000" dirty="0" smtClean="0">
                <a:solidFill>
                  <a:srgbClr val="000000"/>
                </a:solidFill>
              </a:rPr>
              <a:t>Suppose Invariant holds </a:t>
            </a:r>
          </a:p>
          <a:p>
            <a:pPr>
              <a:buFontTx/>
              <a:buNone/>
            </a:pPr>
            <a:r>
              <a:rPr lang="en-US" sz="6000" dirty="0" smtClean="0">
                <a:solidFill>
                  <a:srgbClr val="000000"/>
                </a:solidFill>
              </a:rPr>
              <a:t>when Nicole rejects Bob</a:t>
            </a:r>
          </a:p>
          <a:p>
            <a:pPr>
              <a:buFontTx/>
              <a:buNone/>
            </a:pPr>
            <a:r>
              <a:rPr lang="en-US" sz="6000" dirty="0" smtClean="0">
                <a:solidFill>
                  <a:srgbClr val="000000"/>
                </a:solidFill>
              </a:rPr>
              <a:t>…because </a:t>
            </a:r>
            <a:r>
              <a:rPr lang="en-US" sz="6000" dirty="0">
                <a:solidFill>
                  <a:srgbClr val="000000"/>
                </a:solidFill>
              </a:rPr>
              <a:t>Tom is </a:t>
            </a:r>
          </a:p>
          <a:p>
            <a:pPr>
              <a:buFontTx/>
              <a:buNone/>
            </a:pPr>
            <a:r>
              <a:rPr lang="en-US" sz="6000" dirty="0">
                <a:solidFill>
                  <a:srgbClr val="000000"/>
                </a:solidFill>
              </a:rPr>
              <a:t>serenading her and she </a:t>
            </a:r>
          </a:p>
          <a:p>
            <a:pPr>
              <a:buFontTx/>
              <a:buNone/>
            </a:pPr>
            <a:r>
              <a:rPr lang="en-US" sz="6000" dirty="0">
                <a:solidFill>
                  <a:srgbClr val="000000"/>
                </a:solidFill>
              </a:rPr>
              <a:t>prefers Tom to Bob.</a:t>
            </a:r>
          </a:p>
          <a:p>
            <a:pPr>
              <a:buFontTx/>
              <a:buNone/>
            </a:pPr>
            <a:endParaRPr lang="en-US" sz="6000" dirty="0" smtClean="0">
              <a:solidFill>
                <a:srgbClr val="000000"/>
              </a:solidFill>
            </a:endParaRP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optimal.</a:t>
            </a:r>
            <a:fld id="{65CBEB4F-F3B6-4041-8D9E-EBDA5BFD33E8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1511" y="0"/>
            <a:ext cx="6309861" cy="1058429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Verify the </a:t>
            </a:r>
            <a:r>
              <a:rPr lang="en-US" sz="4800" dirty="0">
                <a:solidFill>
                  <a:srgbClr val="0000E5"/>
                </a:solidFill>
              </a:rPr>
              <a:t>Invariant</a:t>
            </a:r>
            <a:endParaRPr lang="en-US" sz="4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0644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2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62258" y="809390"/>
            <a:ext cx="9044389" cy="5404215"/>
          </a:xfrm>
        </p:spPr>
        <p:txBody>
          <a:bodyPr/>
          <a:lstStyle/>
          <a:p>
            <a:pPr>
              <a:buFontTx/>
              <a:buNone/>
            </a:pPr>
            <a:endParaRPr lang="en-US" sz="6000" dirty="0" smtClean="0">
              <a:solidFill>
                <a:srgbClr val="000000"/>
              </a:solidFill>
            </a:endParaRPr>
          </a:p>
          <a:p>
            <a:pPr>
              <a:buFontTx/>
              <a:buNone/>
            </a:pPr>
            <a:r>
              <a:rPr lang="en-US" sz="6000" dirty="0" smtClean="0">
                <a:solidFill>
                  <a:srgbClr val="000000"/>
                </a:solidFill>
              </a:rPr>
              <a:t>        Nicole rejects Bob</a:t>
            </a:r>
          </a:p>
          <a:p>
            <a:pPr>
              <a:buFontTx/>
              <a:buNone/>
            </a:pPr>
            <a:r>
              <a:rPr lang="en-US" sz="6000" dirty="0" smtClean="0">
                <a:solidFill>
                  <a:srgbClr val="000000"/>
                </a:solidFill>
              </a:rPr>
              <a:t>…because </a:t>
            </a:r>
            <a:r>
              <a:rPr lang="en-US" sz="6000" dirty="0">
                <a:solidFill>
                  <a:srgbClr val="000000"/>
                </a:solidFill>
              </a:rPr>
              <a:t>Tom is </a:t>
            </a:r>
          </a:p>
          <a:p>
            <a:pPr>
              <a:buFontTx/>
              <a:buNone/>
            </a:pPr>
            <a:r>
              <a:rPr lang="en-US" sz="6000" dirty="0">
                <a:solidFill>
                  <a:srgbClr val="000000"/>
                </a:solidFill>
              </a:rPr>
              <a:t>serenading her and she </a:t>
            </a:r>
          </a:p>
          <a:p>
            <a:pPr>
              <a:buFontTx/>
              <a:buNone/>
            </a:pPr>
            <a:r>
              <a:rPr lang="en-US" sz="6000" dirty="0">
                <a:solidFill>
                  <a:srgbClr val="000000"/>
                </a:solidFill>
              </a:rPr>
              <a:t>prefers Tom to Bob.</a:t>
            </a:r>
          </a:p>
          <a:p>
            <a:pPr>
              <a:buFontTx/>
              <a:buNone/>
            </a:pPr>
            <a:endParaRPr lang="en-US" sz="6000" dirty="0" smtClean="0">
              <a:solidFill>
                <a:srgbClr val="000000"/>
              </a:solidFill>
            </a:endParaRP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optimal.</a:t>
            </a:r>
            <a:fld id="{65CBEB4F-F3B6-4041-8D9E-EBDA5BFD33E8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1511" y="0"/>
            <a:ext cx="6309861" cy="1058429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Verify the </a:t>
            </a:r>
            <a:r>
              <a:rPr lang="en-US" sz="4800" dirty="0">
                <a:solidFill>
                  <a:srgbClr val="0000E5"/>
                </a:solidFill>
              </a:rPr>
              <a:t>Invariant</a:t>
            </a:r>
            <a:endParaRPr lang="en-US" sz="4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19507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2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143194" y="990326"/>
            <a:ext cx="9000806" cy="5397607"/>
          </a:xfrm>
        </p:spPr>
        <p:txBody>
          <a:bodyPr/>
          <a:lstStyle/>
          <a:p>
            <a:pPr>
              <a:buFontTx/>
              <a:buNone/>
            </a:pPr>
            <a:r>
              <a:rPr lang="en-US" sz="5400" dirty="0" smtClean="0">
                <a:solidFill>
                  <a:srgbClr val="000000"/>
                </a:solidFill>
              </a:rPr>
              <a:t>By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Invariant</a:t>
            </a:r>
            <a:r>
              <a:rPr lang="en-US" sz="5400" dirty="0" smtClean="0">
                <a:solidFill>
                  <a:srgbClr val="000000"/>
                </a:solidFill>
              </a:rPr>
              <a:t>, Tom’s </a:t>
            </a:r>
          </a:p>
          <a:p>
            <a:pPr>
              <a:buFontTx/>
              <a:buNone/>
            </a:pPr>
            <a:r>
              <a:rPr lang="en-US" sz="5400" dirty="0" smtClean="0">
                <a:solidFill>
                  <a:srgbClr val="000000"/>
                </a:solidFill>
              </a:rPr>
              <a:t>feasible wives still on his </a:t>
            </a:r>
          </a:p>
          <a:p>
            <a:pPr>
              <a:buFontTx/>
              <a:buNone/>
            </a:pPr>
            <a:r>
              <a:rPr lang="en-US" sz="5400" dirty="0" smtClean="0">
                <a:solidFill>
                  <a:srgbClr val="000000"/>
                </a:solidFill>
              </a:rPr>
              <a:t>list.</a:t>
            </a:r>
            <a:endParaRPr lang="en-US" sz="5400" dirty="0">
              <a:solidFill>
                <a:srgbClr val="000000"/>
              </a:solidFill>
            </a:endParaRP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optimal.</a:t>
            </a:r>
            <a:fld id="{65CBEB4F-F3B6-4041-8D9E-EBDA5BFD33E8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1511" y="0"/>
            <a:ext cx="6309861" cy="1058429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Verify the </a:t>
            </a:r>
            <a:r>
              <a:rPr lang="en-US" sz="4800" dirty="0">
                <a:solidFill>
                  <a:srgbClr val="0000E5"/>
                </a:solidFill>
              </a:rPr>
              <a:t>Invariant</a:t>
            </a:r>
            <a:endParaRPr lang="en-US" sz="4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67973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143194" y="990326"/>
            <a:ext cx="9000806" cy="5397607"/>
          </a:xfrm>
        </p:spPr>
        <p:txBody>
          <a:bodyPr/>
          <a:lstStyle/>
          <a:p>
            <a:pPr>
              <a:buFontTx/>
              <a:buNone/>
            </a:pPr>
            <a:r>
              <a:rPr lang="en-US" sz="5400" dirty="0" smtClean="0">
                <a:solidFill>
                  <a:srgbClr val="000000"/>
                </a:solidFill>
              </a:rPr>
              <a:t>By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Invariant</a:t>
            </a:r>
            <a:r>
              <a:rPr lang="en-US" sz="5400" dirty="0" smtClean="0">
                <a:solidFill>
                  <a:srgbClr val="000000"/>
                </a:solidFill>
              </a:rPr>
              <a:t>, Tom’s </a:t>
            </a:r>
          </a:p>
          <a:p>
            <a:pPr>
              <a:buFontTx/>
              <a:buNone/>
            </a:pPr>
            <a:r>
              <a:rPr lang="en-US" sz="5400" dirty="0" smtClean="0">
                <a:solidFill>
                  <a:srgbClr val="000000"/>
                </a:solidFill>
              </a:rPr>
              <a:t>feasible wives still on his </a:t>
            </a:r>
          </a:p>
          <a:p>
            <a:pPr>
              <a:buFontTx/>
              <a:buNone/>
            </a:pPr>
            <a:r>
              <a:rPr lang="en-US" sz="5400" dirty="0" smtClean="0">
                <a:solidFill>
                  <a:srgbClr val="000000"/>
                </a:solidFill>
              </a:rPr>
              <a:t>list.  Nicole is top of list,  </a:t>
            </a:r>
          </a:p>
          <a:p>
            <a:pPr>
              <a:buFontTx/>
              <a:buNone/>
            </a:pPr>
            <a:r>
              <a:rPr lang="en-US" sz="5400" dirty="0" smtClean="0">
                <a:solidFill>
                  <a:srgbClr val="000000"/>
                </a:solidFill>
              </a:rPr>
              <a:t>so ranks above all Tom’s </a:t>
            </a:r>
          </a:p>
          <a:p>
            <a:pPr>
              <a:buFontTx/>
              <a:buNone/>
            </a:pPr>
            <a:r>
              <a:rPr lang="en-US" sz="5400" dirty="0" smtClean="0">
                <a:solidFill>
                  <a:srgbClr val="000000"/>
                </a:solidFill>
              </a:rPr>
              <a:t>other </a:t>
            </a:r>
            <a:r>
              <a:rPr lang="en-US" sz="5400" dirty="0" err="1" smtClean="0">
                <a:solidFill>
                  <a:srgbClr val="000000"/>
                </a:solidFill>
              </a:rPr>
              <a:t>feasibles</a:t>
            </a:r>
            <a:r>
              <a:rPr lang="en-US" sz="5400" dirty="0" smtClean="0">
                <a:solidFill>
                  <a:srgbClr val="000000"/>
                </a:solidFill>
              </a:rPr>
              <a:t>.</a:t>
            </a:r>
            <a:endParaRPr lang="en-US" sz="5400" dirty="0">
              <a:solidFill>
                <a:srgbClr val="000000"/>
              </a:solidFill>
            </a:endParaRP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optimal.</a:t>
            </a:r>
            <a:fld id="{65CBEB4F-F3B6-4041-8D9E-EBDA5BFD33E8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1511" y="0"/>
            <a:ext cx="6309861" cy="1058429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Verify the </a:t>
            </a:r>
            <a:r>
              <a:rPr lang="en-US" sz="4800" dirty="0">
                <a:solidFill>
                  <a:srgbClr val="0000E5"/>
                </a:solidFill>
              </a:rPr>
              <a:t>Invariant</a:t>
            </a:r>
            <a:endParaRPr lang="en-US" sz="4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88159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143195" y="815998"/>
            <a:ext cx="8672400" cy="5596839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 smtClean="0">
                <a:solidFill>
                  <a:srgbClr val="000000"/>
                </a:solidFill>
              </a:rPr>
              <a:t>So Nicole cannot stably </a:t>
            </a:r>
          </a:p>
          <a:p>
            <a:pPr>
              <a:buFontTx/>
              <a:buNone/>
            </a:pPr>
            <a:r>
              <a:rPr lang="en-US" sz="4800" dirty="0" smtClean="0">
                <a:solidFill>
                  <a:srgbClr val="000000"/>
                </a:solidFill>
              </a:rPr>
              <a:t>marry Bob</a:t>
            </a:r>
            <a:r>
              <a:rPr lang="en-US" sz="4800" dirty="0">
                <a:solidFill>
                  <a:srgbClr val="000000"/>
                </a:solidFill>
              </a:rPr>
              <a:t>, </a:t>
            </a:r>
            <a:r>
              <a:rPr lang="en-US" sz="4800" dirty="0" smtClean="0">
                <a:solidFill>
                  <a:srgbClr val="000000"/>
                </a:solidFill>
              </a:rPr>
              <a:t>because </a:t>
            </a:r>
            <a:r>
              <a:rPr lang="en-US" sz="4800" dirty="0" smtClean="0">
                <a:solidFill>
                  <a:srgbClr val="FF0000"/>
                </a:solidFill>
              </a:rPr>
              <a:t>she and </a:t>
            </a:r>
          </a:p>
          <a:p>
            <a:pPr>
              <a:buFontTx/>
              <a:buNone/>
            </a:pPr>
            <a:r>
              <a:rPr lang="en-US" sz="4800" dirty="0" smtClean="0">
                <a:solidFill>
                  <a:srgbClr val="FF0000"/>
                </a:solidFill>
              </a:rPr>
              <a:t>Tom would be rogue</a:t>
            </a:r>
            <a:r>
              <a:rPr lang="en-US" sz="4800" dirty="0" smtClean="0">
                <a:solidFill>
                  <a:srgbClr val="000000"/>
                </a:solidFill>
              </a:rPr>
              <a:t>:</a:t>
            </a:r>
          </a:p>
          <a:p>
            <a:pPr>
              <a:buFontTx/>
              <a:buNone/>
            </a:pPr>
            <a:r>
              <a:rPr lang="en-US" sz="4800" dirty="0">
                <a:solidFill>
                  <a:srgbClr val="000000"/>
                </a:solidFill>
              </a:rPr>
              <a:t>S</a:t>
            </a:r>
            <a:r>
              <a:rPr lang="en-US" sz="4800" dirty="0" smtClean="0">
                <a:solidFill>
                  <a:srgbClr val="000000"/>
                </a:solidFill>
              </a:rPr>
              <a:t>he prefers Tom to Bob, </a:t>
            </a:r>
          </a:p>
          <a:p>
            <a:pPr>
              <a:buFontTx/>
              <a:buNone/>
            </a:pPr>
            <a:r>
              <a:rPr lang="en-US" sz="4800" dirty="0" smtClean="0">
                <a:solidFill>
                  <a:srgbClr val="000000"/>
                </a:solidFill>
              </a:rPr>
              <a:t>and Tom prefers her to </a:t>
            </a:r>
          </a:p>
          <a:p>
            <a:pPr>
              <a:buFontTx/>
              <a:buNone/>
            </a:pPr>
            <a:r>
              <a:rPr lang="en-US" sz="4800" dirty="0" smtClean="0">
                <a:solidFill>
                  <a:srgbClr val="000000"/>
                </a:solidFill>
              </a:rPr>
              <a:t>whomever he is married to.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optimal.</a:t>
            </a:r>
            <a:fld id="{65CBEB4F-F3B6-4041-8D9E-EBDA5BFD33E8}" type="slidenum">
              <a:rPr lang="en-US" smtClean="0"/>
              <a:pPr/>
              <a:t>17</a:t>
            </a:fld>
            <a:endParaRPr lang="en-US" dirty="0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1511" y="0"/>
            <a:ext cx="6309861" cy="1058429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Verify the </a:t>
            </a:r>
            <a:r>
              <a:rPr lang="en-US" sz="4800" dirty="0">
                <a:solidFill>
                  <a:srgbClr val="0000E5"/>
                </a:solidFill>
              </a:rPr>
              <a:t>Invariant</a:t>
            </a:r>
            <a:endParaRPr lang="en-US" sz="4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009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143195" y="815998"/>
            <a:ext cx="8672400" cy="5596839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 smtClean="0">
                <a:solidFill>
                  <a:srgbClr val="000000"/>
                </a:solidFill>
              </a:rPr>
              <a:t>So Nicole cannot stably </a:t>
            </a:r>
          </a:p>
          <a:p>
            <a:pPr>
              <a:buFontTx/>
              <a:buNone/>
            </a:pPr>
            <a:r>
              <a:rPr lang="en-US" sz="4800" dirty="0" smtClean="0">
                <a:solidFill>
                  <a:srgbClr val="000000"/>
                </a:solidFill>
              </a:rPr>
              <a:t>marry Bob</a:t>
            </a:r>
            <a:r>
              <a:rPr lang="en-US" sz="4800" dirty="0">
                <a:solidFill>
                  <a:srgbClr val="000000"/>
                </a:solidFill>
              </a:rPr>
              <a:t>, </a:t>
            </a:r>
            <a:r>
              <a:rPr lang="en-US" sz="4800" dirty="0" smtClean="0">
                <a:solidFill>
                  <a:srgbClr val="000000"/>
                </a:solidFill>
              </a:rPr>
              <a:t>because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optimal.</a:t>
            </a:r>
            <a:fld id="{65CBEB4F-F3B6-4041-8D9E-EBDA5BFD33E8}" type="slidenum">
              <a:rPr lang="en-US" smtClean="0"/>
              <a:pPr/>
              <a:t>18</a:t>
            </a:fld>
            <a:endParaRPr lang="en-US" dirty="0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1511" y="0"/>
            <a:ext cx="6309861" cy="1058429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Verify the </a:t>
            </a:r>
            <a:r>
              <a:rPr lang="en-US" sz="4800" dirty="0">
                <a:solidFill>
                  <a:srgbClr val="0000E5"/>
                </a:solidFill>
              </a:rPr>
              <a:t>Invariant</a:t>
            </a:r>
            <a:endParaRPr lang="en-US" sz="4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20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143195" y="815998"/>
            <a:ext cx="8672400" cy="5596839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 smtClean="0">
                <a:solidFill>
                  <a:srgbClr val="000000"/>
                </a:solidFill>
              </a:rPr>
              <a:t>So Nicole cannot stably </a:t>
            </a:r>
          </a:p>
          <a:p>
            <a:pPr>
              <a:buFontTx/>
              <a:buNone/>
            </a:pPr>
            <a:r>
              <a:rPr lang="en-US" sz="4800" dirty="0" smtClean="0">
                <a:solidFill>
                  <a:srgbClr val="000000"/>
                </a:solidFill>
              </a:rPr>
              <a:t>marry Bob</a:t>
            </a:r>
            <a:r>
              <a:rPr lang="en-US" sz="4800" dirty="0">
                <a:solidFill>
                  <a:srgbClr val="000000"/>
                </a:solidFill>
              </a:rPr>
              <a:t>, </a:t>
            </a:r>
            <a:r>
              <a:rPr lang="en-US" sz="4800" dirty="0" smtClean="0">
                <a:solidFill>
                  <a:srgbClr val="000000"/>
                </a:solidFill>
              </a:rPr>
              <a:t>because </a:t>
            </a:r>
            <a:r>
              <a:rPr lang="en-US" sz="4800" dirty="0" smtClean="0">
                <a:solidFill>
                  <a:srgbClr val="FF0000"/>
                </a:solidFill>
              </a:rPr>
              <a:t>she and </a:t>
            </a:r>
          </a:p>
          <a:p>
            <a:pPr>
              <a:buFontTx/>
              <a:buNone/>
            </a:pPr>
            <a:r>
              <a:rPr lang="en-US" sz="4800" dirty="0" smtClean="0">
                <a:solidFill>
                  <a:srgbClr val="FF0000"/>
                </a:solidFill>
              </a:rPr>
              <a:t>Tom would be rogue</a:t>
            </a:r>
            <a:r>
              <a:rPr lang="en-US" sz="4800" dirty="0" smtClean="0">
                <a:solidFill>
                  <a:srgbClr val="000000"/>
                </a:solidFill>
              </a:rPr>
              <a:t>:</a:t>
            </a:r>
          </a:p>
          <a:p>
            <a:pPr>
              <a:buFontTx/>
              <a:buNone/>
            </a:pPr>
            <a:r>
              <a:rPr lang="en-US" sz="4800" dirty="0">
                <a:solidFill>
                  <a:srgbClr val="000000"/>
                </a:solidFill>
              </a:rPr>
              <a:t>S</a:t>
            </a:r>
            <a:r>
              <a:rPr lang="en-US" sz="4800" dirty="0" smtClean="0">
                <a:solidFill>
                  <a:srgbClr val="000000"/>
                </a:solidFill>
              </a:rPr>
              <a:t>he prefers Tom to Bob, </a:t>
            </a:r>
          </a:p>
          <a:p>
            <a:pPr>
              <a:buFontTx/>
              <a:buNone/>
            </a:pPr>
            <a:r>
              <a:rPr lang="en-US" sz="4800" dirty="0" smtClean="0">
                <a:solidFill>
                  <a:srgbClr val="000000"/>
                </a:solidFill>
              </a:rPr>
              <a:t>and Tom would prefer her to </a:t>
            </a:r>
          </a:p>
          <a:p>
            <a:pPr>
              <a:buFontTx/>
              <a:buNone/>
            </a:pPr>
            <a:r>
              <a:rPr lang="en-US" sz="4800" dirty="0" smtClean="0">
                <a:solidFill>
                  <a:srgbClr val="000000"/>
                </a:solidFill>
              </a:rPr>
              <a:t>whoever his wife is.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optimal.</a:t>
            </a:r>
            <a:fld id="{65CBEB4F-F3B6-4041-8D9E-EBDA5BFD33E8}" type="slidenum">
              <a:rPr lang="en-US" smtClean="0"/>
              <a:pPr/>
              <a:t>19</a:t>
            </a:fld>
            <a:endParaRPr lang="en-US" dirty="0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1511" y="0"/>
            <a:ext cx="6309861" cy="1058429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Verify the </a:t>
            </a:r>
            <a:r>
              <a:rPr lang="en-US" sz="4800" dirty="0">
                <a:solidFill>
                  <a:srgbClr val="0000E5"/>
                </a:solidFill>
              </a:rPr>
              <a:t>Invariant</a:t>
            </a:r>
            <a:endParaRPr lang="en-US" sz="4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77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Mating Ritual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487505" y="2886230"/>
            <a:ext cx="8318427" cy="275152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5400" dirty="0">
                <a:latin typeface="Comic Sans MS" pitchFamily="66" charset="0"/>
              </a:rPr>
              <a:t>Girls’ suitors get better</a:t>
            </a:r>
            <a:r>
              <a:rPr lang="en-US" sz="5400" dirty="0" smtClean="0">
                <a:latin typeface="Comic Sans MS" pitchFamily="66" charset="0"/>
              </a:rPr>
              <a:t>,</a:t>
            </a:r>
          </a:p>
          <a:p>
            <a:pPr>
              <a:buNone/>
            </a:pPr>
            <a:r>
              <a:rPr lang="en-US" sz="5400" dirty="0" smtClean="0">
                <a:latin typeface="Comic Sans MS" pitchFamily="66" charset="0"/>
              </a:rPr>
              <a:t>and boys’ </a:t>
            </a:r>
            <a:r>
              <a:rPr lang="en-US" sz="5400" dirty="0">
                <a:latin typeface="Comic Sans MS" pitchFamily="66" charset="0"/>
              </a:rPr>
              <a:t>sweethearts </a:t>
            </a:r>
            <a:r>
              <a:rPr lang="en-US" sz="5400" dirty="0" smtClean="0">
                <a:latin typeface="Comic Sans MS" pitchFamily="66" charset="0"/>
              </a:rPr>
              <a:t>get worse</a:t>
            </a:r>
            <a:endParaRPr lang="en-US" sz="5400" dirty="0">
              <a:solidFill>
                <a:schemeClr val="hlink"/>
              </a:solidFill>
              <a:latin typeface="Comic Sans MS" pitchFamily="66" charset="0"/>
            </a:endParaRP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1051986" y="974904"/>
            <a:ext cx="6953416" cy="192616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Who does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better,</a:t>
            </a:r>
          </a:p>
          <a:p>
            <a:pPr>
              <a:spcBef>
                <a:spcPts val="0"/>
              </a:spcBef>
              <a:buNone/>
            </a:pPr>
            <a:r>
              <a:rPr lang="en-US" sz="6000" dirty="0" smtClean="0">
                <a:latin typeface="Comic Sans MS" pitchFamily="66" charset="0"/>
              </a:rPr>
              <a:t>boys </a:t>
            </a:r>
            <a:r>
              <a:rPr lang="en-US" sz="6000" dirty="0">
                <a:latin typeface="Comic Sans MS" pitchFamily="66" charset="0"/>
              </a:rPr>
              <a:t>or girls?</a:t>
            </a:r>
          </a:p>
        </p:txBody>
      </p:sp>
      <p:sp>
        <p:nvSpPr>
          <p:cNvPr id="5018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optimal.</a:t>
            </a:r>
            <a:fld id="{87D09381-529C-4565-93CC-F0F84618B121}" type="slidenum">
              <a:rPr lang="en-US" smtClean="0"/>
              <a:pPr/>
              <a:t>2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7558725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186769" y="1550667"/>
            <a:ext cx="8778240" cy="3716576"/>
          </a:xfrm>
        </p:spPr>
        <p:txBody>
          <a:bodyPr/>
          <a:lstStyle/>
          <a:p>
            <a:pPr>
              <a:buFontTx/>
              <a:buNone/>
            </a:pPr>
            <a:r>
              <a:rPr lang="en-US" sz="6000" dirty="0" smtClean="0">
                <a:solidFill>
                  <a:srgbClr val="000000"/>
                </a:solidFill>
              </a:rPr>
              <a:t>So rejected suitor Bob</a:t>
            </a:r>
          </a:p>
          <a:p>
            <a:pPr>
              <a:buFontTx/>
              <a:buNone/>
            </a:pPr>
            <a:r>
              <a:rPr lang="en-US" sz="6000" dirty="0" smtClean="0">
                <a:solidFill>
                  <a:srgbClr val="000000"/>
                </a:solidFill>
              </a:rPr>
              <a:t>is indeed not feasible:</a:t>
            </a:r>
          </a:p>
          <a:p>
            <a:pPr algn="ctr">
              <a:buFontTx/>
              <a:buNone/>
            </a:pPr>
            <a:r>
              <a:rPr lang="en-US" sz="6000" dirty="0" smtClean="0">
                <a:solidFill>
                  <a:srgbClr val="0000E5"/>
                </a:solidFill>
              </a:rPr>
              <a:t>Invariant</a:t>
            </a:r>
            <a:r>
              <a:rPr lang="en-US" sz="6000" dirty="0" smtClean="0">
                <a:solidFill>
                  <a:srgbClr val="000000"/>
                </a:solidFill>
              </a:rPr>
              <a:t> </a:t>
            </a:r>
            <a:r>
              <a:rPr lang="en-US" sz="6000" dirty="0">
                <a:solidFill>
                  <a:srgbClr val="000000"/>
                </a:solidFill>
              </a:rPr>
              <a:t>is </a:t>
            </a:r>
            <a:r>
              <a:rPr lang="en-US" sz="6000" dirty="0" smtClean="0">
                <a:solidFill>
                  <a:srgbClr val="000000"/>
                </a:solidFill>
              </a:rPr>
              <a:t>preserved!</a:t>
            </a:r>
            <a:endParaRPr lang="en-US" sz="6000" dirty="0">
              <a:solidFill>
                <a:srgbClr val="000000"/>
              </a:solidFill>
            </a:endParaRP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optimal.</a:t>
            </a:r>
            <a:fld id="{65CBEB4F-F3B6-4041-8D9E-EBDA5BFD33E8}" type="slidenum">
              <a:rPr lang="en-US" smtClean="0"/>
              <a:pPr/>
              <a:t>20</a:t>
            </a:fld>
            <a:endParaRPr lang="en-US" dirty="0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1511" y="0"/>
            <a:ext cx="6309861" cy="1058429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Verify the </a:t>
            </a:r>
            <a:r>
              <a:rPr lang="en-US" sz="4800" dirty="0">
                <a:solidFill>
                  <a:srgbClr val="0000E5"/>
                </a:solidFill>
              </a:rPr>
              <a:t>Invariant</a:t>
            </a:r>
            <a:endParaRPr lang="en-US" sz="4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9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optimal.</a:t>
            </a:r>
            <a:fld id="{9C75F36C-0433-4F6B-BCAF-665E036C6B72}" type="slidenum">
              <a:rPr lang="en-US" smtClean="0"/>
              <a:pPr/>
              <a:t>21</a:t>
            </a:fld>
            <a:endParaRPr lang="en-US" dirty="0" smtClean="0"/>
          </a:p>
        </p:txBody>
      </p:sp>
      <p:sp>
        <p:nvSpPr>
          <p:cNvPr id="56324" name="TextBox 10"/>
          <p:cNvSpPr txBox="1">
            <a:spLocks noChangeArrowheads="1"/>
          </p:cNvSpPr>
          <p:nvPr/>
        </p:nvSpPr>
        <p:spPr bwMode="auto">
          <a:xfrm>
            <a:off x="52022" y="1219488"/>
            <a:ext cx="8381396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6000" dirty="0" smtClean="0">
                <a:latin typeface="Comic Sans MS" pitchFamily="66" charset="0"/>
              </a:rPr>
              <a:t>Easier argument shows</a:t>
            </a:r>
          </a:p>
          <a:p>
            <a:pPr>
              <a:buNone/>
            </a:pPr>
            <a:r>
              <a:rPr lang="en-US" sz="6000" dirty="0" smtClean="0">
                <a:latin typeface="Comic Sans MS" pitchFamily="66" charset="0"/>
              </a:rPr>
              <a:t>each girl gets worst</a:t>
            </a:r>
          </a:p>
          <a:p>
            <a:pPr>
              <a:buNone/>
            </a:pPr>
            <a:r>
              <a:rPr lang="en-US" sz="6000" dirty="0" smtClean="0">
                <a:latin typeface="Comic Sans MS" pitchFamily="66" charset="0"/>
              </a:rPr>
              <a:t>possible spouse.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1511" y="0"/>
            <a:ext cx="6309861" cy="1058429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Girls </a:t>
            </a:r>
            <a:r>
              <a:rPr lang="en-US" sz="4800" dirty="0" smtClean="0">
                <a:solidFill>
                  <a:srgbClr val="FF0000"/>
                </a:solidFill>
              </a:rPr>
              <a:t>lose</a:t>
            </a:r>
            <a:r>
              <a:rPr lang="en-US" sz="4800" dirty="0" smtClean="0">
                <a:solidFill>
                  <a:schemeClr val="tx1"/>
                </a:solidFill>
              </a:rPr>
              <a:t> the Ritual</a:t>
            </a:r>
          </a:p>
        </p:txBody>
      </p:sp>
    </p:spTree>
    <p:extLst>
      <p:ext uri="{BB962C8B-B14F-4D97-AF65-F5344CB8AC3E}">
        <p14:creationId xmlns:p14="http://schemas.microsoft.com/office/powerpoint/2010/main" val="199724012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1511" y="0"/>
            <a:ext cx="6309861" cy="1058429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Boys </a:t>
            </a:r>
            <a:r>
              <a:rPr lang="en-US" sz="4800" dirty="0" smtClean="0">
                <a:solidFill>
                  <a:srgbClr val="008000"/>
                </a:solidFill>
              </a:rPr>
              <a:t>win</a:t>
            </a:r>
            <a:r>
              <a:rPr lang="en-US" sz="4800" dirty="0" smtClean="0">
                <a:solidFill>
                  <a:schemeClr val="tx1"/>
                </a:solidFill>
              </a:rPr>
              <a:t>, Girls </a:t>
            </a:r>
            <a:r>
              <a:rPr lang="en-US" sz="4800" dirty="0" smtClean="0">
                <a:solidFill>
                  <a:srgbClr val="FF0000"/>
                </a:solidFill>
              </a:rPr>
              <a:t>lose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249021" y="871648"/>
            <a:ext cx="8581087" cy="544764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5400" dirty="0" smtClean="0">
                <a:latin typeface="Comic Sans MS" pitchFamily="66" charset="0"/>
              </a:rPr>
              <a:t>In Mating Ritual:</a:t>
            </a:r>
          </a:p>
          <a:p>
            <a:pPr>
              <a:buNone/>
            </a:pPr>
            <a:r>
              <a:rPr lang="en-US" sz="6000" dirty="0" smtClean="0">
                <a:solidFill>
                  <a:srgbClr val="0000E5"/>
                </a:solidFill>
                <a:latin typeface="Comic Sans MS" pitchFamily="66" charset="0"/>
              </a:rPr>
              <a:t>Every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dirty="0"/>
              <a:t>boy marries </a:t>
            </a:r>
            <a:r>
              <a:rPr lang="en-US" sz="6000" dirty="0" smtClean="0"/>
              <a:t>his</a:t>
            </a:r>
            <a:endParaRPr lang="en-US" sz="60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6000" dirty="0" smtClean="0">
                <a:solidFill>
                  <a:srgbClr val="008000"/>
                </a:solidFill>
              </a:rPr>
              <a:t>optimal</a:t>
            </a:r>
            <a:r>
              <a:rPr lang="en-US" sz="6000" dirty="0" smtClean="0"/>
              <a:t> wife.</a:t>
            </a:r>
            <a:endParaRPr lang="en-US" sz="6000" dirty="0">
              <a:latin typeface="Comic Sans MS" pitchFamily="66" charset="0"/>
            </a:endParaRPr>
          </a:p>
          <a:p>
            <a:pPr>
              <a:buNone/>
            </a:pPr>
            <a:r>
              <a:rPr lang="en-US" sz="6000" dirty="0" smtClean="0">
                <a:solidFill>
                  <a:srgbClr val="0000E5"/>
                </a:solidFill>
                <a:latin typeface="Comic Sans MS" pitchFamily="66" charset="0"/>
              </a:rPr>
              <a:t>Every</a:t>
            </a:r>
            <a:r>
              <a:rPr lang="en-US" sz="6000" dirty="0" smtClean="0">
                <a:latin typeface="Comic Sans MS" pitchFamily="66" charset="0"/>
              </a:rPr>
              <a:t> girl marries her</a:t>
            </a:r>
          </a:p>
          <a:p>
            <a:pPr>
              <a:buNone/>
            </a:pPr>
            <a:r>
              <a:rPr lang="en-US" sz="6000" dirty="0" err="1" smtClean="0">
                <a:solidFill>
                  <a:schemeClr val="hlink"/>
                </a:solidFill>
              </a:rPr>
              <a:t>pessimal</a:t>
            </a:r>
            <a:r>
              <a:rPr lang="en-US" sz="6000" dirty="0" smtClean="0"/>
              <a:t> husband. 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5120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optimal.</a:t>
            </a:r>
            <a:fld id="{98E15869-363D-4A6A-9DE4-BB4AE5BA2C11}" type="slidenum">
              <a:rPr lang="en-US" smtClean="0"/>
              <a:pPr/>
              <a:t>22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484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Stable Marriage</a:t>
            </a:r>
          </a:p>
        </p:txBody>
      </p:sp>
      <p:sp>
        <p:nvSpPr>
          <p:cNvPr id="429059" name="Text Box 3"/>
          <p:cNvSpPr txBox="1">
            <a:spLocks noChangeArrowheads="1"/>
          </p:cNvSpPr>
          <p:nvPr/>
        </p:nvSpPr>
        <p:spPr bwMode="auto">
          <a:xfrm>
            <a:off x="580900" y="1933108"/>
            <a:ext cx="7935140" cy="192052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o</a:t>
            </a:r>
            <a:r>
              <a:rPr lang="en-US" sz="5400" dirty="0" smtClean="0">
                <a:latin typeface="Comic Sans MS" pitchFamily="66" charset="0"/>
              </a:rPr>
              <a:t>ther </a:t>
            </a:r>
            <a:r>
              <a:rPr lang="en-US" sz="5400" dirty="0">
                <a:latin typeface="Comic Sans MS" pitchFamily="66" charset="0"/>
              </a:rPr>
              <a:t>stable </a:t>
            </a:r>
            <a:r>
              <a:rPr lang="en-US" sz="5400" dirty="0" smtClean="0">
                <a:latin typeface="Comic Sans MS" pitchFamily="66" charset="0"/>
              </a:rPr>
              <a:t>marriages </a:t>
            </a:r>
          </a:p>
          <a:p>
            <a:pPr>
              <a:buNone/>
            </a:pPr>
            <a:r>
              <a:rPr lang="en-US" sz="5400" dirty="0" smtClean="0">
                <a:latin typeface="Comic Sans MS" pitchFamily="66" charset="0"/>
              </a:rPr>
              <a:t>  possible?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743451" y="1065213"/>
            <a:ext cx="7662419" cy="7856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More questions, rich </a:t>
            </a:r>
            <a:r>
              <a:rPr lang="en-US" sz="4400" dirty="0" smtClean="0">
                <a:latin typeface="Comic Sans MS" pitchFamily="66" charset="0"/>
              </a:rPr>
              <a:t>theory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429061" name="Text Box 5"/>
          <p:cNvSpPr txBox="1">
            <a:spLocks noChangeArrowheads="1"/>
          </p:cNvSpPr>
          <p:nvPr/>
        </p:nvSpPr>
        <p:spPr bwMode="auto">
          <a:xfrm>
            <a:off x="578791" y="3855752"/>
            <a:ext cx="7725192" cy="192052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do </a:t>
            </a:r>
            <a:r>
              <a:rPr lang="en-US" sz="5400" dirty="0">
                <a:latin typeface="Comic Sans MS" pitchFamily="66" charset="0"/>
              </a:rPr>
              <a:t>better by lying? </a:t>
            </a:r>
            <a:endParaRPr lang="en-US" sz="54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5400" dirty="0" smtClean="0"/>
              <a:t>  boys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-No!    </a:t>
            </a:r>
            <a:r>
              <a:rPr lang="en-US" sz="5400" dirty="0" smtClean="0">
                <a:latin typeface="Comic Sans MS" pitchFamily="66" charset="0"/>
              </a:rPr>
              <a:t>girls -</a:t>
            </a:r>
            <a:r>
              <a:rPr lang="en-US" sz="5400" dirty="0" smtClean="0">
                <a:solidFill>
                  <a:schemeClr val="hlink"/>
                </a:solidFill>
                <a:latin typeface="Comic Sans MS" pitchFamily="66" charset="0"/>
              </a:rPr>
              <a:t>Yes</a:t>
            </a:r>
            <a:r>
              <a:rPr lang="en-US" sz="5400" dirty="0">
                <a:solidFill>
                  <a:schemeClr val="hlink"/>
                </a:solidFill>
                <a:latin typeface="Comic Sans MS" pitchFamily="66" charset="0"/>
              </a:rPr>
              <a:t>!</a:t>
            </a:r>
          </a:p>
        </p:txBody>
      </p:sp>
      <p:sp>
        <p:nvSpPr>
          <p:cNvPr id="5735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optimal.</a:t>
            </a:r>
            <a:fld id="{7BB76824-9F76-4ADE-AC6C-0508E1575FA2}" type="slidenum">
              <a:rPr lang="en-US" smtClean="0"/>
              <a:pPr/>
              <a:t>23</a:t>
            </a:fld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076676" y="2891948"/>
            <a:ext cx="4660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None/>
            </a:pPr>
            <a:r>
              <a:rPr lang="en-US" sz="5400" dirty="0" smtClean="0">
                <a:latin typeface="Comic Sans MS" pitchFamily="66" charset="0"/>
              </a:rPr>
              <a:t>-can be </a:t>
            </a:r>
            <a:r>
              <a:rPr lang="en-US" sz="5400" dirty="0" smtClean="0">
                <a:solidFill>
                  <a:srgbClr val="C00000"/>
                </a:solidFill>
                <a:latin typeface="Comic Sans MS" pitchFamily="66" charset="0"/>
              </a:rPr>
              <a:t>many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21264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9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9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9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59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Mating Ritual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487505" y="2886230"/>
            <a:ext cx="8318427" cy="457971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5400" dirty="0">
                <a:latin typeface="Comic Sans MS" pitchFamily="66" charset="0"/>
              </a:rPr>
              <a:t>Girls’ suitors get better</a:t>
            </a:r>
            <a:r>
              <a:rPr lang="en-US" sz="5400" dirty="0" smtClean="0">
                <a:latin typeface="Comic Sans MS" pitchFamily="66" charset="0"/>
              </a:rPr>
              <a:t>,</a:t>
            </a:r>
          </a:p>
          <a:p>
            <a:pPr>
              <a:buNone/>
            </a:pPr>
            <a:r>
              <a:rPr lang="en-US" sz="5400" dirty="0" smtClean="0">
                <a:latin typeface="Comic Sans MS" pitchFamily="66" charset="0"/>
              </a:rPr>
              <a:t>and boys’ </a:t>
            </a:r>
            <a:r>
              <a:rPr lang="en-US" sz="5400" dirty="0">
                <a:latin typeface="Comic Sans MS" pitchFamily="66" charset="0"/>
              </a:rPr>
              <a:t>sweethearts </a:t>
            </a:r>
            <a:r>
              <a:rPr lang="en-US" sz="5400" dirty="0"/>
              <a:t>get worse, so girls do better?</a:t>
            </a:r>
            <a:endParaRPr lang="en-US" sz="5400" dirty="0">
              <a:solidFill>
                <a:schemeClr val="hlink"/>
              </a:solidFill>
            </a:endParaRPr>
          </a:p>
          <a:p>
            <a:pPr>
              <a:buNone/>
            </a:pPr>
            <a:endParaRPr lang="en-US" sz="5400" dirty="0">
              <a:solidFill>
                <a:schemeClr val="hlink"/>
              </a:solidFill>
              <a:latin typeface="Comic Sans MS" pitchFamily="66" charset="0"/>
            </a:endParaRP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1051986" y="974904"/>
            <a:ext cx="6953416" cy="192616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Who does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better,</a:t>
            </a:r>
          </a:p>
          <a:p>
            <a:pPr>
              <a:spcBef>
                <a:spcPts val="0"/>
              </a:spcBef>
              <a:buNone/>
            </a:pPr>
            <a:r>
              <a:rPr lang="en-US" sz="6000" dirty="0" smtClean="0">
                <a:latin typeface="Comic Sans MS" pitchFamily="66" charset="0"/>
              </a:rPr>
              <a:t>boys </a:t>
            </a:r>
            <a:r>
              <a:rPr lang="en-US" sz="6000" dirty="0">
                <a:latin typeface="Comic Sans MS" pitchFamily="66" charset="0"/>
              </a:rPr>
              <a:t>or girls?</a:t>
            </a:r>
          </a:p>
        </p:txBody>
      </p:sp>
      <p:sp>
        <p:nvSpPr>
          <p:cNvPr id="5018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optimal.</a:t>
            </a:r>
            <a:fld id="{87D09381-529C-4565-93CC-F0F84618B121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637718" y="5110756"/>
            <a:ext cx="1944763" cy="144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8800" dirty="0">
                <a:solidFill>
                  <a:schemeClr val="hlink"/>
                </a:solidFill>
                <a:latin typeface="Comic Sans MS" pitchFamily="66" charset="0"/>
              </a:rPr>
              <a:t>No!</a:t>
            </a:r>
          </a:p>
        </p:txBody>
      </p:sp>
    </p:spTree>
    <p:extLst>
      <p:ext uri="{BB962C8B-B14F-4D97-AF65-F5344CB8AC3E}">
        <p14:creationId xmlns:p14="http://schemas.microsoft.com/office/powerpoint/2010/main" val="112430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Mating Ritual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658018" y="2831888"/>
            <a:ext cx="7904163" cy="260379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4800" dirty="0">
                <a:latin typeface="Comic Sans MS" pitchFamily="66" charset="0"/>
              </a:rPr>
              <a:t>Girls’ suitors get better</a:t>
            </a:r>
            <a:r>
              <a:rPr lang="en-US" sz="4800" dirty="0" smtClean="0">
                <a:latin typeface="Comic Sans MS" pitchFamily="66" charset="0"/>
              </a:rPr>
              <a:t>,</a:t>
            </a:r>
          </a:p>
          <a:p>
            <a:pPr>
              <a:buNone/>
            </a:pPr>
            <a:r>
              <a:rPr lang="en-US" sz="4800" dirty="0" smtClean="0">
                <a:latin typeface="Comic Sans MS" pitchFamily="66" charset="0"/>
              </a:rPr>
              <a:t>and boys’ </a:t>
            </a:r>
            <a:r>
              <a:rPr lang="en-US" sz="4800" dirty="0">
                <a:latin typeface="Comic Sans MS" pitchFamily="66" charset="0"/>
              </a:rPr>
              <a:t>sweethearts </a:t>
            </a:r>
            <a:r>
              <a:rPr lang="en-US" sz="4800" dirty="0" smtClean="0">
                <a:latin typeface="Comic Sans MS" pitchFamily="66" charset="0"/>
              </a:rPr>
              <a:t>get</a:t>
            </a:r>
          </a:p>
          <a:p>
            <a:pPr>
              <a:buNone/>
            </a:pPr>
            <a:r>
              <a:rPr lang="en-US" sz="4800" dirty="0" smtClean="0">
                <a:latin typeface="Comic Sans MS" pitchFamily="66" charset="0"/>
              </a:rPr>
              <a:t>worse</a:t>
            </a:r>
            <a:r>
              <a:rPr lang="en-US" sz="4800" dirty="0">
                <a:latin typeface="Comic Sans MS" pitchFamily="66" charset="0"/>
              </a:rPr>
              <a:t>, so girls do better?</a:t>
            </a:r>
            <a:endParaRPr lang="en-US" sz="4800" dirty="0">
              <a:solidFill>
                <a:schemeClr val="hlink"/>
              </a:solidFill>
              <a:latin typeface="Comic Sans MS" pitchFamily="66" charset="0"/>
            </a:endParaRP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1462480" y="1043180"/>
            <a:ext cx="6271371" cy="175432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Who does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better,</a:t>
            </a:r>
          </a:p>
          <a:p>
            <a:pPr>
              <a:spcBef>
                <a:spcPts val="0"/>
              </a:spcBef>
              <a:buNone/>
            </a:pPr>
            <a:r>
              <a:rPr lang="en-US" sz="5400" dirty="0" smtClean="0">
                <a:latin typeface="Comic Sans MS" pitchFamily="66" charset="0"/>
              </a:rPr>
              <a:t>boys </a:t>
            </a:r>
            <a:r>
              <a:rPr lang="en-US" sz="5400" dirty="0">
                <a:latin typeface="Comic Sans MS" pitchFamily="66" charset="0"/>
              </a:rPr>
              <a:t>or girls?</a:t>
            </a:r>
          </a:p>
        </p:txBody>
      </p:sp>
      <p:sp>
        <p:nvSpPr>
          <p:cNvPr id="425990" name="Rectangle 6"/>
          <p:cNvSpPr>
            <a:spLocks noChangeArrowheads="1"/>
          </p:cNvSpPr>
          <p:nvPr/>
        </p:nvSpPr>
        <p:spPr bwMode="auto">
          <a:xfrm>
            <a:off x="3637718" y="5110756"/>
            <a:ext cx="1944763" cy="144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8800" dirty="0">
                <a:solidFill>
                  <a:schemeClr val="hlink"/>
                </a:solidFill>
                <a:latin typeface="Comic Sans MS" pitchFamily="66" charset="0"/>
              </a:rPr>
              <a:t>No!</a:t>
            </a:r>
          </a:p>
        </p:txBody>
      </p:sp>
      <p:sp>
        <p:nvSpPr>
          <p:cNvPr id="5018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optimal.</a:t>
            </a:r>
            <a:fld id="{87D09381-529C-4565-93CC-F0F84618B121}" type="slidenum">
              <a:rPr lang="en-US" smtClean="0"/>
              <a:pPr/>
              <a:t>4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073462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9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8669" y="0"/>
            <a:ext cx="5998566" cy="1095786"/>
          </a:xfrm>
        </p:spPr>
        <p:txBody>
          <a:bodyPr/>
          <a:lstStyle/>
          <a:p>
            <a:pPr eaLnBrk="1" hangingPunct="1"/>
            <a:r>
              <a:rPr lang="en-US" sz="4800" dirty="0" smtClean="0"/>
              <a:t>Feasible spouses</a:t>
            </a:r>
            <a:endParaRPr lang="en-US" sz="4800" dirty="0" smtClean="0">
              <a:solidFill>
                <a:srgbClr val="008000"/>
              </a:solidFill>
            </a:endParaRP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443603" y="1066942"/>
            <a:ext cx="8347080" cy="472329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6000" dirty="0" smtClean="0">
                <a:latin typeface="Comic Sans MS" pitchFamily="66" charset="0"/>
              </a:rPr>
              <a:t>Nicole and Keith are </a:t>
            </a:r>
            <a:r>
              <a:rPr lang="en-US" sz="6000" dirty="0" smtClean="0">
                <a:solidFill>
                  <a:srgbClr val="9F009F"/>
                </a:solidFill>
                <a:latin typeface="Comic Sans MS" pitchFamily="66" charset="0"/>
              </a:rPr>
              <a:t>feasible</a:t>
            </a:r>
            <a:r>
              <a:rPr lang="en-US" sz="6000" dirty="0" smtClean="0">
                <a:latin typeface="Comic Sans MS" pitchFamily="66" charset="0"/>
              </a:rPr>
              <a:t> spouses </a:t>
            </a:r>
            <a:r>
              <a:rPr lang="en-US" sz="6000" dirty="0" smtClean="0"/>
              <a:t>when they are married in </a:t>
            </a:r>
            <a:r>
              <a:rPr lang="en-US" sz="6000" dirty="0" smtClean="0">
                <a:solidFill>
                  <a:srgbClr val="0000FF"/>
                </a:solidFill>
              </a:rPr>
              <a:t>some</a:t>
            </a:r>
            <a:r>
              <a:rPr lang="en-US" sz="6000" dirty="0" smtClean="0"/>
              <a:t> set of stable marriages.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5120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optimal.</a:t>
            </a:r>
            <a:fld id="{98E15869-363D-4A6A-9DE4-BB4AE5BA2C11}" type="slidenum">
              <a:rPr lang="en-US" smtClean="0"/>
              <a:pPr/>
              <a:t>5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887313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580" y="0"/>
            <a:ext cx="5425819" cy="1182951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Optimal spouses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599422" y="1166563"/>
            <a:ext cx="8205787" cy="43396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6000" dirty="0" smtClean="0">
                <a:latin typeface="Comic Sans MS" pitchFamily="66" charset="0"/>
              </a:rPr>
              <a:t>Nicole is </a:t>
            </a:r>
            <a:r>
              <a:rPr lang="en-US" sz="6000" dirty="0" smtClean="0">
                <a:solidFill>
                  <a:srgbClr val="9F009F"/>
                </a:solidFill>
              </a:rPr>
              <a:t>o</a:t>
            </a:r>
            <a:r>
              <a:rPr lang="en-US" sz="6000" dirty="0" smtClean="0">
                <a:solidFill>
                  <a:srgbClr val="9F009F"/>
                </a:solidFill>
                <a:latin typeface="Comic Sans MS" pitchFamily="66" charset="0"/>
              </a:rPr>
              <a:t>ptimal </a:t>
            </a:r>
            <a:r>
              <a:rPr lang="en-US" sz="6000" dirty="0" smtClean="0">
                <a:latin typeface="Comic Sans MS" pitchFamily="66" charset="0"/>
              </a:rPr>
              <a:t>for </a:t>
            </a:r>
          </a:p>
          <a:p>
            <a:pPr>
              <a:buNone/>
            </a:pPr>
            <a:r>
              <a:rPr lang="en-US" sz="6000" dirty="0" smtClean="0">
                <a:latin typeface="Comic Sans MS" pitchFamily="66" charset="0"/>
              </a:rPr>
              <a:t>Keith when she is </a:t>
            </a:r>
          </a:p>
          <a:p>
            <a:pPr>
              <a:buNone/>
            </a:pPr>
            <a:r>
              <a:rPr lang="en-US" sz="6000" dirty="0" smtClean="0">
                <a:latin typeface="Comic Sans MS" pitchFamily="66" charset="0"/>
              </a:rPr>
              <a:t>Keith’s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highest ranked </a:t>
            </a:r>
          </a:p>
          <a:p>
            <a:pPr>
              <a:buNone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feasible </a:t>
            </a:r>
            <a:r>
              <a:rPr lang="en-US" sz="6000" dirty="0" smtClean="0">
                <a:latin typeface="Comic Sans MS" pitchFamily="66" charset="0"/>
              </a:rPr>
              <a:t>spouse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5120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optimal.</a:t>
            </a:r>
            <a:fld id="{98E15869-363D-4A6A-9DE4-BB4AE5BA2C11}" type="slidenum">
              <a:rPr lang="en-US" smtClean="0"/>
              <a:pPr/>
              <a:t>6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402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1511" y="0"/>
            <a:ext cx="6309861" cy="1058429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Boys </a:t>
            </a:r>
            <a:r>
              <a:rPr lang="en-US" sz="4800" dirty="0" smtClean="0">
                <a:solidFill>
                  <a:srgbClr val="008000"/>
                </a:solidFill>
              </a:rPr>
              <a:t>win</a:t>
            </a:r>
            <a:r>
              <a:rPr lang="en-US" sz="4800" dirty="0" smtClean="0">
                <a:solidFill>
                  <a:schemeClr val="tx1"/>
                </a:solidFill>
              </a:rPr>
              <a:t> the Ritual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249021" y="871648"/>
            <a:ext cx="8581087" cy="31393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5400" dirty="0" smtClean="0">
                <a:latin typeface="Comic Sans MS" pitchFamily="66" charset="0"/>
              </a:rPr>
              <a:t>In Mating Ritual:</a:t>
            </a:r>
          </a:p>
          <a:p>
            <a:pPr>
              <a:buNone/>
            </a:pPr>
            <a:r>
              <a:rPr lang="en-US" sz="6000" dirty="0" smtClean="0">
                <a:solidFill>
                  <a:srgbClr val="0000E5"/>
                </a:solidFill>
                <a:latin typeface="Comic Sans MS" pitchFamily="66" charset="0"/>
              </a:rPr>
              <a:t>Every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dirty="0"/>
              <a:t>boy marries </a:t>
            </a:r>
            <a:r>
              <a:rPr lang="en-US" sz="6000" dirty="0" smtClean="0"/>
              <a:t>his</a:t>
            </a:r>
            <a:endParaRPr lang="en-US" sz="60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6000" dirty="0" smtClean="0">
                <a:solidFill>
                  <a:srgbClr val="008000"/>
                </a:solidFill>
              </a:rPr>
              <a:t>optimal</a:t>
            </a:r>
            <a:r>
              <a:rPr lang="en-US" sz="6000" dirty="0" smtClean="0"/>
              <a:t> wife.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5120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optimal.</a:t>
            </a:r>
            <a:fld id="{98E15869-363D-4A6A-9DE4-BB4AE5BA2C11}" type="slidenum">
              <a:rPr lang="en-US" smtClean="0"/>
              <a:pPr/>
              <a:t>7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243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105841" y="1276723"/>
            <a:ext cx="8772010" cy="3704120"/>
          </a:xfrm>
        </p:spPr>
        <p:txBody>
          <a:bodyPr/>
          <a:lstStyle/>
          <a:p>
            <a:pPr>
              <a:buFontTx/>
              <a:buNone/>
            </a:pPr>
            <a:r>
              <a:rPr lang="en-US" sz="6000" dirty="0" smtClean="0"/>
              <a:t>Follows from</a:t>
            </a:r>
            <a:r>
              <a:rPr lang="en-US" sz="6600" dirty="0" smtClean="0"/>
              <a:t> </a:t>
            </a:r>
            <a:r>
              <a:rPr lang="en-US" sz="6600" dirty="0" smtClean="0">
                <a:solidFill>
                  <a:srgbClr val="0000E5"/>
                </a:solidFill>
              </a:rPr>
              <a:t>Invariant</a:t>
            </a:r>
            <a:endParaRPr lang="en-US" sz="5400" dirty="0" smtClean="0">
              <a:solidFill>
                <a:srgbClr val="0000E5"/>
              </a:solidFill>
            </a:endParaRPr>
          </a:p>
          <a:p>
            <a:pPr>
              <a:buFontTx/>
              <a:buNone/>
            </a:pPr>
            <a:r>
              <a:rPr lang="en-US" sz="4400" dirty="0"/>
              <a:t> </a:t>
            </a:r>
            <a:r>
              <a:rPr lang="en-US" sz="4400" dirty="0" smtClean="0"/>
              <a:t> </a:t>
            </a:r>
            <a:r>
              <a:rPr lang="en-US" sz="6600" dirty="0" smtClean="0">
                <a:solidFill>
                  <a:srgbClr val="9F009F"/>
                </a:solidFill>
              </a:rPr>
              <a:t>No girl has rejected a feasible spouse</a:t>
            </a:r>
            <a:endParaRPr lang="en-US" sz="4400" dirty="0" smtClean="0">
              <a:solidFill>
                <a:srgbClr val="9F009F"/>
              </a:solidFill>
            </a:endParaRP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optimal.</a:t>
            </a:r>
            <a:fld id="{65CBEB4F-F3B6-4041-8D9E-EBDA5BFD33E8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1511" y="0"/>
            <a:ext cx="6309861" cy="1058429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Boys </a:t>
            </a:r>
            <a:r>
              <a:rPr lang="en-US" sz="4800" dirty="0" smtClean="0">
                <a:solidFill>
                  <a:srgbClr val="008000"/>
                </a:solidFill>
              </a:rPr>
              <a:t>win</a:t>
            </a:r>
            <a:r>
              <a:rPr lang="en-US" sz="4800" dirty="0" smtClean="0">
                <a:solidFill>
                  <a:schemeClr val="tx1"/>
                </a:solidFill>
              </a:rPr>
              <a:t> the Ritual</a:t>
            </a:r>
          </a:p>
        </p:txBody>
      </p:sp>
    </p:spTree>
    <p:extLst>
      <p:ext uri="{BB962C8B-B14F-4D97-AF65-F5344CB8AC3E}">
        <p14:creationId xmlns:p14="http://schemas.microsoft.com/office/powerpoint/2010/main" val="173452770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0" y="1021119"/>
            <a:ext cx="9151785" cy="4694399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 smtClean="0"/>
              <a:t>Assume the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Invariant</a:t>
            </a:r>
            <a:r>
              <a:rPr lang="en-US" sz="4800" dirty="0"/>
              <a:t>.</a:t>
            </a:r>
            <a:endParaRPr lang="en-US" sz="5400" dirty="0" smtClean="0"/>
          </a:p>
          <a:p>
            <a:pPr>
              <a:lnSpc>
                <a:spcPct val="90000"/>
              </a:lnSpc>
              <a:buNone/>
            </a:pPr>
            <a:r>
              <a:rPr lang="en-US" sz="5400" dirty="0"/>
              <a:t> </a:t>
            </a:r>
            <a:r>
              <a:rPr lang="en-US" sz="4800" dirty="0" smtClean="0"/>
              <a:t> Boy’s wife is top-listed girl  on Wedding Day.</a:t>
            </a: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optimal.</a:t>
            </a:r>
            <a:fld id="{65CBEB4F-F3B6-4041-8D9E-EBDA5BFD33E8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1511" y="0"/>
            <a:ext cx="6309861" cy="1058429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Boys </a:t>
            </a:r>
            <a:r>
              <a:rPr lang="en-US" sz="4800" dirty="0" smtClean="0">
                <a:solidFill>
                  <a:srgbClr val="008000"/>
                </a:solidFill>
              </a:rPr>
              <a:t>win</a:t>
            </a:r>
            <a:r>
              <a:rPr lang="en-US" sz="4800" dirty="0" smtClean="0">
                <a:solidFill>
                  <a:schemeClr val="tx1"/>
                </a:solidFill>
              </a:rPr>
              <a:t> the Ritual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166941"/>
              </p:ext>
            </p:extLst>
          </p:nvPr>
        </p:nvGraphicFramePr>
        <p:xfrm>
          <a:off x="4279900" y="35687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79900" y="35687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8616488"/>
              </p:ext>
            </p:extLst>
          </p:nvPr>
        </p:nvGraphicFramePr>
        <p:xfrm>
          <a:off x="4279900" y="35687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6" imgW="114300" imgH="165100" progId="Equation.3">
                  <p:embed/>
                </p:oleObj>
              </mc:Choice>
              <mc:Fallback>
                <p:oleObj name="Equation" r:id="rId6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79900" y="35687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861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9402</TotalTime>
  <Words>578</Words>
  <Application>Microsoft Macintosh PowerPoint</Application>
  <PresentationFormat>On-screen Show (4:3)</PresentationFormat>
  <Paragraphs>156</Paragraphs>
  <Slides>23</Slides>
  <Notes>23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1_6.042 Lecture Template</vt:lpstr>
      <vt:lpstr>Equation</vt:lpstr>
      <vt:lpstr>PowerPoint Presentation</vt:lpstr>
      <vt:lpstr>Mating Ritual</vt:lpstr>
      <vt:lpstr>Mating Ritual</vt:lpstr>
      <vt:lpstr>Mating Ritual</vt:lpstr>
      <vt:lpstr>Feasible spouses</vt:lpstr>
      <vt:lpstr>Optimal spouses</vt:lpstr>
      <vt:lpstr>Boys win the Ritual</vt:lpstr>
      <vt:lpstr>Boys win the Ritual</vt:lpstr>
      <vt:lpstr>Boys win the Ritual</vt:lpstr>
      <vt:lpstr>Boys win the Ritual</vt:lpstr>
      <vt:lpstr>Verify the Invariant</vt:lpstr>
      <vt:lpstr>Verify the Invariant</vt:lpstr>
      <vt:lpstr>Verify the Invariant</vt:lpstr>
      <vt:lpstr>Verify the Invariant</vt:lpstr>
      <vt:lpstr>Verify the Invariant</vt:lpstr>
      <vt:lpstr>Verify the Invariant</vt:lpstr>
      <vt:lpstr>Verify the Invariant</vt:lpstr>
      <vt:lpstr>Verify the Invariant</vt:lpstr>
      <vt:lpstr>Verify the Invariant</vt:lpstr>
      <vt:lpstr>Verify the Invariant</vt:lpstr>
      <vt:lpstr>Girls lose the Ritual</vt:lpstr>
      <vt:lpstr>Boys win, Girls lose</vt:lpstr>
      <vt:lpstr>Stable Marriage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1305</cp:revision>
  <cp:lastPrinted>2012-03-19T04:56:16Z</cp:lastPrinted>
  <dcterms:created xsi:type="dcterms:W3CDTF">2011-03-15T21:42:30Z</dcterms:created>
  <dcterms:modified xsi:type="dcterms:W3CDTF">2015-12-29T18:23:54Z</dcterms:modified>
</cp:coreProperties>
</file>