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6" r:id="rId2"/>
    <p:sldId id="268" r:id="rId3"/>
    <p:sldId id="288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89" r:id="rId13"/>
    <p:sldId id="290" r:id="rId14"/>
    <p:sldId id="291" r:id="rId15"/>
    <p:sldId id="292" r:id="rId16"/>
    <p:sldId id="293" r:id="rId17"/>
    <p:sldId id="273" r:id="rId18"/>
    <p:sldId id="271" r:id="rId19"/>
    <p:sldId id="272" r:id="rId20"/>
    <p:sldId id="274" r:id="rId21"/>
    <p:sldId id="280" r:id="rId22"/>
    <p:sldId id="281" r:id="rId23"/>
    <p:sldId id="284" r:id="rId24"/>
    <p:sldId id="285" r:id="rId25"/>
    <p:sldId id="286" r:id="rId26"/>
    <p:sldId id="287" r:id="rId27"/>
    <p:sldId id="279" r:id="rId28"/>
    <p:sldId id="269" r:id="rId29"/>
    <p:sldId id="275" r:id="rId30"/>
    <p:sldId id="266" r:id="rId31"/>
    <p:sldId id="276" r:id="rId32"/>
    <p:sldId id="294" r:id="rId33"/>
    <p:sldId id="295" r:id="rId34"/>
    <p:sldId id="277" r:id="rId35"/>
    <p:sldId id="278" r:id="rId36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10097"/>
    <a:srgbClr val="FF0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27" autoAdjust="0"/>
  </p:normalViewPr>
  <p:slideViewPr>
    <p:cSldViewPr snapToGrid="0" snapToObjects="1" showGuides="1">
      <p:cViewPr>
        <p:scale>
          <a:sx n="108" d="100"/>
          <a:sy n="108" d="100"/>
        </p:scale>
        <p:origin x="-224" y="-8"/>
      </p:cViewPr>
      <p:guideLst>
        <p:guide orient="horz" pos="2158"/>
        <p:guide pos="29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65607-B9AA-444D-B125-43798888EA97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49759-E7F0-8547-B069-1BA1648EE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93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1FCC4-591C-2249-B261-AA2650BA40E2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819C-5317-0547-9011-CCF72150C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2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88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55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23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9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63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97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03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29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95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11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37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437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301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301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524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434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304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681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676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792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792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79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69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467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01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64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1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3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99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70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21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BCC17347-203B-4D69-97C4-A94B35CE4D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2436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1811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8693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940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55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F8B7C562-0F20-42BE-9A91-88D3363CA9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October 23,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3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346" y="1620111"/>
            <a:ext cx="8238494" cy="3619068"/>
          </a:xfrm>
        </p:spPr>
        <p:txBody>
          <a:bodyPr>
            <a:noAutofit/>
          </a:bodyPr>
          <a:lstStyle/>
          <a:p>
            <a:pPr algn="ctr"/>
            <a:r>
              <a:rPr lang="en-US" sz="8800" b="0" dirty="0" smtClean="0">
                <a:solidFill>
                  <a:srgbClr val="B10097"/>
                </a:solidFill>
                <a:latin typeface="Comic Sans MS"/>
                <a:cs typeface="Comic Sans MS"/>
              </a:rPr>
              <a:t>SAT</a:t>
            </a:r>
            <a:r>
              <a:rPr lang="en-US" sz="8800" b="0" dirty="0" smtClean="0">
                <a:latin typeface="Comic Sans MS"/>
                <a:cs typeface="Comic Sans MS"/>
              </a:rPr>
              <a:t> Reduces to </a:t>
            </a:r>
            <a:r>
              <a:rPr lang="en-US" sz="8800" b="0" dirty="0" smtClean="0">
                <a:solidFill>
                  <a:srgbClr val="008000"/>
                </a:solidFill>
                <a:latin typeface="Comic Sans MS"/>
                <a:cs typeface="Comic Sans MS"/>
              </a:rPr>
              <a:t>3-Coloring</a:t>
            </a:r>
            <a:endParaRPr lang="en-US" sz="8800" b="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20514" y="411163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</p:spTree>
    <p:extLst>
      <p:ext uri="{BB962C8B-B14F-4D97-AF65-F5344CB8AC3E}">
        <p14:creationId xmlns:p14="http://schemas.microsoft.com/office/powerpoint/2010/main" val="235158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solidFill>
              <a:srgbClr val="008000"/>
            </a:solidFill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008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rgbClr val="FF0BB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7266" y="55113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089659" y="134946"/>
            <a:ext cx="4641843" cy="842514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 </a:t>
            </a:r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6732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solidFill>
              <a:srgbClr val="008000"/>
            </a:solidFill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008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rgbClr val="FF0BB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rgbClr val="FF0BB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99946" y="55226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089659" y="134946"/>
            <a:ext cx="4641843" cy="842514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 </a:t>
            </a:r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07546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544946" y="2513577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99946" y="55226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089659" y="134946"/>
            <a:ext cx="4641843" cy="842514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 </a:t>
            </a:r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82864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544946" y="2513577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rgbClr val="FF0BBE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99946" y="55226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089659" y="134946"/>
            <a:ext cx="4641843" cy="842514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 </a:t>
            </a:r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0156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solidFill>
              <a:srgbClr val="FF0000"/>
            </a:solidFill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544946" y="2513577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rgbClr val="FF0BBE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99946" y="55226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089659" y="134946"/>
            <a:ext cx="4641843" cy="842514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 </a:t>
            </a:r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35009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solidFill>
              <a:srgbClr val="FF0000"/>
            </a:solidFill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544946" y="2513577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rgbClr val="FF0BBE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rgbClr val="FF0BBE"/>
            </a:solidFill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99946" y="55226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089659" y="134946"/>
            <a:ext cx="4641843" cy="842514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 </a:t>
            </a:r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63152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solidFill>
              <a:srgbClr val="FF0000"/>
            </a:solidFill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544946" y="2513577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rgbClr val="FF0BBE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rgbClr val="FF0BBE"/>
            </a:solidFill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99946" y="55226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089659" y="134946"/>
            <a:ext cx="4641843" cy="842514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 </a:t>
            </a:r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3909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012788" y="1094512"/>
            <a:ext cx="1079173" cy="3915746"/>
            <a:chOff x="2012788" y="1444042"/>
            <a:chExt cx="1079173" cy="3915746"/>
          </a:xfrm>
        </p:grpSpPr>
        <p:grpSp>
          <p:nvGrpSpPr>
            <p:cNvPr id="41" name="Group 40"/>
            <p:cNvGrpSpPr/>
            <p:nvPr/>
          </p:nvGrpSpPr>
          <p:grpSpPr>
            <a:xfrm>
              <a:off x="2041072" y="3275040"/>
              <a:ext cx="1009233" cy="378648"/>
              <a:chOff x="2007111" y="1880420"/>
              <a:chExt cx="1009233" cy="378648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>
                <a:off x="2358645" y="2086601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Oval 42"/>
              <p:cNvSpPr/>
              <p:nvPr/>
            </p:nvSpPr>
            <p:spPr>
              <a:xfrm>
                <a:off x="2007111" y="1880420"/>
                <a:ext cx="370534" cy="37864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012788" y="4092314"/>
              <a:ext cx="1031848" cy="1267474"/>
              <a:chOff x="1854028" y="3820154"/>
              <a:chExt cx="1031848" cy="126747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Oval 45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9" name="Oval 4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2" name="Oval 51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2060113" y="1444042"/>
              <a:ext cx="1031848" cy="1267474"/>
              <a:chOff x="1854028" y="3820154"/>
              <a:chExt cx="1031848" cy="126747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2" name="Straight Connector 61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3" name="Oval 62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1" name="Oval 60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9" name="Oval 5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710063" y="1283835"/>
            <a:ext cx="1350051" cy="4187644"/>
            <a:chOff x="710063" y="1610063"/>
            <a:chExt cx="1350051" cy="4187644"/>
          </a:xfrm>
        </p:grpSpPr>
        <p:cxnSp>
          <p:nvCxnSpPr>
            <p:cNvPr id="74" name="Curved Connector 73"/>
            <p:cNvCxnSpPr/>
            <p:nvPr/>
          </p:nvCxnSpPr>
          <p:spPr bwMode="auto">
            <a:xfrm rot="10800000" flipV="1">
              <a:off x="757389" y="1610063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5" name="Curved Connector 74"/>
            <p:cNvCxnSpPr/>
            <p:nvPr/>
          </p:nvCxnSpPr>
          <p:spPr bwMode="auto">
            <a:xfrm rot="10800000" flipV="1">
              <a:off x="745047" y="209740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6" name="Curved Connector 75"/>
            <p:cNvCxnSpPr/>
            <p:nvPr/>
          </p:nvCxnSpPr>
          <p:spPr bwMode="auto">
            <a:xfrm rot="10800000" flipV="1">
              <a:off x="738347" y="2515675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7" name="Curved Connector 76"/>
            <p:cNvCxnSpPr/>
            <p:nvPr/>
          </p:nvCxnSpPr>
          <p:spPr bwMode="auto">
            <a:xfrm rot="10800000" flipV="1">
              <a:off x="710063" y="3442860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8" name="Curved Connector 77"/>
            <p:cNvCxnSpPr/>
            <p:nvPr/>
          </p:nvCxnSpPr>
          <p:spPr bwMode="auto">
            <a:xfrm rot="10800000" flipV="1">
              <a:off x="710063" y="428163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9" name="Curved Connector 78"/>
            <p:cNvCxnSpPr/>
            <p:nvPr/>
          </p:nvCxnSpPr>
          <p:spPr bwMode="auto">
            <a:xfrm rot="10800000" flipV="1">
              <a:off x="710063" y="468246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80" name="Curved Connector 79"/>
            <p:cNvCxnSpPr/>
            <p:nvPr/>
          </p:nvCxnSpPr>
          <p:spPr bwMode="auto">
            <a:xfrm rot="10800000" flipV="1">
              <a:off x="710063" y="515168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</p:grpSp>
      <p:grpSp>
        <p:nvGrpSpPr>
          <p:cNvPr id="105" name="Group 104"/>
          <p:cNvGrpSpPr/>
          <p:nvPr/>
        </p:nvGrpSpPr>
        <p:grpSpPr>
          <a:xfrm>
            <a:off x="6537283" y="2733125"/>
            <a:ext cx="1009233" cy="461665"/>
            <a:chOff x="6537283" y="2733125"/>
            <a:chExt cx="1009233" cy="461665"/>
          </a:xfrm>
        </p:grpSpPr>
        <p:grpSp>
          <p:nvGrpSpPr>
            <p:cNvPr id="97" name="Group 96"/>
            <p:cNvGrpSpPr/>
            <p:nvPr/>
          </p:nvGrpSpPr>
          <p:grpSpPr>
            <a:xfrm>
              <a:off x="6537283" y="2733125"/>
              <a:ext cx="813905" cy="461665"/>
              <a:chOff x="6537283" y="3082655"/>
              <a:chExt cx="813905" cy="461665"/>
            </a:xfrm>
          </p:grpSpPr>
          <p:cxnSp>
            <p:nvCxnSpPr>
              <p:cNvPr id="98" name="Straight Connector 97"/>
              <p:cNvCxnSpPr/>
              <p:nvPr/>
            </p:nvCxnSpPr>
            <p:spPr bwMode="auto">
              <a:xfrm rot="10800000">
                <a:off x="6537283" y="3290808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9" name="TextBox 98"/>
              <p:cNvSpPr txBox="1"/>
              <p:nvPr/>
            </p:nvSpPr>
            <p:spPr>
              <a:xfrm>
                <a:off x="7166522" y="3082655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b="1" dirty="0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04" name="Oval 103"/>
            <p:cNvSpPr/>
            <p:nvPr/>
          </p:nvSpPr>
          <p:spPr>
            <a:xfrm rot="10800000">
              <a:off x="7175982" y="2768811"/>
              <a:ext cx="370534" cy="3786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4"/>
          <p:cNvSpPr/>
          <p:nvPr/>
        </p:nvSpPr>
        <p:spPr bwMode="auto">
          <a:xfrm>
            <a:off x="2710173" y="1179982"/>
            <a:ext cx="3912175" cy="3798975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3442038" y="1246895"/>
            <a:ext cx="1522964" cy="1220418"/>
            <a:chOff x="3484348" y="3411192"/>
            <a:chExt cx="2124819" cy="1581254"/>
          </a:xfrm>
        </p:grpSpPr>
        <p:grpSp>
          <p:nvGrpSpPr>
            <p:cNvPr id="195" name="Group 194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98" name="Group 197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00" name="Straight Connector 199"/>
                <p:cNvCxnSpPr>
                  <a:stCxn id="203" idx="6"/>
                  <a:endCxn id="201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Oval 200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203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5" name="Straight Connector 204"/>
                <p:cNvCxnSpPr>
                  <a:endCxn id="203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>
                  <a:endCxn id="201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>
                  <a:stCxn id="203" idx="4"/>
                  <a:endCxn id="196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>
                  <a:endCxn id="202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>
                  <a:stCxn id="201" idx="4"/>
                  <a:endCxn id="197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>
                  <a:endCxn id="202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urved Connector 210"/>
                <p:cNvCxnSpPr>
                  <a:endCxn id="204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Curved Connector 211"/>
                <p:cNvCxnSpPr>
                  <a:stCxn id="202" idx="4"/>
                  <a:endCxn id="204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9" name="Oval 198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6" name="Oval 195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4779734" y="2267101"/>
            <a:ext cx="1522964" cy="1220418"/>
            <a:chOff x="3484348" y="3411192"/>
            <a:chExt cx="2124819" cy="1581254"/>
          </a:xfrm>
        </p:grpSpPr>
        <p:grpSp>
          <p:nvGrpSpPr>
            <p:cNvPr id="214" name="Group 213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17" name="Group 216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19" name="Straight Connector 218"/>
                <p:cNvCxnSpPr>
                  <a:stCxn id="222" idx="6"/>
                  <a:endCxn id="220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Oval 219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4" name="Straight Connector 223"/>
                <p:cNvCxnSpPr>
                  <a:endCxn id="222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>
                  <a:endCxn id="220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>
                  <a:stCxn id="222" idx="4"/>
                  <a:endCxn id="215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>
                  <a:endCxn id="221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>
                  <a:stCxn id="220" idx="4"/>
                  <a:endCxn id="216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>
                  <a:endCxn id="221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Curved Connector 229"/>
                <p:cNvCxnSpPr>
                  <a:endCxn id="223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Curved Connector 230"/>
                <p:cNvCxnSpPr>
                  <a:stCxn id="221" idx="4"/>
                  <a:endCxn id="223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8" name="Oval 217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5" name="Oval 214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069346" y="2734815"/>
            <a:ext cx="1522964" cy="1220418"/>
            <a:chOff x="3484348" y="3411192"/>
            <a:chExt cx="2124819" cy="1581254"/>
          </a:xfrm>
        </p:grpSpPr>
        <p:grpSp>
          <p:nvGrpSpPr>
            <p:cNvPr id="233" name="Group 232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36" name="Group 235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38" name="Straight Connector 237"/>
                <p:cNvCxnSpPr>
                  <a:stCxn id="241" idx="6"/>
                  <a:endCxn id="239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Oval 238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Oval 239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Oval 241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3" name="Straight Connector 242"/>
                <p:cNvCxnSpPr>
                  <a:endCxn id="241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>
                  <a:endCxn id="239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>
                  <a:stCxn id="241" idx="4"/>
                  <a:endCxn id="234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>
                  <a:endCxn id="240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>
                  <a:stCxn id="239" idx="4"/>
                  <a:endCxn id="235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>
                  <a:endCxn id="240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Curved Connector 248"/>
                <p:cNvCxnSpPr>
                  <a:endCxn id="242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Curved Connector 249"/>
                <p:cNvCxnSpPr>
                  <a:stCxn id="240" idx="4"/>
                  <a:endCxn id="242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7" name="Oval 236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4" name="Oval 233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4627721" y="3537620"/>
            <a:ext cx="1522964" cy="1220418"/>
            <a:chOff x="3484348" y="3411192"/>
            <a:chExt cx="2124819" cy="1581254"/>
          </a:xfrm>
        </p:grpSpPr>
        <p:grpSp>
          <p:nvGrpSpPr>
            <p:cNvPr id="252" name="Group 251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55" name="Group 254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57" name="Straight Connector 256"/>
                <p:cNvCxnSpPr>
                  <a:stCxn id="260" idx="6"/>
                  <a:endCxn id="258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8" name="Oval 257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Oval 258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Oval 259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Oval 260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2" name="Straight Connector 261"/>
                <p:cNvCxnSpPr>
                  <a:endCxn id="260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>
                  <a:endCxn id="258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>
                  <a:stCxn id="260" idx="4"/>
                  <a:endCxn id="253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>
                  <a:endCxn id="259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>
                  <a:stCxn id="258" idx="4"/>
                  <a:endCxn id="254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>
                  <a:endCxn id="259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Curved Connector 267"/>
                <p:cNvCxnSpPr>
                  <a:endCxn id="261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urved Connector 268"/>
                <p:cNvCxnSpPr>
                  <a:stCxn id="259" idx="4"/>
                  <a:endCxn id="261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6" name="Oval 255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3" name="Oval 252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271" name="Oval 270"/>
          <p:cNvSpPr/>
          <p:nvPr/>
        </p:nvSpPr>
        <p:spPr>
          <a:xfrm>
            <a:off x="5772940" y="1936755"/>
            <a:ext cx="201168" cy="2011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3" name="Straight Connector 272"/>
          <p:cNvCxnSpPr/>
          <p:nvPr/>
        </p:nvCxnSpPr>
        <p:spPr bwMode="auto">
          <a:xfrm flipH="1" flipV="1">
            <a:off x="4965003" y="2025964"/>
            <a:ext cx="786771" cy="22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62907776"/>
      </p:ext>
    </p:extLst>
  </p:cSld>
  <p:clrMapOvr>
    <a:masterClrMapping/>
  </p:clrMapOvr>
  <p:transition xmlns:p14="http://schemas.microsoft.com/office/powerpoint/2010/main" spd="slow" advClick="0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9" y="44455"/>
            <a:ext cx="6319454" cy="1257297"/>
          </a:xfrm>
        </p:spPr>
        <p:txBody>
          <a:bodyPr/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OR</a:t>
            </a:r>
            <a:r>
              <a:rPr lang="en-US" sz="4800" dirty="0" smtClean="0"/>
              <a:t> gate &amp; gadget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801" y="1519189"/>
            <a:ext cx="3190680" cy="1595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3500" y="1551059"/>
            <a:ext cx="447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endParaRPr lang="en-US" sz="40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1468" y="2214957"/>
            <a:ext cx="488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B10097"/>
                </a:solidFill>
                <a:latin typeface="Comic Sans MS"/>
                <a:cs typeface="Comic Sans MS"/>
              </a:rPr>
              <a:t>b</a:t>
            </a:r>
            <a:endParaRPr lang="en-US" sz="40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84071" y="1905002"/>
            <a:ext cx="15703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r>
              <a:rPr lang="en-US" sz="4000" dirty="0" smtClean="0">
                <a:latin typeface="Comic Sans MS"/>
                <a:cs typeface="Comic Sans MS"/>
              </a:rPr>
              <a:t> </a:t>
            </a:r>
            <a:r>
              <a:rPr lang="en-US" sz="2800" dirty="0" smtClean="0">
                <a:solidFill>
                  <a:srgbClr val="0000E5"/>
                </a:solidFill>
                <a:latin typeface="Comic Sans MS"/>
                <a:cs typeface="Comic Sans MS"/>
              </a:rPr>
              <a:t>OR</a:t>
            </a:r>
            <a:r>
              <a:rPr lang="en-US" sz="4000" dirty="0" smtClean="0"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B10097"/>
                </a:solidFill>
                <a:latin typeface="Comic Sans MS"/>
                <a:cs typeface="Comic Sans MS"/>
              </a:rPr>
              <a:t>b</a:t>
            </a:r>
            <a:endParaRPr lang="en-US" sz="40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65443" y="4851564"/>
            <a:ext cx="45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B10097"/>
                </a:solidFill>
                <a:latin typeface="Comic Sans MS"/>
                <a:cs typeface="Comic Sans MS"/>
              </a:rPr>
              <a:t>b</a:t>
            </a:r>
            <a:endParaRPr lang="en-US" sz="36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63005" y="4346114"/>
            <a:ext cx="1422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r>
              <a:rPr lang="en-US" sz="3600" dirty="0" smtClean="0">
                <a:latin typeface="Comic Sans MS"/>
                <a:cs typeface="Comic Sans MS"/>
              </a:rPr>
              <a:t> </a:t>
            </a:r>
            <a:r>
              <a:rPr lang="en-US" sz="2400" dirty="0" smtClean="0">
                <a:solidFill>
                  <a:srgbClr val="0000E5"/>
                </a:solidFill>
                <a:latin typeface="Comic Sans MS"/>
                <a:cs typeface="Comic Sans MS"/>
              </a:rPr>
              <a:t>OR</a:t>
            </a:r>
            <a:r>
              <a:rPr lang="en-US" sz="3600" dirty="0" smtClean="0">
                <a:latin typeface="Comic Sans MS"/>
                <a:cs typeface="Comic Sans MS"/>
              </a:rPr>
              <a:t> </a:t>
            </a:r>
            <a:r>
              <a:rPr lang="en-US" sz="3600" dirty="0" smtClean="0">
                <a:solidFill>
                  <a:srgbClr val="B10097"/>
                </a:solidFill>
                <a:latin typeface="Comic Sans MS"/>
                <a:cs typeface="Comic Sans MS"/>
              </a:rPr>
              <a:t>b</a:t>
            </a:r>
            <a:endParaRPr lang="en-US" sz="36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23679" y="3822039"/>
            <a:ext cx="433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endParaRPr lang="en-US" sz="36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484348" y="3411192"/>
            <a:ext cx="2124819" cy="1581254"/>
            <a:chOff x="3484348" y="3411192"/>
            <a:chExt cx="2124819" cy="1581254"/>
          </a:xfrm>
        </p:grpSpPr>
        <p:grpSp>
          <p:nvGrpSpPr>
            <p:cNvPr id="12" name="Group 11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7" name="Group 16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18" name="Straight Connector 17"/>
                <p:cNvCxnSpPr>
                  <a:stCxn id="21" idx="6"/>
                  <a:endCxn id="19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Oval 18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Connector 22"/>
                <p:cNvCxnSpPr>
                  <a:endCxn id="21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endCxn id="19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21" idx="4"/>
                  <a:endCxn id="48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endCxn id="20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stCxn id="19" idx="4"/>
                  <a:endCxn id="50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endCxn id="20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urved Connector 29"/>
                <p:cNvCxnSpPr>
                  <a:endCxn id="22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urved Connector 30"/>
                <p:cNvCxnSpPr>
                  <a:stCxn id="20" idx="4"/>
                  <a:endCxn id="22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Oval 32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Oval 47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98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2" grpId="0"/>
      <p:bldP spid="34" grpId="0"/>
      <p:bldP spid="44" grpId="0"/>
      <p:bldP spid="45" grpId="0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8" y="44455"/>
            <a:ext cx="6808359" cy="1257297"/>
          </a:xfrm>
        </p:spPr>
        <p:txBody>
          <a:bodyPr/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800" dirty="0" smtClean="0"/>
              <a:t> gate &amp; gadget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54833" y="1640421"/>
            <a:ext cx="447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endParaRPr lang="en-US" sz="40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34866" y="1640421"/>
            <a:ext cx="1639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NOT</a:t>
            </a:r>
            <a:r>
              <a:rPr lang="en-US" sz="4000" dirty="0" smtClean="0">
                <a:latin typeface="Comic Sans MS"/>
                <a:cs typeface="Comic Sans MS"/>
              </a:rPr>
              <a:t>(</a:t>
            </a:r>
            <a:r>
              <a:rPr lang="en-US" sz="40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)</a:t>
            </a:r>
            <a:endParaRPr lang="en-US" sz="4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71869" y="3384585"/>
            <a:ext cx="433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endParaRPr lang="en-US" sz="36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991" y="1456456"/>
            <a:ext cx="2445944" cy="122297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470874" y="3641759"/>
            <a:ext cx="2047579" cy="273563"/>
            <a:chOff x="3470874" y="3641759"/>
            <a:chExt cx="2047579" cy="273563"/>
          </a:xfrm>
        </p:grpSpPr>
        <p:sp>
          <p:nvSpPr>
            <p:cNvPr id="48" name="Oval 47"/>
            <p:cNvSpPr/>
            <p:nvPr/>
          </p:nvSpPr>
          <p:spPr>
            <a:xfrm>
              <a:off x="3470874" y="3641759"/>
              <a:ext cx="275612" cy="2634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242841" y="3651830"/>
              <a:ext cx="275612" cy="2634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8" idx="6"/>
              <a:endCxn id="50" idx="2"/>
            </p:cNvCxnSpPr>
            <p:nvPr/>
          </p:nvCxnSpPr>
          <p:spPr bwMode="auto">
            <a:xfrm>
              <a:off x="3746486" y="3773505"/>
              <a:ext cx="1496355" cy="1007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" name="TextBox 50"/>
          <p:cNvSpPr txBox="1"/>
          <p:nvPr/>
        </p:nvSpPr>
        <p:spPr>
          <a:xfrm>
            <a:off x="5614809" y="3360814"/>
            <a:ext cx="145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NOT</a:t>
            </a:r>
            <a:r>
              <a:rPr lang="en-US" sz="3600" dirty="0" smtClean="0">
                <a:latin typeface="Comic Sans MS"/>
                <a:cs typeface="Comic Sans MS"/>
              </a:rPr>
              <a:t>(</a:t>
            </a:r>
            <a:r>
              <a:rPr lang="en-US" sz="36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r>
              <a:rPr lang="en-US" sz="3600" dirty="0" smtClean="0">
                <a:solidFill>
                  <a:srgbClr val="000000"/>
                </a:solidFill>
                <a:latin typeface="Comic Sans MS"/>
                <a:cs typeface="Comic Sans MS"/>
              </a:rPr>
              <a:t>)</a:t>
            </a:r>
            <a:endParaRPr lang="en-US" sz="36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cxnSp>
        <p:nvCxnSpPr>
          <p:cNvPr id="52" name="Curved Connector 51"/>
          <p:cNvCxnSpPr/>
          <p:nvPr/>
        </p:nvCxnSpPr>
        <p:spPr>
          <a:xfrm rot="5400000" flipH="1" flipV="1">
            <a:off x="2939721" y="4261832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5400000" flipH="1" flipV="1">
            <a:off x="4722271" y="4261832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92292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4" grpId="0"/>
      <p:bldP spid="43" grpId="0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710173" y="1179982"/>
            <a:ext cx="3912175" cy="3798975"/>
            <a:chOff x="2710173" y="1529512"/>
            <a:chExt cx="3912175" cy="3798975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2710173" y="1529512"/>
              <a:ext cx="3912175" cy="3798975"/>
            </a:xfrm>
            <a:prstGeom prst="round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1925" y="2928802"/>
              <a:ext cx="1270000" cy="635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8737" y="3563802"/>
              <a:ext cx="1270000" cy="635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2000" y="2794000"/>
              <a:ext cx="1270000" cy="635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3548" y="1971140"/>
              <a:ext cx="1270000" cy="635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6800" y="4073980"/>
              <a:ext cx="1270000" cy="635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83525" y="3429000"/>
              <a:ext cx="1270000" cy="635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38737" y="1971140"/>
              <a:ext cx="1270000" cy="635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012788" y="1094512"/>
            <a:ext cx="1079173" cy="3915746"/>
            <a:chOff x="2012788" y="1444042"/>
            <a:chExt cx="1079173" cy="3915746"/>
          </a:xfrm>
        </p:grpSpPr>
        <p:grpSp>
          <p:nvGrpSpPr>
            <p:cNvPr id="41" name="Group 40"/>
            <p:cNvGrpSpPr/>
            <p:nvPr/>
          </p:nvGrpSpPr>
          <p:grpSpPr>
            <a:xfrm>
              <a:off x="2041072" y="3275040"/>
              <a:ext cx="1009233" cy="378648"/>
              <a:chOff x="2007111" y="1880420"/>
              <a:chExt cx="1009233" cy="378648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>
                <a:off x="2358645" y="2086601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Oval 42"/>
              <p:cNvSpPr/>
              <p:nvPr/>
            </p:nvSpPr>
            <p:spPr>
              <a:xfrm>
                <a:off x="2007111" y="1880420"/>
                <a:ext cx="370534" cy="37864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012788" y="4092314"/>
              <a:ext cx="1031848" cy="1267474"/>
              <a:chOff x="1854028" y="3820154"/>
              <a:chExt cx="1031848" cy="126747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Oval 45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9" name="Oval 4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2" name="Oval 51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2060113" y="1444042"/>
              <a:ext cx="1031848" cy="1267474"/>
              <a:chOff x="1854028" y="3820154"/>
              <a:chExt cx="1031848" cy="126747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2" name="Straight Connector 61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3" name="Oval 62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1" name="Oval 60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9" name="Oval 5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6537283" y="2733125"/>
            <a:ext cx="1009233" cy="461665"/>
            <a:chOff x="6537283" y="2733125"/>
            <a:chExt cx="1009233" cy="461665"/>
          </a:xfrm>
        </p:grpSpPr>
        <p:grpSp>
          <p:nvGrpSpPr>
            <p:cNvPr id="97" name="Group 96"/>
            <p:cNvGrpSpPr/>
            <p:nvPr/>
          </p:nvGrpSpPr>
          <p:grpSpPr>
            <a:xfrm>
              <a:off x="6537283" y="2733125"/>
              <a:ext cx="813905" cy="461665"/>
              <a:chOff x="6537283" y="3082655"/>
              <a:chExt cx="813905" cy="461665"/>
            </a:xfrm>
          </p:grpSpPr>
          <p:cxnSp>
            <p:nvCxnSpPr>
              <p:cNvPr id="98" name="Straight Connector 97"/>
              <p:cNvCxnSpPr/>
              <p:nvPr/>
            </p:nvCxnSpPr>
            <p:spPr bwMode="auto">
              <a:xfrm rot="10800000">
                <a:off x="6537283" y="3290808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9" name="TextBox 98"/>
              <p:cNvSpPr txBox="1"/>
              <p:nvPr/>
            </p:nvSpPr>
            <p:spPr>
              <a:xfrm>
                <a:off x="7166522" y="3082655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b="1" dirty="0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04" name="Oval 103"/>
            <p:cNvSpPr/>
            <p:nvPr/>
          </p:nvSpPr>
          <p:spPr>
            <a:xfrm rot="10800000">
              <a:off x="7175982" y="2768811"/>
              <a:ext cx="370534" cy="3786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2019" y="5140661"/>
            <a:ext cx="78134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B10097"/>
                </a:solidFill>
                <a:latin typeface="Comic Sans MS"/>
                <a:cs typeface="Comic Sans MS"/>
              </a:rPr>
              <a:t>Is there an assignment of </a:t>
            </a:r>
            <a:r>
              <a:rPr lang="en-US" sz="3200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lang="en-US" sz="3200" dirty="0" smtClean="0">
                <a:solidFill>
                  <a:srgbClr val="B10097"/>
                </a:solidFill>
                <a:latin typeface="Comic Sans MS"/>
                <a:cs typeface="Comic Sans MS"/>
              </a:rPr>
              <a:t>’s and</a:t>
            </a:r>
            <a:r>
              <a:rPr lang="en-US" sz="3200" dirty="0" smtClean="0">
                <a:latin typeface="Comic Sans MS"/>
                <a:cs typeface="Comic Sans MS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Comic Sans MS"/>
                <a:cs typeface="Comic Sans MS"/>
              </a:rPr>
              <a:t>F</a:t>
            </a:r>
            <a:r>
              <a:rPr lang="en-US" sz="3200" dirty="0" smtClean="0">
                <a:solidFill>
                  <a:srgbClr val="B10097"/>
                </a:solidFill>
                <a:latin typeface="Comic Sans MS"/>
                <a:cs typeface="Comic Sans MS"/>
              </a:rPr>
              <a:t>’s to the inputs that yields output </a:t>
            </a:r>
            <a:r>
              <a:rPr lang="en-US" sz="3200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lang="en-US" sz="3200" dirty="0" smtClean="0">
                <a:latin typeface="Comic Sans MS"/>
                <a:cs typeface="Comic Sans MS"/>
              </a:rPr>
              <a:t>?</a:t>
            </a:r>
            <a:endParaRPr lang="en-US" sz="3200" dirty="0">
              <a:latin typeface="Comic Sans MS"/>
              <a:cs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2036" y="1018802"/>
            <a:ext cx="393858" cy="4099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</a:p>
          <a:p>
            <a:pPr>
              <a:lnSpc>
                <a:spcPct val="13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Comic Sans MS"/>
                <a:cs typeface="Comic Sans MS"/>
              </a:rPr>
              <a:t>F</a:t>
            </a:r>
          </a:p>
          <a:p>
            <a:pPr>
              <a:lnSpc>
                <a:spcPct val="13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Comic Sans MS"/>
                <a:cs typeface="Comic Sans MS"/>
              </a:rPr>
              <a:t>F</a:t>
            </a:r>
            <a:endParaRPr lang="en-US" sz="2400" dirty="0">
              <a:solidFill>
                <a:srgbClr val="FF0000"/>
              </a:solidFill>
              <a:latin typeface="Comic Sans MS"/>
              <a:cs typeface="Comic Sans MS"/>
            </a:endParaRPr>
          </a:p>
          <a:p>
            <a:r>
              <a:rPr lang="en-US" sz="2400" dirty="0" smtClean="0">
                <a:latin typeface="Comic Sans MS"/>
                <a:cs typeface="Comic Sans MS"/>
              </a:rPr>
              <a:t>.</a:t>
            </a:r>
          </a:p>
          <a:p>
            <a:r>
              <a:rPr lang="en-US" sz="2400" dirty="0" smtClean="0">
                <a:latin typeface="Comic Sans MS"/>
                <a:cs typeface="Comic Sans MS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Comic Sans MS"/>
                <a:cs typeface="Comic Sans MS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</a:p>
          <a:p>
            <a:pPr>
              <a:lnSpc>
                <a:spcPct val="130000"/>
              </a:lnSpc>
            </a:pPr>
            <a:r>
              <a:rPr lang="en-US" sz="2400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FF0000"/>
                </a:solidFill>
                <a:latin typeface="Comic Sans MS"/>
                <a:cs typeface="Comic Sans MS"/>
              </a:rPr>
              <a:t>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76689" y="2618112"/>
            <a:ext cx="878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Comic Sans MS"/>
                <a:cs typeface="Comic Sans MS"/>
              </a:rPr>
              <a:t>T </a:t>
            </a:r>
            <a:r>
              <a:rPr lang="en-US" sz="3600" dirty="0" smtClean="0">
                <a:latin typeface="Comic Sans MS"/>
                <a:cs typeface="Comic Sans MS"/>
              </a:rPr>
              <a:t>?</a:t>
            </a:r>
            <a:endParaRPr lang="en-US" sz="36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7223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667005" y="2335614"/>
            <a:ext cx="3888619" cy="2224293"/>
            <a:chOff x="3302000" y="2444470"/>
            <a:chExt cx="2369925" cy="76980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1925" y="2579272"/>
              <a:ext cx="1270000" cy="635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2000" y="2444470"/>
              <a:ext cx="1270000" cy="635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539179" y="3156857"/>
            <a:ext cx="211667" cy="193524"/>
          </a:xfrm>
          <a:prstGeom prst="ellipse">
            <a:avLst/>
          </a:prstGeom>
          <a:solidFill>
            <a:srgbClr val="FF66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1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388321" y="2091564"/>
            <a:ext cx="2124819" cy="1581254"/>
            <a:chOff x="3484348" y="3411192"/>
            <a:chExt cx="2124819" cy="1581254"/>
          </a:xfrm>
        </p:grpSpPr>
        <p:grpSp>
          <p:nvGrpSpPr>
            <p:cNvPr id="9" name="Group 8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2" name="Group 11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15" name="Straight Connector 14"/>
                <p:cNvCxnSpPr>
                  <a:stCxn id="19" idx="6"/>
                  <a:endCxn id="17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>
                  <a:endCxn id="19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endCxn id="17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9" idx="4"/>
                  <a:endCxn id="10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endCxn id="18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17" idx="4"/>
                  <a:endCxn id="11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endCxn id="18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urved Connector 26"/>
                <p:cNvCxnSpPr>
                  <a:endCxn id="20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urved Connector 27"/>
                <p:cNvCxnSpPr>
                  <a:stCxn id="18" idx="4"/>
                  <a:endCxn id="20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Oval 12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solidFill>
                <a:srgbClr val="FF6600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85026" y="3200913"/>
            <a:ext cx="2124819" cy="1581254"/>
            <a:chOff x="3484348" y="3411192"/>
            <a:chExt cx="2124819" cy="1581254"/>
          </a:xfrm>
        </p:grpSpPr>
        <p:grpSp>
          <p:nvGrpSpPr>
            <p:cNvPr id="30" name="Group 29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33" name="Group 32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35" name="Straight Connector 34"/>
                <p:cNvCxnSpPr>
                  <a:stCxn id="38" idx="6"/>
                  <a:endCxn id="36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/>
                <p:cNvCxnSpPr>
                  <a:endCxn id="38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endCxn id="36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38" idx="4"/>
                  <a:endCxn id="31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endCxn id="37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36" idx="4"/>
                  <a:endCxn id="32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>
                  <a:endCxn id="37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urved Connector 45"/>
                <p:cNvCxnSpPr>
                  <a:endCxn id="39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urved Connector 46"/>
                <p:cNvCxnSpPr>
                  <a:stCxn id="37" idx="4"/>
                  <a:endCxn id="39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Oval 33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48" name="Oval 47"/>
          <p:cNvSpPr/>
          <p:nvPr/>
        </p:nvSpPr>
        <p:spPr bwMode="auto">
          <a:xfrm>
            <a:off x="5338179" y="3565273"/>
            <a:ext cx="259317" cy="283465"/>
          </a:xfrm>
          <a:prstGeom prst="ellipse">
            <a:avLst/>
          </a:prstGeom>
          <a:solidFill>
            <a:srgbClr val="FF66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019444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2" name="Freeform 71"/>
          <p:cNvSpPr/>
          <p:nvPr/>
        </p:nvSpPr>
        <p:spPr>
          <a:xfrm>
            <a:off x="309431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 rot="506707">
            <a:off x="2388321" y="2091564"/>
            <a:ext cx="2124819" cy="1581254"/>
            <a:chOff x="3484348" y="3411192"/>
            <a:chExt cx="2124819" cy="1581254"/>
          </a:xfrm>
        </p:grpSpPr>
        <p:grpSp>
          <p:nvGrpSpPr>
            <p:cNvPr id="9" name="Group 8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2" name="Group 11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15" name="Straight Connector 14"/>
                <p:cNvCxnSpPr>
                  <a:stCxn id="19" idx="6"/>
                  <a:endCxn id="17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>
                  <a:endCxn id="19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endCxn id="17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9" idx="4"/>
                  <a:endCxn id="10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endCxn id="18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17" idx="4"/>
                  <a:endCxn id="11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endCxn id="18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urved Connector 26"/>
                <p:cNvCxnSpPr>
                  <a:endCxn id="20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urved Connector 27"/>
                <p:cNvCxnSpPr>
                  <a:stCxn id="18" idx="4"/>
                  <a:endCxn id="20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Oval 12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solidFill>
                <a:srgbClr val="FF6600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1050648">
            <a:off x="4675615" y="3269989"/>
            <a:ext cx="2124819" cy="1581254"/>
            <a:chOff x="3484348" y="3411192"/>
            <a:chExt cx="2124819" cy="1581254"/>
          </a:xfrm>
        </p:grpSpPr>
        <p:grpSp>
          <p:nvGrpSpPr>
            <p:cNvPr id="30" name="Group 29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33" name="Group 32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35" name="Straight Connector 34"/>
                <p:cNvCxnSpPr>
                  <a:stCxn id="38" idx="6"/>
                  <a:endCxn id="36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/>
                <p:cNvCxnSpPr>
                  <a:endCxn id="38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endCxn id="36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38" idx="4"/>
                  <a:endCxn id="31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endCxn id="37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36" idx="4"/>
                  <a:endCxn id="32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>
                  <a:endCxn id="37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urved Connector 45"/>
                <p:cNvCxnSpPr>
                  <a:endCxn id="39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urved Connector 46"/>
                <p:cNvCxnSpPr>
                  <a:stCxn id="37" idx="4"/>
                  <a:endCxn id="39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Oval 33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solidFill>
              <a:srgbClr val="FF66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347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 advTm="100">
        <p:fade/>
      </p:transition>
    </mc:Choice>
    <mc:Fallback xmlns="">
      <p:transition xmlns:p14="http://schemas.microsoft.com/office/powerpoint/2010/main" advClick="0" advTm="1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 rot="1472617">
            <a:off x="2388321" y="2091564"/>
            <a:ext cx="2124819" cy="1581254"/>
            <a:chOff x="3484348" y="3411192"/>
            <a:chExt cx="2124819" cy="1581254"/>
          </a:xfrm>
        </p:grpSpPr>
        <p:grpSp>
          <p:nvGrpSpPr>
            <p:cNvPr id="9" name="Group 8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2" name="Group 11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15" name="Straight Connector 14"/>
                <p:cNvCxnSpPr>
                  <a:stCxn id="19" idx="6"/>
                  <a:endCxn id="17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>
                  <a:endCxn id="19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endCxn id="17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9" idx="4"/>
                  <a:endCxn id="10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endCxn id="18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17" idx="4"/>
                  <a:endCxn id="11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endCxn id="18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urved Connector 26"/>
                <p:cNvCxnSpPr>
                  <a:endCxn id="20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urved Connector 27"/>
                <p:cNvCxnSpPr>
                  <a:stCxn id="18" idx="4"/>
                  <a:endCxn id="20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Oval 12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solidFill>
                <a:srgbClr val="FF6600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0084957">
            <a:off x="4675615" y="3269989"/>
            <a:ext cx="2124819" cy="1581254"/>
            <a:chOff x="3484348" y="3411192"/>
            <a:chExt cx="2124819" cy="1581254"/>
          </a:xfrm>
        </p:grpSpPr>
        <p:grpSp>
          <p:nvGrpSpPr>
            <p:cNvPr id="30" name="Group 29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33" name="Group 32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35" name="Straight Connector 34"/>
                <p:cNvCxnSpPr>
                  <a:stCxn id="38" idx="6"/>
                  <a:endCxn id="36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/>
                <p:cNvCxnSpPr>
                  <a:endCxn id="38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endCxn id="36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38" idx="4"/>
                  <a:endCxn id="31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endCxn id="37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36" idx="4"/>
                  <a:endCxn id="32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>
                  <a:endCxn id="37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urved Connector 45"/>
                <p:cNvCxnSpPr>
                  <a:endCxn id="39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urved Connector 46"/>
                <p:cNvCxnSpPr>
                  <a:stCxn id="37" idx="4"/>
                  <a:endCxn id="39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Oval 33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solidFill>
              <a:srgbClr val="FF66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433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 advTm="100">
        <p:fade/>
      </p:transition>
    </mc:Choice>
    <mc:Fallback xmlns="">
      <p:transition xmlns:p14="http://schemas.microsoft.com/office/powerpoint/2010/main" advClick="0" advTm="1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 rot="1472617">
            <a:off x="2388321" y="2091564"/>
            <a:ext cx="2124819" cy="1581254"/>
            <a:chOff x="3484348" y="3411192"/>
            <a:chExt cx="2124819" cy="1581254"/>
          </a:xfrm>
        </p:grpSpPr>
        <p:grpSp>
          <p:nvGrpSpPr>
            <p:cNvPr id="9" name="Group 8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2" name="Group 11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15" name="Straight Connector 14"/>
                <p:cNvCxnSpPr>
                  <a:stCxn id="19" idx="6"/>
                  <a:endCxn id="17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>
                  <a:endCxn id="19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endCxn id="17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9" idx="4"/>
                  <a:endCxn id="10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endCxn id="18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17" idx="4"/>
                  <a:endCxn id="11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endCxn id="18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urved Connector 26"/>
                <p:cNvCxnSpPr>
                  <a:endCxn id="20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urved Connector 27"/>
                <p:cNvCxnSpPr>
                  <a:stCxn id="18" idx="4"/>
                  <a:endCxn id="20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Oval 12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solidFill>
                <a:srgbClr val="FF6600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0084957">
            <a:off x="4202319" y="3062829"/>
            <a:ext cx="2124819" cy="1581254"/>
            <a:chOff x="3484348" y="3411192"/>
            <a:chExt cx="2124819" cy="1581254"/>
          </a:xfrm>
        </p:grpSpPr>
        <p:grpSp>
          <p:nvGrpSpPr>
            <p:cNvPr id="30" name="Group 29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33" name="Group 32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35" name="Straight Connector 34"/>
                <p:cNvCxnSpPr>
                  <a:stCxn id="38" idx="6"/>
                  <a:endCxn id="36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/>
                <p:cNvCxnSpPr>
                  <a:endCxn id="38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endCxn id="36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38" idx="4"/>
                  <a:endCxn id="31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endCxn id="37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36" idx="4"/>
                  <a:endCxn id="32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>
                  <a:endCxn id="37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urved Connector 45"/>
                <p:cNvCxnSpPr>
                  <a:endCxn id="39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urved Connector 46"/>
                <p:cNvCxnSpPr>
                  <a:stCxn id="37" idx="4"/>
                  <a:endCxn id="39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Oval 33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solidFill>
              <a:srgbClr val="FF66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79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 advTm="100">
        <p:fade/>
      </p:transition>
    </mc:Choice>
    <mc:Fallback xmlns="">
      <p:transition xmlns:p14="http://schemas.microsoft.com/office/powerpoint/2010/main" advClick="0" advTm="1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 rot="1472617">
            <a:off x="2388321" y="2091564"/>
            <a:ext cx="2124819" cy="1581254"/>
            <a:chOff x="3484348" y="3411192"/>
            <a:chExt cx="2124819" cy="1581254"/>
          </a:xfrm>
        </p:grpSpPr>
        <p:grpSp>
          <p:nvGrpSpPr>
            <p:cNvPr id="9" name="Group 8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2" name="Group 11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15" name="Straight Connector 14"/>
                <p:cNvCxnSpPr>
                  <a:stCxn id="19" idx="6"/>
                  <a:endCxn id="17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>
                  <a:endCxn id="19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endCxn id="17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9" idx="4"/>
                  <a:endCxn id="10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endCxn id="18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17" idx="4"/>
                  <a:endCxn id="11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endCxn id="18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urved Connector 26"/>
                <p:cNvCxnSpPr>
                  <a:endCxn id="20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urved Connector 27"/>
                <p:cNvCxnSpPr>
                  <a:stCxn id="18" idx="4"/>
                  <a:endCxn id="20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Oval 12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solidFill>
                <a:srgbClr val="FF6600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0084957">
            <a:off x="3914389" y="2949152"/>
            <a:ext cx="2124819" cy="1581254"/>
            <a:chOff x="3484348" y="3411192"/>
            <a:chExt cx="2124819" cy="1581254"/>
          </a:xfrm>
        </p:grpSpPr>
        <p:grpSp>
          <p:nvGrpSpPr>
            <p:cNvPr id="30" name="Group 29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33" name="Group 32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35" name="Straight Connector 34"/>
                <p:cNvCxnSpPr>
                  <a:stCxn id="38" idx="6"/>
                  <a:endCxn id="36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/>
                <p:cNvCxnSpPr>
                  <a:endCxn id="38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endCxn id="36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38" idx="4"/>
                  <a:endCxn id="31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endCxn id="37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36" idx="4"/>
                  <a:endCxn id="32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>
                  <a:endCxn id="37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urved Connector 45"/>
                <p:cNvCxnSpPr>
                  <a:endCxn id="39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urved Connector 46"/>
                <p:cNvCxnSpPr>
                  <a:stCxn id="37" idx="4"/>
                  <a:endCxn id="39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Oval 33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solidFill>
              <a:srgbClr val="FF66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640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 advTm="100">
        <p:fade/>
      </p:transition>
    </mc:Choice>
    <mc:Fallback xmlns="">
      <p:transition xmlns:p14="http://schemas.microsoft.com/office/powerpoint/2010/main" advClick="0" advTm="1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 rot="1472617">
            <a:off x="2388321" y="2091564"/>
            <a:ext cx="2124819" cy="1581254"/>
            <a:chOff x="3484348" y="3411192"/>
            <a:chExt cx="2124819" cy="1581254"/>
          </a:xfrm>
        </p:grpSpPr>
        <p:grpSp>
          <p:nvGrpSpPr>
            <p:cNvPr id="9" name="Group 8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2" name="Group 11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15" name="Straight Connector 14"/>
                <p:cNvCxnSpPr>
                  <a:stCxn id="19" idx="6"/>
                  <a:endCxn id="17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>
                  <a:endCxn id="19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endCxn id="17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9" idx="4"/>
                  <a:endCxn id="10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endCxn id="18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17" idx="4"/>
                  <a:endCxn id="11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endCxn id="18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urved Connector 26"/>
                <p:cNvCxnSpPr>
                  <a:endCxn id="20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urved Connector 27"/>
                <p:cNvCxnSpPr>
                  <a:stCxn id="18" idx="4"/>
                  <a:endCxn id="20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Oval 12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0084957">
            <a:off x="3702700" y="2738282"/>
            <a:ext cx="2124819" cy="1581254"/>
            <a:chOff x="3484348" y="3411192"/>
            <a:chExt cx="2124819" cy="1581254"/>
          </a:xfrm>
        </p:grpSpPr>
        <p:grpSp>
          <p:nvGrpSpPr>
            <p:cNvPr id="30" name="Group 29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33" name="Group 32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35" name="Straight Connector 34"/>
                <p:cNvCxnSpPr>
                  <a:stCxn id="38" idx="6"/>
                  <a:endCxn id="36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/>
                <p:cNvCxnSpPr>
                  <a:endCxn id="38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endCxn id="36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38" idx="4"/>
                  <a:endCxn id="31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endCxn id="37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36" idx="4"/>
                  <a:endCxn id="32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>
                  <a:endCxn id="37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urved Connector 45"/>
                <p:cNvCxnSpPr>
                  <a:endCxn id="39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urved Connector 46"/>
                <p:cNvCxnSpPr>
                  <a:stCxn id="37" idx="4"/>
                  <a:endCxn id="39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Oval 33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solidFill>
              <a:srgbClr val="FF66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915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710173" y="1179982"/>
            <a:ext cx="3912175" cy="3798975"/>
            <a:chOff x="2710173" y="1529512"/>
            <a:chExt cx="3912175" cy="3798975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2710173" y="1529512"/>
              <a:ext cx="3912175" cy="3798975"/>
            </a:xfrm>
            <a:prstGeom prst="round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1925" y="2928802"/>
              <a:ext cx="1270000" cy="635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8737" y="3563802"/>
              <a:ext cx="1270000" cy="635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2000" y="2794000"/>
              <a:ext cx="1270000" cy="635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3548" y="1971140"/>
              <a:ext cx="1270000" cy="635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6800" y="4073980"/>
              <a:ext cx="1270000" cy="635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83525" y="3429000"/>
              <a:ext cx="1270000" cy="635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38737" y="1971140"/>
              <a:ext cx="1270000" cy="635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012788" y="1094512"/>
            <a:ext cx="1079173" cy="3915746"/>
            <a:chOff x="2012788" y="1444042"/>
            <a:chExt cx="1079173" cy="3915746"/>
          </a:xfrm>
        </p:grpSpPr>
        <p:grpSp>
          <p:nvGrpSpPr>
            <p:cNvPr id="41" name="Group 40"/>
            <p:cNvGrpSpPr/>
            <p:nvPr/>
          </p:nvGrpSpPr>
          <p:grpSpPr>
            <a:xfrm>
              <a:off x="2041072" y="3275040"/>
              <a:ext cx="1009233" cy="378648"/>
              <a:chOff x="2007111" y="1880420"/>
              <a:chExt cx="1009233" cy="378648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>
                <a:off x="2358645" y="2086601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Oval 42"/>
              <p:cNvSpPr/>
              <p:nvPr/>
            </p:nvSpPr>
            <p:spPr>
              <a:xfrm>
                <a:off x="2007111" y="1880420"/>
                <a:ext cx="370534" cy="37864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012788" y="4092314"/>
              <a:ext cx="1031848" cy="1267474"/>
              <a:chOff x="1854028" y="3820154"/>
              <a:chExt cx="1031848" cy="126747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Oval 45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9" name="Oval 4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2" name="Oval 51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2060113" y="1444042"/>
              <a:ext cx="1031848" cy="1267474"/>
              <a:chOff x="1854028" y="3820154"/>
              <a:chExt cx="1031848" cy="126747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2" name="Straight Connector 61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3" name="Oval 62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1" name="Oval 60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9" name="Oval 5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6537283" y="2733125"/>
            <a:ext cx="1009233" cy="461665"/>
            <a:chOff x="6537283" y="2733125"/>
            <a:chExt cx="1009233" cy="461665"/>
          </a:xfrm>
        </p:grpSpPr>
        <p:grpSp>
          <p:nvGrpSpPr>
            <p:cNvPr id="97" name="Group 96"/>
            <p:cNvGrpSpPr/>
            <p:nvPr/>
          </p:nvGrpSpPr>
          <p:grpSpPr>
            <a:xfrm>
              <a:off x="6537283" y="2733125"/>
              <a:ext cx="813905" cy="461665"/>
              <a:chOff x="6537283" y="3082655"/>
              <a:chExt cx="813905" cy="461665"/>
            </a:xfrm>
          </p:grpSpPr>
          <p:cxnSp>
            <p:nvCxnSpPr>
              <p:cNvPr id="98" name="Straight Connector 97"/>
              <p:cNvCxnSpPr/>
              <p:nvPr/>
            </p:nvCxnSpPr>
            <p:spPr bwMode="auto">
              <a:xfrm rot="10800000">
                <a:off x="6537283" y="3290808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9" name="TextBox 98"/>
              <p:cNvSpPr txBox="1"/>
              <p:nvPr/>
            </p:nvSpPr>
            <p:spPr>
              <a:xfrm>
                <a:off x="7166522" y="3082655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b="1" dirty="0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04" name="Oval 103"/>
            <p:cNvSpPr/>
            <p:nvPr/>
          </p:nvSpPr>
          <p:spPr>
            <a:xfrm rot="10800000">
              <a:off x="7175982" y="2768811"/>
              <a:ext cx="370534" cy="3786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562624" y="5364144"/>
            <a:ext cx="6153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replace gates by gadgets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26828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012788" y="1094512"/>
            <a:ext cx="1079173" cy="3915746"/>
            <a:chOff x="2012788" y="1444042"/>
            <a:chExt cx="1079173" cy="3915746"/>
          </a:xfrm>
        </p:grpSpPr>
        <p:grpSp>
          <p:nvGrpSpPr>
            <p:cNvPr id="41" name="Group 40"/>
            <p:cNvGrpSpPr/>
            <p:nvPr/>
          </p:nvGrpSpPr>
          <p:grpSpPr>
            <a:xfrm>
              <a:off x="2041072" y="3275040"/>
              <a:ext cx="1009233" cy="378648"/>
              <a:chOff x="2007111" y="1880420"/>
              <a:chExt cx="1009233" cy="378648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>
                <a:off x="2358645" y="2086601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Oval 42"/>
              <p:cNvSpPr/>
              <p:nvPr/>
            </p:nvSpPr>
            <p:spPr>
              <a:xfrm>
                <a:off x="2007111" y="1880420"/>
                <a:ext cx="370534" cy="37864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012788" y="4092314"/>
              <a:ext cx="1031848" cy="1267474"/>
              <a:chOff x="1854028" y="3820154"/>
              <a:chExt cx="1031848" cy="126747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Oval 45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9" name="Oval 4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2" name="Oval 51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2060113" y="1444042"/>
              <a:ext cx="1031848" cy="1267474"/>
              <a:chOff x="1854028" y="3820154"/>
              <a:chExt cx="1031848" cy="126747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2" name="Straight Connector 61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3" name="Oval 62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1" name="Oval 60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9" name="Oval 5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6537283" y="2733125"/>
            <a:ext cx="1009233" cy="461665"/>
            <a:chOff x="6537283" y="2733125"/>
            <a:chExt cx="1009233" cy="461665"/>
          </a:xfrm>
        </p:grpSpPr>
        <p:grpSp>
          <p:nvGrpSpPr>
            <p:cNvPr id="97" name="Group 96"/>
            <p:cNvGrpSpPr/>
            <p:nvPr/>
          </p:nvGrpSpPr>
          <p:grpSpPr>
            <a:xfrm>
              <a:off x="6537283" y="2733125"/>
              <a:ext cx="813905" cy="461665"/>
              <a:chOff x="6537283" y="3082655"/>
              <a:chExt cx="813905" cy="461665"/>
            </a:xfrm>
          </p:grpSpPr>
          <p:cxnSp>
            <p:nvCxnSpPr>
              <p:cNvPr id="98" name="Straight Connector 97"/>
              <p:cNvCxnSpPr/>
              <p:nvPr/>
            </p:nvCxnSpPr>
            <p:spPr bwMode="auto">
              <a:xfrm rot="10800000">
                <a:off x="6537283" y="3290808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9" name="TextBox 98"/>
              <p:cNvSpPr txBox="1"/>
              <p:nvPr/>
            </p:nvSpPr>
            <p:spPr>
              <a:xfrm>
                <a:off x="7166522" y="3082655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b="1" dirty="0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04" name="Oval 103"/>
            <p:cNvSpPr/>
            <p:nvPr/>
          </p:nvSpPr>
          <p:spPr>
            <a:xfrm rot="10800000">
              <a:off x="7175982" y="2768811"/>
              <a:ext cx="370534" cy="3786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4"/>
          <p:cNvSpPr/>
          <p:nvPr/>
        </p:nvSpPr>
        <p:spPr bwMode="auto">
          <a:xfrm>
            <a:off x="2710173" y="1179982"/>
            <a:ext cx="3912175" cy="3798975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3442038" y="1246895"/>
            <a:ext cx="1522964" cy="1220418"/>
            <a:chOff x="3484348" y="3411192"/>
            <a:chExt cx="2124819" cy="1581254"/>
          </a:xfrm>
        </p:grpSpPr>
        <p:grpSp>
          <p:nvGrpSpPr>
            <p:cNvPr id="195" name="Group 194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98" name="Group 197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00" name="Straight Connector 199"/>
                <p:cNvCxnSpPr>
                  <a:stCxn id="203" idx="6"/>
                  <a:endCxn id="201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Oval 200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203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5" name="Straight Connector 204"/>
                <p:cNvCxnSpPr>
                  <a:endCxn id="203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>
                  <a:endCxn id="201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>
                  <a:stCxn id="203" idx="4"/>
                  <a:endCxn id="196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>
                  <a:endCxn id="202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>
                  <a:stCxn id="201" idx="4"/>
                  <a:endCxn id="197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>
                  <a:endCxn id="202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urved Connector 210"/>
                <p:cNvCxnSpPr>
                  <a:endCxn id="204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Curved Connector 211"/>
                <p:cNvCxnSpPr>
                  <a:stCxn id="202" idx="4"/>
                  <a:endCxn id="204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9" name="Oval 198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6" name="Oval 195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4779734" y="2267101"/>
            <a:ext cx="1522964" cy="1220418"/>
            <a:chOff x="3484348" y="3411192"/>
            <a:chExt cx="2124819" cy="1581254"/>
          </a:xfrm>
        </p:grpSpPr>
        <p:grpSp>
          <p:nvGrpSpPr>
            <p:cNvPr id="214" name="Group 213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17" name="Group 216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19" name="Straight Connector 218"/>
                <p:cNvCxnSpPr>
                  <a:stCxn id="222" idx="6"/>
                  <a:endCxn id="220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Oval 219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4" name="Straight Connector 223"/>
                <p:cNvCxnSpPr>
                  <a:endCxn id="222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>
                  <a:endCxn id="220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>
                  <a:stCxn id="222" idx="4"/>
                  <a:endCxn id="215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>
                  <a:endCxn id="221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>
                  <a:stCxn id="220" idx="4"/>
                  <a:endCxn id="216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>
                  <a:endCxn id="221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Curved Connector 229"/>
                <p:cNvCxnSpPr>
                  <a:endCxn id="223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Curved Connector 230"/>
                <p:cNvCxnSpPr>
                  <a:stCxn id="221" idx="4"/>
                  <a:endCxn id="223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8" name="Oval 217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5" name="Oval 214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069346" y="2734815"/>
            <a:ext cx="1522964" cy="1220418"/>
            <a:chOff x="3484348" y="3411192"/>
            <a:chExt cx="2124819" cy="1581254"/>
          </a:xfrm>
        </p:grpSpPr>
        <p:grpSp>
          <p:nvGrpSpPr>
            <p:cNvPr id="233" name="Group 232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36" name="Group 235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38" name="Straight Connector 237"/>
                <p:cNvCxnSpPr>
                  <a:stCxn id="241" idx="6"/>
                  <a:endCxn id="239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Oval 238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Oval 239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Oval 241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3" name="Straight Connector 242"/>
                <p:cNvCxnSpPr>
                  <a:endCxn id="241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>
                  <a:endCxn id="239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>
                  <a:stCxn id="241" idx="4"/>
                  <a:endCxn id="234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>
                  <a:endCxn id="240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>
                  <a:stCxn id="239" idx="4"/>
                  <a:endCxn id="235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>
                  <a:endCxn id="240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Curved Connector 248"/>
                <p:cNvCxnSpPr>
                  <a:endCxn id="242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Curved Connector 249"/>
                <p:cNvCxnSpPr>
                  <a:stCxn id="240" idx="4"/>
                  <a:endCxn id="242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7" name="Oval 236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4" name="Oval 233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4627721" y="3537620"/>
            <a:ext cx="1522964" cy="1220418"/>
            <a:chOff x="3484348" y="3411192"/>
            <a:chExt cx="2124819" cy="1581254"/>
          </a:xfrm>
        </p:grpSpPr>
        <p:grpSp>
          <p:nvGrpSpPr>
            <p:cNvPr id="252" name="Group 251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55" name="Group 254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57" name="Straight Connector 256"/>
                <p:cNvCxnSpPr>
                  <a:stCxn id="260" idx="6"/>
                  <a:endCxn id="258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8" name="Oval 257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Oval 258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Oval 259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Oval 260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2" name="Straight Connector 261"/>
                <p:cNvCxnSpPr>
                  <a:endCxn id="260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>
                  <a:endCxn id="258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>
                  <a:stCxn id="260" idx="4"/>
                  <a:endCxn id="253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>
                  <a:endCxn id="259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>
                  <a:stCxn id="258" idx="4"/>
                  <a:endCxn id="254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>
                  <a:endCxn id="259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Curved Connector 267"/>
                <p:cNvCxnSpPr>
                  <a:endCxn id="261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urved Connector 268"/>
                <p:cNvCxnSpPr>
                  <a:stCxn id="259" idx="4"/>
                  <a:endCxn id="261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6" name="Oval 255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3" name="Oval 252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65003" y="1936755"/>
            <a:ext cx="1009105" cy="201168"/>
            <a:chOff x="4965003" y="1936755"/>
            <a:chExt cx="1009105" cy="201168"/>
          </a:xfrm>
        </p:grpSpPr>
        <p:sp>
          <p:nvSpPr>
            <p:cNvPr id="271" name="Oval 270"/>
            <p:cNvSpPr/>
            <p:nvPr/>
          </p:nvSpPr>
          <p:spPr>
            <a:xfrm>
              <a:off x="5772940" y="1936755"/>
              <a:ext cx="201168" cy="2011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3" name="Straight Connector 272"/>
            <p:cNvCxnSpPr/>
            <p:nvPr/>
          </p:nvCxnSpPr>
          <p:spPr bwMode="auto">
            <a:xfrm flipH="1" flipV="1">
              <a:off x="4965003" y="2025964"/>
              <a:ext cx="786771" cy="223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4" name="TextBox 113"/>
          <p:cNvSpPr txBox="1"/>
          <p:nvPr/>
        </p:nvSpPr>
        <p:spPr>
          <a:xfrm>
            <a:off x="1562624" y="5364144"/>
            <a:ext cx="6153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replace gates by gadgets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68569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012788" y="1094512"/>
            <a:ext cx="1079173" cy="3915746"/>
            <a:chOff x="2012788" y="1444042"/>
            <a:chExt cx="1079173" cy="3915746"/>
          </a:xfrm>
        </p:grpSpPr>
        <p:grpSp>
          <p:nvGrpSpPr>
            <p:cNvPr id="41" name="Group 40"/>
            <p:cNvGrpSpPr/>
            <p:nvPr/>
          </p:nvGrpSpPr>
          <p:grpSpPr>
            <a:xfrm>
              <a:off x="2041072" y="3275040"/>
              <a:ext cx="1009233" cy="378648"/>
              <a:chOff x="2007111" y="1880420"/>
              <a:chExt cx="1009233" cy="378648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>
                <a:off x="2358645" y="2086601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Oval 42"/>
              <p:cNvSpPr/>
              <p:nvPr/>
            </p:nvSpPr>
            <p:spPr>
              <a:xfrm>
                <a:off x="2007111" y="1880420"/>
                <a:ext cx="370534" cy="37864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012788" y="4092314"/>
              <a:ext cx="1031848" cy="1267474"/>
              <a:chOff x="1854028" y="3820154"/>
              <a:chExt cx="1031848" cy="126747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Oval 45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9" name="Oval 4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2" name="Oval 51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2060113" y="1444042"/>
              <a:ext cx="1031848" cy="1267474"/>
              <a:chOff x="1854028" y="3820154"/>
              <a:chExt cx="1031848" cy="126747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2" name="Straight Connector 61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3" name="Oval 62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1" name="Oval 60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9" name="Oval 5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710063" y="1283835"/>
            <a:ext cx="1350051" cy="4187644"/>
            <a:chOff x="710063" y="1610063"/>
            <a:chExt cx="1350051" cy="4187644"/>
          </a:xfrm>
        </p:grpSpPr>
        <p:cxnSp>
          <p:nvCxnSpPr>
            <p:cNvPr id="74" name="Curved Connector 73"/>
            <p:cNvCxnSpPr/>
            <p:nvPr/>
          </p:nvCxnSpPr>
          <p:spPr bwMode="auto">
            <a:xfrm rot="10800000" flipV="1">
              <a:off x="757389" y="1610063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5" name="Curved Connector 74"/>
            <p:cNvCxnSpPr/>
            <p:nvPr/>
          </p:nvCxnSpPr>
          <p:spPr bwMode="auto">
            <a:xfrm rot="10800000" flipV="1">
              <a:off x="745047" y="209740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6" name="Curved Connector 75"/>
            <p:cNvCxnSpPr/>
            <p:nvPr/>
          </p:nvCxnSpPr>
          <p:spPr bwMode="auto">
            <a:xfrm rot="10800000" flipV="1">
              <a:off x="738347" y="2515675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7" name="Curved Connector 76"/>
            <p:cNvCxnSpPr/>
            <p:nvPr/>
          </p:nvCxnSpPr>
          <p:spPr bwMode="auto">
            <a:xfrm rot="10800000" flipV="1">
              <a:off x="710063" y="3442860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8" name="Curved Connector 77"/>
            <p:cNvCxnSpPr/>
            <p:nvPr/>
          </p:nvCxnSpPr>
          <p:spPr bwMode="auto">
            <a:xfrm rot="10800000" flipV="1">
              <a:off x="710063" y="428163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9" name="Curved Connector 78"/>
            <p:cNvCxnSpPr/>
            <p:nvPr/>
          </p:nvCxnSpPr>
          <p:spPr bwMode="auto">
            <a:xfrm rot="10800000" flipV="1">
              <a:off x="710063" y="468246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80" name="Curved Connector 79"/>
            <p:cNvCxnSpPr/>
            <p:nvPr/>
          </p:nvCxnSpPr>
          <p:spPr bwMode="auto">
            <a:xfrm rot="10800000" flipV="1">
              <a:off x="710063" y="515168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</p:grpSp>
      <p:grpSp>
        <p:nvGrpSpPr>
          <p:cNvPr id="105" name="Group 104"/>
          <p:cNvGrpSpPr/>
          <p:nvPr/>
        </p:nvGrpSpPr>
        <p:grpSpPr>
          <a:xfrm>
            <a:off x="6537283" y="2733125"/>
            <a:ext cx="1009233" cy="461665"/>
            <a:chOff x="6537283" y="2733125"/>
            <a:chExt cx="1009233" cy="461665"/>
          </a:xfrm>
        </p:grpSpPr>
        <p:grpSp>
          <p:nvGrpSpPr>
            <p:cNvPr id="97" name="Group 96"/>
            <p:cNvGrpSpPr/>
            <p:nvPr/>
          </p:nvGrpSpPr>
          <p:grpSpPr>
            <a:xfrm>
              <a:off x="6537283" y="2733125"/>
              <a:ext cx="813905" cy="461665"/>
              <a:chOff x="6537283" y="3082655"/>
              <a:chExt cx="813905" cy="461665"/>
            </a:xfrm>
          </p:grpSpPr>
          <p:cxnSp>
            <p:nvCxnSpPr>
              <p:cNvPr id="98" name="Straight Connector 97"/>
              <p:cNvCxnSpPr/>
              <p:nvPr/>
            </p:nvCxnSpPr>
            <p:spPr bwMode="auto">
              <a:xfrm rot="10800000">
                <a:off x="6537283" y="3290808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9" name="TextBox 98"/>
              <p:cNvSpPr txBox="1"/>
              <p:nvPr/>
            </p:nvSpPr>
            <p:spPr>
              <a:xfrm>
                <a:off x="7166522" y="3082655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b="1" dirty="0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04" name="Oval 103"/>
            <p:cNvSpPr/>
            <p:nvPr/>
          </p:nvSpPr>
          <p:spPr>
            <a:xfrm rot="10800000">
              <a:off x="7175982" y="2768811"/>
              <a:ext cx="370534" cy="3786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4"/>
          <p:cNvSpPr/>
          <p:nvPr/>
        </p:nvSpPr>
        <p:spPr bwMode="auto">
          <a:xfrm>
            <a:off x="2710173" y="1179982"/>
            <a:ext cx="3912175" cy="3798975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3442038" y="1246895"/>
            <a:ext cx="1522964" cy="1220418"/>
            <a:chOff x="3484348" y="3411192"/>
            <a:chExt cx="2124819" cy="1581254"/>
          </a:xfrm>
        </p:grpSpPr>
        <p:grpSp>
          <p:nvGrpSpPr>
            <p:cNvPr id="195" name="Group 194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98" name="Group 197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00" name="Straight Connector 199"/>
                <p:cNvCxnSpPr>
                  <a:stCxn id="203" idx="6"/>
                  <a:endCxn id="201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Oval 200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203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5" name="Straight Connector 204"/>
                <p:cNvCxnSpPr>
                  <a:endCxn id="203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>
                  <a:endCxn id="201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>
                  <a:stCxn id="203" idx="4"/>
                  <a:endCxn id="196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>
                  <a:endCxn id="202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>
                  <a:stCxn id="201" idx="4"/>
                  <a:endCxn id="197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>
                  <a:endCxn id="202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urved Connector 210"/>
                <p:cNvCxnSpPr>
                  <a:endCxn id="204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Curved Connector 211"/>
                <p:cNvCxnSpPr>
                  <a:stCxn id="202" idx="4"/>
                  <a:endCxn id="204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9" name="Oval 198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6" name="Oval 195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4779734" y="2267101"/>
            <a:ext cx="1522964" cy="1220418"/>
            <a:chOff x="3484348" y="3411192"/>
            <a:chExt cx="2124819" cy="1581254"/>
          </a:xfrm>
        </p:grpSpPr>
        <p:grpSp>
          <p:nvGrpSpPr>
            <p:cNvPr id="214" name="Group 213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17" name="Group 216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19" name="Straight Connector 218"/>
                <p:cNvCxnSpPr>
                  <a:stCxn id="222" idx="6"/>
                  <a:endCxn id="220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Oval 219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4" name="Straight Connector 223"/>
                <p:cNvCxnSpPr>
                  <a:endCxn id="222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>
                  <a:endCxn id="220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>
                  <a:stCxn id="222" idx="4"/>
                  <a:endCxn id="215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>
                  <a:endCxn id="221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>
                  <a:stCxn id="220" idx="4"/>
                  <a:endCxn id="216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>
                  <a:endCxn id="221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Curved Connector 229"/>
                <p:cNvCxnSpPr>
                  <a:endCxn id="223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Curved Connector 230"/>
                <p:cNvCxnSpPr>
                  <a:stCxn id="221" idx="4"/>
                  <a:endCxn id="223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8" name="Oval 217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5" name="Oval 214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069346" y="2734815"/>
            <a:ext cx="1522964" cy="1220418"/>
            <a:chOff x="3484348" y="3411192"/>
            <a:chExt cx="2124819" cy="1581254"/>
          </a:xfrm>
        </p:grpSpPr>
        <p:grpSp>
          <p:nvGrpSpPr>
            <p:cNvPr id="233" name="Group 232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36" name="Group 235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38" name="Straight Connector 237"/>
                <p:cNvCxnSpPr>
                  <a:stCxn id="241" idx="6"/>
                  <a:endCxn id="239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Oval 238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Oval 239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Oval 241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3" name="Straight Connector 242"/>
                <p:cNvCxnSpPr>
                  <a:endCxn id="241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>
                  <a:endCxn id="239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>
                  <a:stCxn id="241" idx="4"/>
                  <a:endCxn id="234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>
                  <a:endCxn id="240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>
                  <a:stCxn id="239" idx="4"/>
                  <a:endCxn id="235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>
                  <a:endCxn id="240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Curved Connector 248"/>
                <p:cNvCxnSpPr>
                  <a:endCxn id="242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Curved Connector 249"/>
                <p:cNvCxnSpPr>
                  <a:stCxn id="240" idx="4"/>
                  <a:endCxn id="242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7" name="Oval 236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4" name="Oval 233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4627721" y="3537620"/>
            <a:ext cx="1522964" cy="1220418"/>
            <a:chOff x="3484348" y="3411192"/>
            <a:chExt cx="2124819" cy="1581254"/>
          </a:xfrm>
        </p:grpSpPr>
        <p:grpSp>
          <p:nvGrpSpPr>
            <p:cNvPr id="252" name="Group 251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55" name="Group 254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57" name="Straight Connector 256"/>
                <p:cNvCxnSpPr>
                  <a:stCxn id="260" idx="6"/>
                  <a:endCxn id="258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8" name="Oval 257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Oval 258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Oval 259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Oval 260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2" name="Straight Connector 261"/>
                <p:cNvCxnSpPr>
                  <a:endCxn id="260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>
                  <a:endCxn id="258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>
                  <a:stCxn id="260" idx="4"/>
                  <a:endCxn id="253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>
                  <a:endCxn id="259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>
                  <a:stCxn id="258" idx="4"/>
                  <a:endCxn id="254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>
                  <a:endCxn id="259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Curved Connector 267"/>
                <p:cNvCxnSpPr>
                  <a:endCxn id="261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urved Connector 268"/>
                <p:cNvCxnSpPr>
                  <a:stCxn id="259" idx="4"/>
                  <a:endCxn id="261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6" name="Oval 255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3" name="Oval 252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271" name="Oval 270"/>
          <p:cNvSpPr/>
          <p:nvPr/>
        </p:nvSpPr>
        <p:spPr>
          <a:xfrm>
            <a:off x="5772940" y="1936755"/>
            <a:ext cx="201168" cy="2011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3" name="Straight Connector 272"/>
          <p:cNvCxnSpPr/>
          <p:nvPr/>
        </p:nvCxnSpPr>
        <p:spPr bwMode="auto">
          <a:xfrm flipH="1" flipV="1">
            <a:off x="4965003" y="2025964"/>
            <a:ext cx="786771" cy="22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Oval 120"/>
          <p:cNvSpPr/>
          <p:nvPr/>
        </p:nvSpPr>
        <p:spPr>
          <a:xfrm rot="10800000">
            <a:off x="7175982" y="2768811"/>
            <a:ext cx="370534" cy="378648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7181244" y="273312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endParaRPr lang="en-US" sz="2400" b="1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098193" y="5170319"/>
            <a:ext cx="49415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graph is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3-colorable</a:t>
            </a:r>
          </a:p>
          <a:p>
            <a:r>
              <a:rPr lang="en-US" sz="4000" dirty="0" err="1" smtClean="0">
                <a:latin typeface="Comic Sans MS"/>
                <a:cs typeface="Comic Sans MS"/>
              </a:rPr>
              <a:t>iff</a:t>
            </a:r>
            <a:r>
              <a:rPr lang="en-US" sz="4000" dirty="0" smtClean="0">
                <a:latin typeface="Comic Sans MS"/>
                <a:cs typeface="Comic Sans MS"/>
              </a:rPr>
              <a:t> circuit is in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SAT</a:t>
            </a:r>
            <a:endParaRPr lang="en-US" sz="4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5428" y="770914"/>
            <a:ext cx="20441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force </a:t>
            </a:r>
            <a:endParaRPr lang="en-US" sz="3600" dirty="0" smtClean="0">
              <a:solidFill>
                <a:srgbClr val="008000"/>
              </a:solidFill>
              <a:latin typeface="Comic Sans MS"/>
              <a:cs typeface="Comic Sans MS"/>
            </a:endParaRPr>
          </a:p>
          <a:p>
            <a:r>
              <a:rPr lang="en-US" sz="3600" dirty="0" smtClean="0">
                <a:latin typeface="Comic Sans MS"/>
                <a:cs typeface="Comic Sans MS"/>
              </a:rPr>
              <a:t>output</a:t>
            </a:r>
            <a:r>
              <a:rPr lang="en-US" sz="3600" dirty="0" smtClean="0">
                <a:solidFill>
                  <a:srgbClr val="008000"/>
                </a:solidFill>
                <a:latin typeface="Comic Sans MS"/>
                <a:cs typeface="Comic Sans MS"/>
              </a:rPr>
              <a:t> T</a:t>
            </a:r>
            <a:endParaRPr lang="en-US" sz="36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cxnSp>
        <p:nvCxnSpPr>
          <p:cNvPr id="134" name="Curved Connector 133"/>
          <p:cNvCxnSpPr/>
          <p:nvPr/>
        </p:nvCxnSpPr>
        <p:spPr>
          <a:xfrm rot="5400000" flipH="1" flipV="1">
            <a:off x="6263019" y="3669869"/>
            <a:ext cx="1610579" cy="565760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7382582" y="3194790"/>
            <a:ext cx="1446995" cy="1785607"/>
            <a:chOff x="7382582" y="3194790"/>
            <a:chExt cx="1446995" cy="1785607"/>
          </a:xfrm>
        </p:grpSpPr>
        <p:sp>
          <p:nvSpPr>
            <p:cNvPr id="127" name="Oval 126"/>
            <p:cNvSpPr/>
            <p:nvPr/>
          </p:nvSpPr>
          <p:spPr>
            <a:xfrm rot="10800000">
              <a:off x="8312407" y="4469913"/>
              <a:ext cx="517170" cy="509044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Curved Connector 9"/>
            <p:cNvCxnSpPr>
              <a:stCxn id="127" idx="5"/>
              <a:endCxn id="124" idx="2"/>
            </p:cNvCxnSpPr>
            <p:nvPr/>
          </p:nvCxnSpPr>
          <p:spPr bwMode="auto">
            <a:xfrm rot="16200000" flipV="1">
              <a:off x="7210528" y="3366844"/>
              <a:ext cx="1349671" cy="1005564"/>
            </a:xfrm>
            <a:prstGeom prst="curvedConnector3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0" name="TextBox 139"/>
            <p:cNvSpPr txBox="1"/>
            <p:nvPr/>
          </p:nvSpPr>
          <p:spPr>
            <a:xfrm>
              <a:off x="8390693" y="4457177"/>
              <a:ext cx="4025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  <a:latin typeface="Comic Sans MS"/>
                  <a:cs typeface="Comic Sans MS"/>
                </a:rPr>
                <a:t>F</a:t>
              </a:r>
              <a:endParaRPr lang="en-US" sz="2800" dirty="0">
                <a:solidFill>
                  <a:srgbClr val="FF0000"/>
                </a:solidFill>
                <a:latin typeface="Comic Sans MS"/>
                <a:cs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28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3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2" name="Freeform 71"/>
          <p:cNvSpPr/>
          <p:nvPr/>
        </p:nvSpPr>
        <p:spPr>
          <a:xfrm>
            <a:off x="1410098" y="1043301"/>
            <a:ext cx="5556759" cy="303279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4295" y="1608664"/>
            <a:ext cx="808605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/>
                <a:cs typeface="Comic Sans MS"/>
              </a:rPr>
              <a:t>Create graph whose</a:t>
            </a:r>
          </a:p>
          <a:p>
            <a:r>
              <a:rPr lang="en-US" sz="6600" dirty="0" smtClean="0">
                <a:latin typeface="Comic Sans MS"/>
                <a:cs typeface="Comic Sans MS"/>
              </a:rPr>
              <a:t>3-colorings simulate</a:t>
            </a:r>
          </a:p>
          <a:p>
            <a:r>
              <a:rPr lang="en-US" sz="6600" dirty="0" smtClean="0">
                <a:latin typeface="Comic Sans MS"/>
                <a:cs typeface="Comic Sans MS"/>
              </a:rPr>
              <a:t>circuit behavior</a:t>
            </a:r>
            <a:endParaRPr lang="en-US" sz="66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09425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2710173" y="1179982"/>
            <a:ext cx="3912175" cy="3798975"/>
            <a:chOff x="2710173" y="1179982"/>
            <a:chExt cx="3912175" cy="3798975"/>
          </a:xfrm>
        </p:grpSpPr>
        <p:sp>
          <p:nvSpPr>
            <p:cNvPr id="67" name="Rounded Rectangle 66"/>
            <p:cNvSpPr/>
            <p:nvPr/>
          </p:nvSpPr>
          <p:spPr bwMode="auto">
            <a:xfrm>
              <a:off x="2710173" y="1179982"/>
              <a:ext cx="3912175" cy="3798975"/>
            </a:xfrm>
            <a:prstGeom prst="round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 rot="5400000">
              <a:off x="5258517" y="1845441"/>
              <a:ext cx="897109" cy="1420642"/>
              <a:chOff x="4098588" y="335786"/>
              <a:chExt cx="4046612" cy="5310558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4098588" y="1250186"/>
                <a:ext cx="3866780" cy="4396158"/>
                <a:chOff x="4098588" y="1250186"/>
                <a:chExt cx="3866780" cy="4396158"/>
              </a:xfrm>
            </p:grpSpPr>
            <p:cxnSp>
              <p:nvCxnSpPr>
                <p:cNvPr id="188" name="Straight Connector 187"/>
                <p:cNvCxnSpPr>
                  <a:stCxn id="191" idx="6"/>
                  <a:endCxn id="189" idx="2"/>
                </p:cNvCxnSpPr>
                <p:nvPr/>
              </p:nvCxnSpPr>
              <p:spPr>
                <a:xfrm>
                  <a:off x="5544946" y="2525672"/>
                  <a:ext cx="2186847" cy="43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Oval 188"/>
                <p:cNvSpPr/>
                <p:nvPr/>
              </p:nvSpPr>
              <p:spPr>
                <a:xfrm>
                  <a:off x="7731793" y="2413227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Oval 190"/>
                <p:cNvSpPr/>
                <p:nvPr/>
              </p:nvSpPr>
              <p:spPr>
                <a:xfrm>
                  <a:off x="5311371" y="2408878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Oval 191"/>
                <p:cNvSpPr/>
                <p:nvPr/>
              </p:nvSpPr>
              <p:spPr>
                <a:xfrm>
                  <a:off x="4098588" y="3312206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3" name="Straight Connector 192"/>
                <p:cNvCxnSpPr>
                  <a:endCxn id="191" idx="7"/>
                </p:cNvCxnSpPr>
                <p:nvPr/>
              </p:nvCxnSpPr>
              <p:spPr>
                <a:xfrm flipH="1">
                  <a:off x="5510740" y="1250186"/>
                  <a:ext cx="1181134" cy="11929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>
                  <a:endCxn id="189" idx="1"/>
                </p:cNvCxnSpPr>
                <p:nvPr/>
              </p:nvCxnSpPr>
              <p:spPr>
                <a:xfrm>
                  <a:off x="6691874" y="1250186"/>
                  <a:ext cx="1074125" cy="11972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>
                  <a:stCxn id="191" idx="4"/>
                </p:cNvCxnSpPr>
                <p:nvPr/>
              </p:nvCxnSpPr>
              <p:spPr>
                <a:xfrm>
                  <a:off x="5428159" y="2642466"/>
                  <a:ext cx="0" cy="120824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>
                  <a:endCxn id="190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>
                  <a:stCxn id="189" idx="4"/>
                </p:cNvCxnSpPr>
                <p:nvPr/>
              </p:nvCxnSpPr>
              <p:spPr>
                <a:xfrm flipH="1">
                  <a:off x="7819388" y="2646815"/>
                  <a:ext cx="29193" cy="12427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>
                  <a:endCxn id="190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urved Connector 198"/>
                <p:cNvCxnSpPr>
                  <a:endCxn id="192" idx="0"/>
                </p:cNvCxnSpPr>
                <p:nvPr/>
              </p:nvCxnSpPr>
              <p:spPr>
                <a:xfrm rot="5400000">
                  <a:off x="4422615" y="1042947"/>
                  <a:ext cx="2062020" cy="2476498"/>
                </a:xfrm>
                <a:prstGeom prst="curvedConnector3">
                  <a:avLst>
                    <a:gd name="adj1" fmla="val 440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Curved Connector 199"/>
                <p:cNvCxnSpPr>
                  <a:stCxn id="190" idx="4"/>
                  <a:endCxn id="192" idx="4"/>
                </p:cNvCxnSpPr>
                <p:nvPr/>
              </p:nvCxnSpPr>
              <p:spPr>
                <a:xfrm rot="5400000" flipH="1">
                  <a:off x="4392245" y="3368926"/>
                  <a:ext cx="2100549" cy="2454287"/>
                </a:xfrm>
                <a:prstGeom prst="curvedConnector3">
                  <a:avLst>
                    <a:gd name="adj1" fmla="val -10883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5102347" y="335786"/>
                <a:ext cx="3042853" cy="4238798"/>
                <a:chOff x="5102347" y="335786"/>
                <a:chExt cx="3042853" cy="4238798"/>
              </a:xfrm>
            </p:grpSpPr>
            <p:sp>
              <p:nvSpPr>
                <p:cNvPr id="181" name="Oval 180"/>
                <p:cNvSpPr/>
                <p:nvPr/>
              </p:nvSpPr>
              <p:spPr>
                <a:xfrm>
                  <a:off x="6055405" y="335786"/>
                  <a:ext cx="1272937" cy="914400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2" name="Group 181"/>
                <p:cNvGrpSpPr/>
                <p:nvPr/>
              </p:nvGrpSpPr>
              <p:grpSpPr>
                <a:xfrm>
                  <a:off x="5102347" y="3850712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86" name="Oval 185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TextBox 186"/>
                  <p:cNvSpPr txBox="1"/>
                  <p:nvPr/>
                </p:nvSpPr>
                <p:spPr>
                  <a:xfrm>
                    <a:off x="6603482" y="614279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  <p:grpSp>
              <p:nvGrpSpPr>
                <p:cNvPr id="183" name="Group 182"/>
                <p:cNvGrpSpPr/>
                <p:nvPr/>
              </p:nvGrpSpPr>
              <p:grpSpPr>
                <a:xfrm>
                  <a:off x="7493576" y="3889594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84" name="Oval 183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TextBox 184"/>
                  <p:cNvSpPr txBox="1"/>
                  <p:nvPr/>
                </p:nvSpPr>
                <p:spPr>
                  <a:xfrm>
                    <a:off x="6460897" y="555814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</p:grpSp>
        </p:grpSp>
        <p:grpSp>
          <p:nvGrpSpPr>
            <p:cNvPr id="73" name="Group 72"/>
            <p:cNvGrpSpPr/>
            <p:nvPr/>
          </p:nvGrpSpPr>
          <p:grpSpPr>
            <a:xfrm rot="5400000">
              <a:off x="3500007" y="2274751"/>
              <a:ext cx="897109" cy="1420642"/>
              <a:chOff x="4098588" y="335786"/>
              <a:chExt cx="4046612" cy="5310558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4098588" y="1250186"/>
                <a:ext cx="3866780" cy="4396158"/>
                <a:chOff x="4098588" y="1250186"/>
                <a:chExt cx="3866780" cy="4396158"/>
              </a:xfrm>
            </p:grpSpPr>
            <p:cxnSp>
              <p:nvCxnSpPr>
                <p:cNvPr id="166" name="Straight Connector 165"/>
                <p:cNvCxnSpPr>
                  <a:stCxn id="169" idx="6"/>
                  <a:endCxn id="167" idx="2"/>
                </p:cNvCxnSpPr>
                <p:nvPr/>
              </p:nvCxnSpPr>
              <p:spPr>
                <a:xfrm>
                  <a:off x="5544946" y="2525672"/>
                  <a:ext cx="2186847" cy="43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Oval 166"/>
                <p:cNvSpPr/>
                <p:nvPr/>
              </p:nvSpPr>
              <p:spPr>
                <a:xfrm>
                  <a:off x="7731793" y="2413227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5311371" y="2408878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4098588" y="3312206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1" name="Straight Connector 170"/>
                <p:cNvCxnSpPr>
                  <a:endCxn id="169" idx="7"/>
                </p:cNvCxnSpPr>
                <p:nvPr/>
              </p:nvCxnSpPr>
              <p:spPr>
                <a:xfrm flipH="1">
                  <a:off x="5510740" y="1250186"/>
                  <a:ext cx="1181134" cy="11929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>
                  <a:endCxn id="167" idx="1"/>
                </p:cNvCxnSpPr>
                <p:nvPr/>
              </p:nvCxnSpPr>
              <p:spPr>
                <a:xfrm>
                  <a:off x="6691874" y="1250186"/>
                  <a:ext cx="1074125" cy="11972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>
                  <a:stCxn id="169" idx="4"/>
                </p:cNvCxnSpPr>
                <p:nvPr/>
              </p:nvCxnSpPr>
              <p:spPr>
                <a:xfrm>
                  <a:off x="5428159" y="2642466"/>
                  <a:ext cx="0" cy="120824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>
                  <a:endCxn id="168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>
                  <a:stCxn id="167" idx="4"/>
                </p:cNvCxnSpPr>
                <p:nvPr/>
              </p:nvCxnSpPr>
              <p:spPr>
                <a:xfrm flipH="1">
                  <a:off x="7819388" y="2646815"/>
                  <a:ext cx="29193" cy="12427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>
                  <a:endCxn id="168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Curved Connector 176"/>
                <p:cNvCxnSpPr>
                  <a:endCxn id="170" idx="0"/>
                </p:cNvCxnSpPr>
                <p:nvPr/>
              </p:nvCxnSpPr>
              <p:spPr>
                <a:xfrm rot="5400000">
                  <a:off x="4422615" y="1042947"/>
                  <a:ext cx="2062020" cy="2476498"/>
                </a:xfrm>
                <a:prstGeom prst="curvedConnector3">
                  <a:avLst>
                    <a:gd name="adj1" fmla="val 440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Curved Connector 177"/>
                <p:cNvCxnSpPr>
                  <a:stCxn id="168" idx="4"/>
                  <a:endCxn id="170" idx="4"/>
                </p:cNvCxnSpPr>
                <p:nvPr/>
              </p:nvCxnSpPr>
              <p:spPr>
                <a:xfrm rot="5400000" flipH="1">
                  <a:off x="4392245" y="3368926"/>
                  <a:ext cx="2100549" cy="2454287"/>
                </a:xfrm>
                <a:prstGeom prst="curvedConnector3">
                  <a:avLst>
                    <a:gd name="adj1" fmla="val -10883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8" name="Group 157"/>
              <p:cNvGrpSpPr/>
              <p:nvPr/>
            </p:nvGrpSpPr>
            <p:grpSpPr>
              <a:xfrm>
                <a:off x="5102347" y="335786"/>
                <a:ext cx="3042853" cy="4238798"/>
                <a:chOff x="5102347" y="335786"/>
                <a:chExt cx="3042853" cy="4238798"/>
              </a:xfrm>
            </p:grpSpPr>
            <p:sp>
              <p:nvSpPr>
                <p:cNvPr id="159" name="Oval 158"/>
                <p:cNvSpPr/>
                <p:nvPr/>
              </p:nvSpPr>
              <p:spPr>
                <a:xfrm>
                  <a:off x="6055405" y="335786"/>
                  <a:ext cx="1272937" cy="914400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5102347" y="3850712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64" name="Oval 163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6603482" y="614279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  <p:grpSp>
              <p:nvGrpSpPr>
                <p:cNvPr id="161" name="Group 160"/>
                <p:cNvGrpSpPr/>
                <p:nvPr/>
              </p:nvGrpSpPr>
              <p:grpSpPr>
                <a:xfrm>
                  <a:off x="7493576" y="3889594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62" name="Oval 161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6460897" y="555814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</p:grpSp>
        </p:grpSp>
        <p:grpSp>
          <p:nvGrpSpPr>
            <p:cNvPr id="84" name="Group 83"/>
            <p:cNvGrpSpPr/>
            <p:nvPr/>
          </p:nvGrpSpPr>
          <p:grpSpPr>
            <a:xfrm rot="5400000">
              <a:off x="4548196" y="2962557"/>
              <a:ext cx="897109" cy="1420642"/>
              <a:chOff x="4098588" y="335786"/>
              <a:chExt cx="4046612" cy="5310558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4098588" y="1250186"/>
                <a:ext cx="3866780" cy="4396158"/>
                <a:chOff x="4098588" y="1250186"/>
                <a:chExt cx="3866780" cy="4396158"/>
              </a:xfrm>
            </p:grpSpPr>
            <p:cxnSp>
              <p:nvCxnSpPr>
                <p:cNvPr id="144" name="Straight Connector 143"/>
                <p:cNvCxnSpPr>
                  <a:stCxn id="147" idx="6"/>
                  <a:endCxn id="145" idx="2"/>
                </p:cNvCxnSpPr>
                <p:nvPr/>
              </p:nvCxnSpPr>
              <p:spPr>
                <a:xfrm>
                  <a:off x="5544946" y="2525672"/>
                  <a:ext cx="2186847" cy="43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Oval 144"/>
                <p:cNvSpPr/>
                <p:nvPr/>
              </p:nvSpPr>
              <p:spPr>
                <a:xfrm>
                  <a:off x="7731793" y="2413227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5311371" y="2408878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4098588" y="3312206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9" name="Straight Connector 148"/>
                <p:cNvCxnSpPr>
                  <a:endCxn id="147" idx="7"/>
                </p:cNvCxnSpPr>
                <p:nvPr/>
              </p:nvCxnSpPr>
              <p:spPr>
                <a:xfrm flipH="1">
                  <a:off x="5510740" y="1250186"/>
                  <a:ext cx="1181134" cy="11929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>
                  <a:endCxn id="145" idx="1"/>
                </p:cNvCxnSpPr>
                <p:nvPr/>
              </p:nvCxnSpPr>
              <p:spPr>
                <a:xfrm>
                  <a:off x="6691874" y="1250186"/>
                  <a:ext cx="1074125" cy="11972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>
                  <a:stCxn id="147" idx="4"/>
                </p:cNvCxnSpPr>
                <p:nvPr/>
              </p:nvCxnSpPr>
              <p:spPr>
                <a:xfrm>
                  <a:off x="5428159" y="2642466"/>
                  <a:ext cx="0" cy="120824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>
                  <a:endCxn id="146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>
                  <a:stCxn id="145" idx="4"/>
                </p:cNvCxnSpPr>
                <p:nvPr/>
              </p:nvCxnSpPr>
              <p:spPr>
                <a:xfrm flipH="1">
                  <a:off x="7819388" y="2646815"/>
                  <a:ext cx="29193" cy="12427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>
                  <a:endCxn id="146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Curved Connector 154"/>
                <p:cNvCxnSpPr>
                  <a:endCxn id="148" idx="0"/>
                </p:cNvCxnSpPr>
                <p:nvPr/>
              </p:nvCxnSpPr>
              <p:spPr>
                <a:xfrm rot="5400000">
                  <a:off x="4422615" y="1042947"/>
                  <a:ext cx="2062020" cy="2476498"/>
                </a:xfrm>
                <a:prstGeom prst="curvedConnector3">
                  <a:avLst>
                    <a:gd name="adj1" fmla="val 440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Curved Connector 155"/>
                <p:cNvCxnSpPr>
                  <a:stCxn id="146" idx="4"/>
                  <a:endCxn id="148" idx="4"/>
                </p:cNvCxnSpPr>
                <p:nvPr/>
              </p:nvCxnSpPr>
              <p:spPr>
                <a:xfrm rot="5400000" flipH="1">
                  <a:off x="4392245" y="3368926"/>
                  <a:ext cx="2100549" cy="2454287"/>
                </a:xfrm>
                <a:prstGeom prst="curvedConnector3">
                  <a:avLst>
                    <a:gd name="adj1" fmla="val -10883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Group 135"/>
              <p:cNvGrpSpPr/>
              <p:nvPr/>
            </p:nvGrpSpPr>
            <p:grpSpPr>
              <a:xfrm>
                <a:off x="5102347" y="335786"/>
                <a:ext cx="3042853" cy="4238798"/>
                <a:chOff x="5102347" y="335786"/>
                <a:chExt cx="3042853" cy="4238798"/>
              </a:xfrm>
            </p:grpSpPr>
            <p:sp>
              <p:nvSpPr>
                <p:cNvPr id="137" name="Oval 136"/>
                <p:cNvSpPr/>
                <p:nvPr/>
              </p:nvSpPr>
              <p:spPr>
                <a:xfrm>
                  <a:off x="6055405" y="335786"/>
                  <a:ext cx="1272937" cy="914400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8" name="Group 137"/>
                <p:cNvGrpSpPr/>
                <p:nvPr/>
              </p:nvGrpSpPr>
              <p:grpSpPr>
                <a:xfrm>
                  <a:off x="5102347" y="3850712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42" name="Oval 141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TextBox 142"/>
                  <p:cNvSpPr txBox="1"/>
                  <p:nvPr/>
                </p:nvSpPr>
                <p:spPr>
                  <a:xfrm>
                    <a:off x="6603482" y="614279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  <p:grpSp>
              <p:nvGrpSpPr>
                <p:cNvPr id="139" name="Group 138"/>
                <p:cNvGrpSpPr/>
                <p:nvPr/>
              </p:nvGrpSpPr>
              <p:grpSpPr>
                <a:xfrm>
                  <a:off x="7493576" y="3889594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40" name="Oval 139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6460897" y="555814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</p:grpSp>
        </p:grpSp>
        <p:grpSp>
          <p:nvGrpSpPr>
            <p:cNvPr id="88" name="Group 87"/>
            <p:cNvGrpSpPr/>
            <p:nvPr/>
          </p:nvGrpSpPr>
          <p:grpSpPr>
            <a:xfrm rot="5400000">
              <a:off x="3401589" y="3404139"/>
              <a:ext cx="897109" cy="1420642"/>
              <a:chOff x="4098588" y="335786"/>
              <a:chExt cx="4046612" cy="5310558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4098588" y="1250186"/>
                <a:ext cx="3866780" cy="4396158"/>
                <a:chOff x="4098588" y="1250186"/>
                <a:chExt cx="3866780" cy="4396158"/>
              </a:xfrm>
            </p:grpSpPr>
            <p:cxnSp>
              <p:nvCxnSpPr>
                <p:cNvPr id="122" name="Straight Connector 121"/>
                <p:cNvCxnSpPr>
                  <a:stCxn id="125" idx="6"/>
                  <a:endCxn id="123" idx="2"/>
                </p:cNvCxnSpPr>
                <p:nvPr/>
              </p:nvCxnSpPr>
              <p:spPr>
                <a:xfrm>
                  <a:off x="5544946" y="2525672"/>
                  <a:ext cx="2186847" cy="43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Oval 122"/>
                <p:cNvSpPr/>
                <p:nvPr/>
              </p:nvSpPr>
              <p:spPr>
                <a:xfrm>
                  <a:off x="7731793" y="2413227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5311371" y="2408878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4098588" y="3312206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7" name="Straight Connector 126"/>
                <p:cNvCxnSpPr>
                  <a:endCxn id="125" idx="7"/>
                </p:cNvCxnSpPr>
                <p:nvPr/>
              </p:nvCxnSpPr>
              <p:spPr>
                <a:xfrm flipH="1">
                  <a:off x="5510740" y="1250186"/>
                  <a:ext cx="1181134" cy="11929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>
                  <a:endCxn id="123" idx="1"/>
                </p:cNvCxnSpPr>
                <p:nvPr/>
              </p:nvCxnSpPr>
              <p:spPr>
                <a:xfrm>
                  <a:off x="6691874" y="1250186"/>
                  <a:ext cx="1074125" cy="11972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>
                  <a:stCxn id="125" idx="4"/>
                </p:cNvCxnSpPr>
                <p:nvPr/>
              </p:nvCxnSpPr>
              <p:spPr>
                <a:xfrm>
                  <a:off x="5428159" y="2642466"/>
                  <a:ext cx="0" cy="120824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>
                  <a:endCxn id="124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>
                  <a:stCxn id="123" idx="4"/>
                </p:cNvCxnSpPr>
                <p:nvPr/>
              </p:nvCxnSpPr>
              <p:spPr>
                <a:xfrm flipH="1">
                  <a:off x="7819388" y="2646815"/>
                  <a:ext cx="29193" cy="12427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>
                  <a:endCxn id="124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Curved Connector 132"/>
                <p:cNvCxnSpPr>
                  <a:endCxn id="126" idx="0"/>
                </p:cNvCxnSpPr>
                <p:nvPr/>
              </p:nvCxnSpPr>
              <p:spPr>
                <a:xfrm rot="5400000">
                  <a:off x="4422615" y="1042947"/>
                  <a:ext cx="2062020" cy="2476498"/>
                </a:xfrm>
                <a:prstGeom prst="curvedConnector3">
                  <a:avLst>
                    <a:gd name="adj1" fmla="val 440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urved Connector 133"/>
                <p:cNvCxnSpPr>
                  <a:stCxn id="124" idx="4"/>
                  <a:endCxn id="126" idx="4"/>
                </p:cNvCxnSpPr>
                <p:nvPr/>
              </p:nvCxnSpPr>
              <p:spPr>
                <a:xfrm rot="5400000" flipH="1">
                  <a:off x="4392245" y="3368926"/>
                  <a:ext cx="2100549" cy="2454287"/>
                </a:xfrm>
                <a:prstGeom prst="curvedConnector3">
                  <a:avLst>
                    <a:gd name="adj1" fmla="val -10883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113"/>
              <p:cNvGrpSpPr/>
              <p:nvPr/>
            </p:nvGrpSpPr>
            <p:grpSpPr>
              <a:xfrm>
                <a:off x="5102347" y="335786"/>
                <a:ext cx="3042853" cy="4238798"/>
                <a:chOff x="5102347" y="335786"/>
                <a:chExt cx="3042853" cy="4238798"/>
              </a:xfrm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6055405" y="335786"/>
                  <a:ext cx="1272937" cy="914400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6" name="Group 115"/>
                <p:cNvGrpSpPr/>
                <p:nvPr/>
              </p:nvGrpSpPr>
              <p:grpSpPr>
                <a:xfrm>
                  <a:off x="5102347" y="3850712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20" name="Oval 119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6603482" y="614279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  <p:grpSp>
              <p:nvGrpSpPr>
                <p:cNvPr id="117" name="Group 116"/>
                <p:cNvGrpSpPr/>
                <p:nvPr/>
              </p:nvGrpSpPr>
              <p:grpSpPr>
                <a:xfrm>
                  <a:off x="7493576" y="3889594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18" name="Oval 117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6460897" y="555814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</p:grpSp>
        </p:grpSp>
        <p:grpSp>
          <p:nvGrpSpPr>
            <p:cNvPr id="89" name="Group 88"/>
            <p:cNvGrpSpPr/>
            <p:nvPr/>
          </p:nvGrpSpPr>
          <p:grpSpPr>
            <a:xfrm rot="5400000">
              <a:off x="3804717" y="1060859"/>
              <a:ext cx="897109" cy="1420642"/>
              <a:chOff x="4098588" y="335786"/>
              <a:chExt cx="4046612" cy="5310558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4098588" y="1250186"/>
                <a:ext cx="3866780" cy="4396158"/>
                <a:chOff x="4098588" y="1250186"/>
                <a:chExt cx="3866780" cy="4396158"/>
              </a:xfrm>
            </p:grpSpPr>
            <p:cxnSp>
              <p:nvCxnSpPr>
                <p:cNvPr id="100" name="Straight Connector 99"/>
                <p:cNvCxnSpPr>
                  <a:stCxn id="103" idx="6"/>
                  <a:endCxn id="101" idx="2"/>
                </p:cNvCxnSpPr>
                <p:nvPr/>
              </p:nvCxnSpPr>
              <p:spPr>
                <a:xfrm>
                  <a:off x="5544946" y="2525672"/>
                  <a:ext cx="2186847" cy="43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Oval 100"/>
                <p:cNvSpPr/>
                <p:nvPr/>
              </p:nvSpPr>
              <p:spPr>
                <a:xfrm>
                  <a:off x="7731793" y="2413227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5311371" y="2408878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4098588" y="3312206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endCxn id="103" idx="7"/>
                </p:cNvCxnSpPr>
                <p:nvPr/>
              </p:nvCxnSpPr>
              <p:spPr>
                <a:xfrm flipH="1">
                  <a:off x="5510740" y="1250186"/>
                  <a:ext cx="1181134" cy="11929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>
                  <a:endCxn id="101" idx="1"/>
                </p:cNvCxnSpPr>
                <p:nvPr/>
              </p:nvCxnSpPr>
              <p:spPr>
                <a:xfrm>
                  <a:off x="6691874" y="1250186"/>
                  <a:ext cx="1074125" cy="11972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>
                  <a:stCxn id="103" idx="4"/>
                </p:cNvCxnSpPr>
                <p:nvPr/>
              </p:nvCxnSpPr>
              <p:spPr>
                <a:xfrm>
                  <a:off x="5428159" y="2642466"/>
                  <a:ext cx="0" cy="120824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>
                  <a:endCxn id="102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>
                  <a:stCxn id="101" idx="4"/>
                </p:cNvCxnSpPr>
                <p:nvPr/>
              </p:nvCxnSpPr>
              <p:spPr>
                <a:xfrm flipH="1">
                  <a:off x="7819388" y="2646815"/>
                  <a:ext cx="29193" cy="12427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>
                  <a:endCxn id="102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Curved Connector 110"/>
                <p:cNvCxnSpPr>
                  <a:endCxn id="104" idx="0"/>
                </p:cNvCxnSpPr>
                <p:nvPr/>
              </p:nvCxnSpPr>
              <p:spPr>
                <a:xfrm rot="5400000">
                  <a:off x="4422615" y="1042947"/>
                  <a:ext cx="2062020" cy="2476498"/>
                </a:xfrm>
                <a:prstGeom prst="curvedConnector3">
                  <a:avLst>
                    <a:gd name="adj1" fmla="val 440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Curved Connector 111"/>
                <p:cNvCxnSpPr>
                  <a:stCxn id="102" idx="4"/>
                  <a:endCxn id="104" idx="4"/>
                </p:cNvCxnSpPr>
                <p:nvPr/>
              </p:nvCxnSpPr>
              <p:spPr>
                <a:xfrm rot="5400000" flipH="1">
                  <a:off x="4392245" y="3368926"/>
                  <a:ext cx="2100549" cy="2454287"/>
                </a:xfrm>
                <a:prstGeom prst="curvedConnector3">
                  <a:avLst>
                    <a:gd name="adj1" fmla="val -10883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/>
              <p:cNvGrpSpPr/>
              <p:nvPr/>
            </p:nvGrpSpPr>
            <p:grpSpPr>
              <a:xfrm>
                <a:off x="5102347" y="335786"/>
                <a:ext cx="3042853" cy="4238798"/>
                <a:chOff x="5102347" y="335786"/>
                <a:chExt cx="3042853" cy="4238798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6055405" y="335786"/>
                  <a:ext cx="1272937" cy="914400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3" name="Group 92"/>
                <p:cNvGrpSpPr/>
                <p:nvPr/>
              </p:nvGrpSpPr>
              <p:grpSpPr>
                <a:xfrm>
                  <a:off x="5102347" y="3850712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98" name="Oval 97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6603482" y="614279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  <p:grpSp>
              <p:nvGrpSpPr>
                <p:cNvPr id="94" name="Group 93"/>
                <p:cNvGrpSpPr/>
                <p:nvPr/>
              </p:nvGrpSpPr>
              <p:grpSpPr>
                <a:xfrm>
                  <a:off x="7493576" y="3889594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96" name="Oval 95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6460897" y="555814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</p:grpSp>
        </p:grpSp>
      </p:grpSp>
      <p:sp>
        <p:nvSpPr>
          <p:cNvPr id="66" name="Oval 65"/>
          <p:cNvSpPr/>
          <p:nvPr/>
        </p:nvSpPr>
        <p:spPr>
          <a:xfrm rot="10800000">
            <a:off x="7175982" y="2768811"/>
            <a:ext cx="370534" cy="378648"/>
          </a:xfrm>
          <a:prstGeom prst="ellipse">
            <a:avLst/>
          </a:prstGeom>
          <a:solidFill>
            <a:srgbClr val="008000"/>
          </a:solidFill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6537283" y="2733125"/>
            <a:ext cx="1031913" cy="461665"/>
            <a:chOff x="6537283" y="3082655"/>
            <a:chExt cx="1031913" cy="461665"/>
          </a:xfrm>
        </p:grpSpPr>
        <p:cxnSp>
          <p:nvCxnSpPr>
            <p:cNvPr id="65" name="Straight Connector 64"/>
            <p:cNvCxnSpPr/>
            <p:nvPr/>
          </p:nvCxnSpPr>
          <p:spPr bwMode="auto">
            <a:xfrm rot="10800000">
              <a:off x="6537283" y="3290808"/>
              <a:ext cx="657699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7166522" y="3082655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mic Sans MS"/>
                  <a:cs typeface="Comic Sans MS"/>
                </a:rPr>
                <a:t>T</a:t>
              </a:r>
              <a:endParaRPr lang="en-US" sz="2400" b="1" dirty="0">
                <a:latin typeface="Comic Sans MS"/>
                <a:cs typeface="Comic Sans M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012788" y="1094512"/>
            <a:ext cx="1079173" cy="3915746"/>
            <a:chOff x="2012788" y="1444042"/>
            <a:chExt cx="1079173" cy="3915746"/>
          </a:xfrm>
        </p:grpSpPr>
        <p:grpSp>
          <p:nvGrpSpPr>
            <p:cNvPr id="41" name="Group 40"/>
            <p:cNvGrpSpPr/>
            <p:nvPr/>
          </p:nvGrpSpPr>
          <p:grpSpPr>
            <a:xfrm>
              <a:off x="2041072" y="3275040"/>
              <a:ext cx="1009233" cy="378648"/>
              <a:chOff x="2007111" y="1880420"/>
              <a:chExt cx="1009233" cy="378648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>
                <a:off x="2358645" y="2086601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Oval 42"/>
              <p:cNvSpPr/>
              <p:nvPr/>
            </p:nvSpPr>
            <p:spPr>
              <a:xfrm>
                <a:off x="2007111" y="1880420"/>
                <a:ext cx="370534" cy="37864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012788" y="4092314"/>
              <a:ext cx="1031848" cy="1267474"/>
              <a:chOff x="1854028" y="3820154"/>
              <a:chExt cx="1031848" cy="126747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Oval 45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9" name="Oval 4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2" name="Oval 51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2060113" y="1444042"/>
              <a:ext cx="1031848" cy="1267474"/>
              <a:chOff x="1854028" y="3820154"/>
              <a:chExt cx="1031848" cy="126747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2" name="Straight Connector 61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3" name="Oval 62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1" name="Oval 60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9" name="Oval 5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710063" y="1295486"/>
            <a:ext cx="1350051" cy="4152691"/>
            <a:chOff x="710063" y="1645016"/>
            <a:chExt cx="1350051" cy="4152691"/>
          </a:xfrm>
        </p:grpSpPr>
        <p:cxnSp>
          <p:nvCxnSpPr>
            <p:cNvPr id="74" name="Curved Connector 73"/>
            <p:cNvCxnSpPr/>
            <p:nvPr/>
          </p:nvCxnSpPr>
          <p:spPr bwMode="auto">
            <a:xfrm rot="10800000" flipV="1">
              <a:off x="757389" y="1645016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5" name="Curved Connector 74"/>
            <p:cNvCxnSpPr/>
            <p:nvPr/>
          </p:nvCxnSpPr>
          <p:spPr bwMode="auto">
            <a:xfrm rot="10800000" flipV="1">
              <a:off x="745047" y="209740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6" name="Curved Connector 75"/>
            <p:cNvCxnSpPr/>
            <p:nvPr/>
          </p:nvCxnSpPr>
          <p:spPr bwMode="auto">
            <a:xfrm rot="10800000" flipV="1">
              <a:off x="738347" y="2515675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7" name="Curved Connector 76"/>
            <p:cNvCxnSpPr/>
            <p:nvPr/>
          </p:nvCxnSpPr>
          <p:spPr bwMode="auto">
            <a:xfrm rot="10800000" flipV="1">
              <a:off x="710063" y="3442860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8" name="Curved Connector 77"/>
            <p:cNvCxnSpPr/>
            <p:nvPr/>
          </p:nvCxnSpPr>
          <p:spPr bwMode="auto">
            <a:xfrm rot="10800000" flipV="1">
              <a:off x="710063" y="428163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9" name="Curved Connector 78"/>
            <p:cNvCxnSpPr/>
            <p:nvPr/>
          </p:nvCxnSpPr>
          <p:spPr bwMode="auto">
            <a:xfrm rot="10800000" flipV="1">
              <a:off x="710063" y="468246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80" name="Curved Connector 79"/>
            <p:cNvCxnSpPr/>
            <p:nvPr/>
          </p:nvCxnSpPr>
          <p:spPr bwMode="auto">
            <a:xfrm rot="10800000" flipV="1">
              <a:off x="710063" y="515168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</p:grpSp>
      <p:grpSp>
        <p:nvGrpSpPr>
          <p:cNvPr id="95" name="Group 94"/>
          <p:cNvGrpSpPr/>
          <p:nvPr/>
        </p:nvGrpSpPr>
        <p:grpSpPr>
          <a:xfrm>
            <a:off x="7492253" y="2256610"/>
            <a:ext cx="820155" cy="1473400"/>
            <a:chOff x="7492253" y="2606140"/>
            <a:chExt cx="820155" cy="1473400"/>
          </a:xfrm>
        </p:grpSpPr>
        <p:sp>
          <p:nvSpPr>
            <p:cNvPr id="68" name="Oval 67"/>
            <p:cNvSpPr/>
            <p:nvPr/>
          </p:nvSpPr>
          <p:spPr>
            <a:xfrm rot="10800000">
              <a:off x="7941874" y="3700892"/>
              <a:ext cx="370534" cy="378648"/>
            </a:xfrm>
            <a:prstGeom prst="ellipse">
              <a:avLst/>
            </a:prstGeom>
            <a:solidFill>
              <a:srgbClr val="FF0BBE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 rot="10800000">
              <a:off x="7941873" y="2606140"/>
              <a:ext cx="370534" cy="378648"/>
            </a:xfrm>
            <a:prstGeom prst="ellipse">
              <a:avLst/>
            </a:prstGeom>
            <a:solidFill>
              <a:srgbClr val="FF0000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>
              <a:endCxn id="68" idx="5"/>
            </p:cNvCxnSpPr>
            <p:nvPr/>
          </p:nvCxnSpPr>
          <p:spPr bwMode="auto">
            <a:xfrm>
              <a:off x="7492253" y="3481221"/>
              <a:ext cx="503884" cy="2751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>
              <a:stCxn id="70" idx="0"/>
              <a:endCxn id="68" idx="4"/>
            </p:cNvCxnSpPr>
            <p:nvPr/>
          </p:nvCxnSpPr>
          <p:spPr bwMode="auto">
            <a:xfrm>
              <a:off x="8127140" y="2984788"/>
              <a:ext cx="1" cy="71610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>
              <a:stCxn id="66" idx="3"/>
              <a:endCxn id="70" idx="7"/>
            </p:cNvCxnSpPr>
            <p:nvPr/>
          </p:nvCxnSpPr>
          <p:spPr bwMode="auto">
            <a:xfrm flipV="1">
              <a:off x="7492253" y="2929336"/>
              <a:ext cx="503883" cy="23280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TextBox 2"/>
          <p:cNvSpPr txBox="1"/>
          <p:nvPr/>
        </p:nvSpPr>
        <p:spPr>
          <a:xfrm>
            <a:off x="2098193" y="5170319"/>
            <a:ext cx="49415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graph is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3-colorable</a:t>
            </a:r>
          </a:p>
          <a:p>
            <a:r>
              <a:rPr lang="en-US" sz="4000" dirty="0" err="1" smtClean="0">
                <a:latin typeface="Comic Sans MS"/>
                <a:cs typeface="Comic Sans MS"/>
              </a:rPr>
              <a:t>iff</a:t>
            </a:r>
            <a:r>
              <a:rPr lang="en-US" sz="4000" dirty="0" smtClean="0">
                <a:latin typeface="Comic Sans MS"/>
                <a:cs typeface="Comic Sans MS"/>
              </a:rPr>
              <a:t> circuit is in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SAT</a:t>
            </a:r>
            <a:endParaRPr lang="en-US" sz="4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78172177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133" y="15723"/>
            <a:ext cx="5029200" cy="1242181"/>
          </a:xfrm>
        </p:spPr>
        <p:txBody>
          <a:bodyPr/>
          <a:lstStyle/>
          <a:p>
            <a:r>
              <a:rPr lang="en-US" sz="4400" dirty="0" smtClean="0"/>
              <a:t>SAT </a:t>
            </a:r>
            <a:r>
              <a:rPr lang="en-US" sz="4400" dirty="0" err="1" smtClean="0"/>
              <a:t>vs</a:t>
            </a:r>
            <a:r>
              <a:rPr lang="en-US" sz="4400" dirty="0" smtClean="0"/>
              <a:t> 3-Color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5"/>
            <a:ext cx="8565848" cy="4430486"/>
          </a:xfrm>
        </p:spPr>
        <p:txBody>
          <a:bodyPr/>
          <a:lstStyle/>
          <a:p>
            <a:r>
              <a:rPr lang="en-US" sz="5400" dirty="0" smtClean="0">
                <a:solidFill>
                  <a:srgbClr val="FF0BBE"/>
                </a:solidFill>
              </a:rPr>
              <a:t>SAT</a:t>
            </a:r>
            <a:r>
              <a:rPr lang="en-US" sz="5400" dirty="0" smtClean="0"/>
              <a:t> reduces to </a:t>
            </a:r>
            <a:r>
              <a:rPr lang="en-US" sz="5400" dirty="0" smtClean="0">
                <a:solidFill>
                  <a:srgbClr val="008000"/>
                </a:solidFill>
              </a:rPr>
              <a:t>3-Color</a:t>
            </a:r>
            <a:r>
              <a:rPr lang="en-US" sz="5400" dirty="0" smtClean="0"/>
              <a:t>: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any fast procedure for</a:t>
            </a:r>
            <a:endParaRPr lang="en-US" sz="5400" dirty="0">
              <a:solidFill>
                <a:srgbClr val="008000"/>
              </a:solidFill>
            </a:endParaRPr>
          </a:p>
          <a:p>
            <a:r>
              <a:rPr lang="en-US" sz="5400" dirty="0" smtClean="0">
                <a:solidFill>
                  <a:srgbClr val="008000"/>
                </a:solidFill>
              </a:rPr>
              <a:t>3-Color </a:t>
            </a:r>
            <a:r>
              <a:rPr lang="en-US" sz="5400" dirty="0" smtClean="0">
                <a:solidFill>
                  <a:srgbClr val="000000"/>
                </a:solidFill>
              </a:rPr>
              <a:t>would yield a fast </a:t>
            </a:r>
          </a:p>
          <a:p>
            <a:r>
              <a:rPr lang="en-US" sz="5400" dirty="0" smtClean="0">
                <a:solidFill>
                  <a:srgbClr val="FF0BBE"/>
                </a:solidFill>
              </a:rPr>
              <a:t>SAT </a:t>
            </a:r>
            <a:r>
              <a:rPr lang="en-US" sz="5400" dirty="0" smtClean="0">
                <a:solidFill>
                  <a:srgbClr val="000000"/>
                </a:solidFill>
              </a:rPr>
              <a:t>procedure.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SATcolor.</a:t>
            </a:r>
            <a:fld id="{9B53EF5B-175E-4241-B670-7E35F50F0E8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1612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133" y="15723"/>
            <a:ext cx="5029200" cy="1242181"/>
          </a:xfrm>
        </p:spPr>
        <p:txBody>
          <a:bodyPr/>
          <a:lstStyle/>
          <a:p>
            <a:r>
              <a:rPr lang="en-US" sz="4400" dirty="0" smtClean="0"/>
              <a:t>SAT </a:t>
            </a:r>
            <a:r>
              <a:rPr lang="en-US" sz="4400" dirty="0" err="1" smtClean="0"/>
              <a:t>vs</a:t>
            </a:r>
            <a:r>
              <a:rPr lang="en-US" sz="4400" dirty="0" smtClean="0"/>
              <a:t> 3-Color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4"/>
            <a:ext cx="8565848" cy="4827987"/>
          </a:xfrm>
        </p:spPr>
        <p:txBody>
          <a:bodyPr/>
          <a:lstStyle/>
          <a:p>
            <a:r>
              <a:rPr lang="en-US" dirty="0" smtClean="0">
                <a:solidFill>
                  <a:srgbClr val="FF0BBE"/>
                </a:solidFill>
              </a:rPr>
              <a:t>SAT</a:t>
            </a:r>
            <a:r>
              <a:rPr lang="en-US" dirty="0" smtClean="0"/>
              <a:t> reduces to </a:t>
            </a:r>
            <a:r>
              <a:rPr lang="en-US" dirty="0" smtClean="0">
                <a:solidFill>
                  <a:srgbClr val="008000"/>
                </a:solidFill>
              </a:rPr>
              <a:t>3-color</a:t>
            </a:r>
            <a:r>
              <a:rPr lang="en-US" dirty="0" smtClean="0"/>
              <a:t>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any fast </a:t>
            </a:r>
            <a:r>
              <a:rPr lang="en-US" dirty="0" err="1" smtClean="0">
                <a:solidFill>
                  <a:srgbClr val="000000"/>
                </a:solidFill>
              </a:rPr>
              <a:t>procdure</a:t>
            </a:r>
            <a:r>
              <a:rPr lang="en-US" dirty="0" smtClean="0">
                <a:solidFill>
                  <a:srgbClr val="000000"/>
                </a:solidFill>
              </a:rPr>
              <a:t> for</a:t>
            </a:r>
            <a:r>
              <a:rPr lang="en-US" dirty="0" smtClean="0">
                <a:solidFill>
                  <a:srgbClr val="008000"/>
                </a:solidFill>
              </a:rPr>
              <a:t> 3-color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would yield a fast </a:t>
            </a:r>
            <a:r>
              <a:rPr lang="en-US" dirty="0" smtClean="0">
                <a:solidFill>
                  <a:srgbClr val="008000"/>
                </a:solidFill>
              </a:rPr>
              <a:t>SAT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procedure – theorists and world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institutions are betting there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isn’t any fast SAT procedure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SATcolor.</a:t>
            </a:r>
            <a:fld id="{9B53EF5B-175E-4241-B670-7E35F50F0E84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2036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133" y="15723"/>
            <a:ext cx="5029200" cy="1242181"/>
          </a:xfrm>
        </p:spPr>
        <p:txBody>
          <a:bodyPr/>
          <a:lstStyle/>
          <a:p>
            <a:r>
              <a:rPr lang="en-US" sz="4400" dirty="0" smtClean="0"/>
              <a:t>SAT </a:t>
            </a:r>
            <a:r>
              <a:rPr lang="en-US" sz="4400" dirty="0" err="1" smtClean="0"/>
              <a:t>vs</a:t>
            </a:r>
            <a:r>
              <a:rPr lang="en-US" sz="4400" dirty="0" smtClean="0"/>
              <a:t> 3-Color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4"/>
            <a:ext cx="8565848" cy="4827987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Theorists -- and world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institutions -- are betting there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isn’t any fast </a:t>
            </a:r>
            <a:r>
              <a:rPr lang="en-US" dirty="0" smtClean="0">
                <a:solidFill>
                  <a:srgbClr val="FF0BBE"/>
                </a:solidFill>
              </a:rPr>
              <a:t>SAT</a:t>
            </a:r>
            <a:r>
              <a:rPr lang="en-US" dirty="0" smtClean="0">
                <a:solidFill>
                  <a:srgbClr val="000000"/>
                </a:solidFill>
              </a:rPr>
              <a:t> procedure,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so we can safely bet there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isn’t any fast </a:t>
            </a:r>
            <a:r>
              <a:rPr lang="en-US" dirty="0" smtClean="0">
                <a:solidFill>
                  <a:srgbClr val="008000"/>
                </a:solidFill>
              </a:rPr>
              <a:t>3-Coloring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procedure either.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SATcolor.</a:t>
            </a:r>
            <a:fld id="{9B53EF5B-175E-4241-B670-7E35F50F0E84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8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5"/>
            <a:ext cx="8565848" cy="4430486"/>
          </a:xfrm>
        </p:spPr>
        <p:txBody>
          <a:bodyPr/>
          <a:lstStyle/>
          <a:p>
            <a:r>
              <a:rPr lang="en-US" dirty="0" smtClean="0"/>
              <a:t>SAT and 3-color stand and fall together:  there is an “efficient” (polynomial time) SAT procedure </a:t>
            </a:r>
            <a:r>
              <a:rPr lang="en-US" dirty="0" err="1" smtClean="0"/>
              <a:t>iff</a:t>
            </a:r>
            <a:r>
              <a:rPr lang="en-US" dirty="0" smtClean="0"/>
              <a:t> there is one for 3-color.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SATcolor.</a:t>
            </a:r>
            <a:fld id="{9B53EF5B-175E-4241-B670-7E35F50F0E84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33133" y="15723"/>
            <a:ext cx="5029200" cy="1242181"/>
          </a:xfrm>
        </p:spPr>
        <p:txBody>
          <a:bodyPr/>
          <a:lstStyle/>
          <a:p>
            <a:r>
              <a:rPr lang="en-US" sz="4400" dirty="0" smtClean="0"/>
              <a:t>SAT </a:t>
            </a:r>
            <a:r>
              <a:rPr lang="en-US" sz="4400" dirty="0" err="1" smtClean="0"/>
              <a:t>vs</a:t>
            </a:r>
            <a:r>
              <a:rPr lang="en-US" sz="4400" dirty="0" smtClean="0"/>
              <a:t> 3-Color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44909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5"/>
            <a:ext cx="8565848" cy="4430486"/>
          </a:xfrm>
        </p:spPr>
        <p:txBody>
          <a:bodyPr/>
          <a:lstStyle/>
          <a:p>
            <a:r>
              <a:rPr lang="en-US" dirty="0" smtClean="0"/>
              <a:t>SAT and 3-color stand and fall together:  there is an “efficient” (polynomial time) SAT procedure </a:t>
            </a:r>
            <a:r>
              <a:rPr lang="en-US" dirty="0" err="1" smtClean="0"/>
              <a:t>iff</a:t>
            </a:r>
            <a:r>
              <a:rPr lang="en-US" dirty="0" smtClean="0"/>
              <a:t> there is one for 3-color.  Both problems are </a:t>
            </a:r>
            <a:r>
              <a:rPr lang="en-US" dirty="0" smtClean="0">
                <a:solidFill>
                  <a:srgbClr val="B10097"/>
                </a:solidFill>
              </a:rPr>
              <a:t>NP-complete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SATcolor.</a:t>
            </a:r>
            <a:fld id="{9B53EF5B-175E-4241-B670-7E35F50F0E84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33133" y="15723"/>
            <a:ext cx="5029200" cy="1242181"/>
          </a:xfrm>
        </p:spPr>
        <p:txBody>
          <a:bodyPr/>
          <a:lstStyle/>
          <a:p>
            <a:r>
              <a:rPr lang="en-US" sz="4400" dirty="0" smtClean="0"/>
              <a:t>SAT </a:t>
            </a:r>
            <a:r>
              <a:rPr lang="en-US" sz="4400" dirty="0" err="1" smtClean="0"/>
              <a:t>vs</a:t>
            </a:r>
            <a:r>
              <a:rPr lang="en-US" sz="4400" dirty="0" smtClean="0"/>
              <a:t> 3-Color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65492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869" y="178262"/>
            <a:ext cx="4777661" cy="1143000"/>
          </a:xfrm>
        </p:spPr>
        <p:txBody>
          <a:bodyPr/>
          <a:lstStyle/>
          <a:p>
            <a:r>
              <a:rPr lang="en-US" sz="5400" dirty="0" smtClean="0"/>
              <a:t>Truth Colors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585501" y="2341173"/>
            <a:ext cx="1972998" cy="2215079"/>
            <a:chOff x="647011" y="2304320"/>
            <a:chExt cx="1972998" cy="2215079"/>
          </a:xfrm>
        </p:grpSpPr>
        <p:grpSp>
          <p:nvGrpSpPr>
            <p:cNvPr id="5" name="Group 4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14" name="Straight Connector 13"/>
            <p:cNvCxnSpPr>
              <a:stCxn id="9" idx="0"/>
              <a:endCxn id="6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6"/>
              <a:endCxn id="12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5"/>
              <a:endCxn id="12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61301" y="3135772"/>
            <a:ext cx="651624" cy="684990"/>
            <a:chOff x="6288973" y="510974"/>
            <a:chExt cx="1272937" cy="914400"/>
          </a:xfrm>
        </p:grpSpPr>
        <p:sp>
          <p:nvSpPr>
            <p:cNvPr id="21" name="Oval 20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03482" y="614279"/>
              <a:ext cx="371566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cxnSp>
        <p:nvCxnSpPr>
          <p:cNvPr id="24" name="Curved Connector 23"/>
          <p:cNvCxnSpPr>
            <a:stCxn id="6" idx="6"/>
            <a:endCxn id="21" idx="2"/>
          </p:cNvCxnSpPr>
          <p:nvPr/>
        </p:nvCxnSpPr>
        <p:spPr bwMode="auto">
          <a:xfrm>
            <a:off x="4251723" y="2683668"/>
            <a:ext cx="2509578" cy="794599"/>
          </a:xfrm>
          <a:prstGeom prst="curvedConnector3">
            <a:avLst/>
          </a:prstGeom>
          <a:solidFill>
            <a:schemeClr val="accent1"/>
          </a:solidFill>
          <a:ln w="44450" cap="flat" cmpd="sng" algn="ctr">
            <a:solidFill>
              <a:srgbClr val="FF0BBE"/>
            </a:solidFill>
            <a:prstDash val="sysDash"/>
            <a:round/>
            <a:headEnd type="none"/>
            <a:tailEnd type="non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380728" y="1468264"/>
            <a:ext cx="3463558" cy="1323439"/>
          </a:xfrm>
          <a:prstGeom prst="rect">
            <a:avLst/>
          </a:prstGeom>
          <a:noFill/>
          <a:ln w="31750">
            <a:solidFill>
              <a:srgbClr val="FF0BBE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force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P</a:t>
            </a:r>
            <a:r>
              <a:rPr lang="en-US" sz="4000" dirty="0" smtClean="0">
                <a:latin typeface="Comic Sans MS"/>
                <a:cs typeface="Comic Sans MS"/>
              </a:rPr>
              <a:t> to be</a:t>
            </a:r>
          </a:p>
          <a:p>
            <a:r>
              <a:rPr lang="en-US" sz="4000" dirty="0" smtClean="0">
                <a:latin typeface="Comic Sans MS"/>
                <a:cs typeface="Comic Sans MS"/>
              </a:rPr>
              <a:t>truth-colored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84884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593" y="178262"/>
            <a:ext cx="4777661" cy="1143000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</a:t>
            </a:r>
            <a:r>
              <a:rPr lang="en-US" sz="5400" dirty="0" smtClean="0">
                <a:solidFill>
                  <a:srgbClr val="0000F1"/>
                </a:solidFill>
              </a:rPr>
              <a:t> NOT</a:t>
            </a:r>
            <a:endParaRPr lang="en-US" sz="5400" dirty="0">
              <a:solidFill>
                <a:srgbClr val="0000F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761301" y="3135772"/>
            <a:ext cx="651624" cy="684990"/>
            <a:chOff x="6288973" y="510974"/>
            <a:chExt cx="1272937" cy="914400"/>
          </a:xfrm>
        </p:grpSpPr>
        <p:sp>
          <p:nvSpPr>
            <p:cNvPr id="21" name="Oval 20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03482" y="614279"/>
              <a:ext cx="371566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391893" y="4673743"/>
            <a:ext cx="1377361" cy="1283963"/>
            <a:chOff x="6573333" y="4673743"/>
            <a:chExt cx="1377361" cy="1283963"/>
          </a:xfrm>
        </p:grpSpPr>
        <p:sp>
          <p:nvSpPr>
            <p:cNvPr id="26" name="Oval 25"/>
            <p:cNvSpPr/>
            <p:nvPr/>
          </p:nvSpPr>
          <p:spPr>
            <a:xfrm>
              <a:off x="6573333" y="4673743"/>
              <a:ext cx="1366504" cy="1283963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15974" y="5023710"/>
              <a:ext cx="13347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1"/>
                  </a:solidFill>
                  <a:latin typeface="Comic Sans MS"/>
                  <a:cs typeface="Comic Sans MS"/>
                </a:rPr>
                <a:t>NOT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(P)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cxnSp>
        <p:nvCxnSpPr>
          <p:cNvPr id="28" name="Straight Connector 27"/>
          <p:cNvCxnSpPr/>
          <p:nvPr/>
        </p:nvCxnSpPr>
        <p:spPr bwMode="auto">
          <a:xfrm flipH="1">
            <a:off x="7092220" y="3848422"/>
            <a:ext cx="11968" cy="85298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3585501" y="2341173"/>
            <a:ext cx="1972998" cy="2215079"/>
            <a:chOff x="647011" y="2304320"/>
            <a:chExt cx="1972998" cy="2215079"/>
          </a:xfrm>
        </p:grpSpPr>
        <p:grpSp>
          <p:nvGrpSpPr>
            <p:cNvPr id="30" name="Group 29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33" name="Straight Connector 32"/>
            <p:cNvCxnSpPr>
              <a:stCxn id="38" idx="0"/>
              <a:endCxn id="40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8" idx="6"/>
              <a:endCxn id="36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40" idx="5"/>
              <a:endCxn id="36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urved Connector 41"/>
          <p:cNvCxnSpPr>
            <a:endCxn id="21" idx="2"/>
          </p:cNvCxnSpPr>
          <p:nvPr/>
        </p:nvCxnSpPr>
        <p:spPr bwMode="auto">
          <a:xfrm>
            <a:off x="4251723" y="2683668"/>
            <a:ext cx="2509578" cy="794599"/>
          </a:xfrm>
          <a:prstGeom prst="curvedConnector3">
            <a:avLst/>
          </a:prstGeom>
          <a:solidFill>
            <a:schemeClr val="accent1"/>
          </a:solidFill>
          <a:ln w="44450" cap="flat" cmpd="sng" algn="ctr">
            <a:solidFill>
              <a:srgbClr val="FF0BBE"/>
            </a:solidFill>
            <a:prstDash val="sysDash"/>
            <a:round/>
            <a:headEnd type="none"/>
            <a:tailEnd type="none"/>
          </a:ln>
          <a:effectLst/>
        </p:spPr>
      </p:cxnSp>
      <p:cxnSp>
        <p:nvCxnSpPr>
          <p:cNvPr id="43" name="Curved Connector 42"/>
          <p:cNvCxnSpPr>
            <a:stCxn id="40" idx="2"/>
            <a:endCxn id="26" idx="1"/>
          </p:cNvCxnSpPr>
          <p:nvPr/>
        </p:nvCxnSpPr>
        <p:spPr bwMode="auto">
          <a:xfrm rot="10800000" flipH="1" flipV="1">
            <a:off x="3600099" y="2683667"/>
            <a:ext cx="2991914" cy="2178107"/>
          </a:xfrm>
          <a:prstGeom prst="curvedConnector4">
            <a:avLst>
              <a:gd name="adj1" fmla="val -7641"/>
              <a:gd name="adj2" fmla="val 53546"/>
            </a:avLst>
          </a:prstGeom>
          <a:solidFill>
            <a:schemeClr val="accent1"/>
          </a:solidFill>
          <a:ln w="44450" cap="flat" cmpd="sng" algn="ctr">
            <a:solidFill>
              <a:srgbClr val="FF0BBE"/>
            </a:solidFill>
            <a:prstDash val="sysDash"/>
            <a:round/>
            <a:headEnd type="none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76968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02347" y="3850712"/>
            <a:ext cx="651624" cy="684990"/>
            <a:chOff x="6288973" y="510974"/>
            <a:chExt cx="1272937" cy="914400"/>
          </a:xfrm>
        </p:grpSpPr>
        <p:sp>
          <p:nvSpPr>
            <p:cNvPr id="33" name="Oval 32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03482" y="614279"/>
              <a:ext cx="371566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493576" y="3889594"/>
            <a:ext cx="651624" cy="684990"/>
            <a:chOff x="6288973" y="510974"/>
            <a:chExt cx="1272937" cy="914400"/>
          </a:xfrm>
        </p:grpSpPr>
        <p:sp>
          <p:nvSpPr>
            <p:cNvPr id="38" name="Oval 3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60897" y="555814"/>
              <a:ext cx="975533" cy="698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7266" y="55113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089659" y="134946"/>
            <a:ext cx="4641843" cy="842514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 </a:t>
            </a:r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61923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008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7266" y="55113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089659" y="134946"/>
            <a:ext cx="4641843" cy="842514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 </a:t>
            </a:r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98221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008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rgbClr val="FF0BB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089659" y="134946"/>
            <a:ext cx="4641843" cy="842514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 </a:t>
            </a:r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26138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008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rgbClr val="FF0BB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7266" y="55113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089659" y="134946"/>
            <a:ext cx="4641843" cy="842514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 </a:t>
            </a:r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99214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</TotalTime>
  <Words>549</Words>
  <Application>Microsoft Macintosh PowerPoint</Application>
  <PresentationFormat>On-screen Show (4:3)</PresentationFormat>
  <Paragraphs>220</Paragraphs>
  <Slides>35</Slides>
  <Notes>31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6.042 Lecture Template</vt:lpstr>
      <vt:lpstr>SAT Reduces to 3-Coloring</vt:lpstr>
      <vt:lpstr>Circuit SAT</vt:lpstr>
      <vt:lpstr>Circuit SAT</vt:lpstr>
      <vt:lpstr>Truth Colors</vt:lpstr>
      <vt:lpstr>simulate NOT</vt:lpstr>
      <vt:lpstr>simulate OR</vt:lpstr>
      <vt:lpstr>simulate OR</vt:lpstr>
      <vt:lpstr>simulate OR</vt:lpstr>
      <vt:lpstr>simulate OR</vt:lpstr>
      <vt:lpstr>simulate OR</vt:lpstr>
      <vt:lpstr>simulate OR</vt:lpstr>
      <vt:lpstr>simulate OR</vt:lpstr>
      <vt:lpstr>simulate OR</vt:lpstr>
      <vt:lpstr>simulate OR</vt:lpstr>
      <vt:lpstr>simulate OR</vt:lpstr>
      <vt:lpstr>simulate OR</vt:lpstr>
      <vt:lpstr>Circuit SAT</vt:lpstr>
      <vt:lpstr>OR gate &amp; gadget</vt:lpstr>
      <vt:lpstr>NOT gate &amp; gadget</vt:lpstr>
      <vt:lpstr>Circuit SAT</vt:lpstr>
      <vt:lpstr>Circuit SAT</vt:lpstr>
      <vt:lpstr>Circuit SAT</vt:lpstr>
      <vt:lpstr>Circuit SAT</vt:lpstr>
      <vt:lpstr>Circuit SAT</vt:lpstr>
      <vt:lpstr>Circuit SAT</vt:lpstr>
      <vt:lpstr>Circuit SAT</vt:lpstr>
      <vt:lpstr>Circuit SAT</vt:lpstr>
      <vt:lpstr>Circuit SAT</vt:lpstr>
      <vt:lpstr>Circuit SAT</vt:lpstr>
      <vt:lpstr>Circuit SAT</vt:lpstr>
      <vt:lpstr>SAT vs 3-Color</vt:lpstr>
      <vt:lpstr>SAT vs 3-Color</vt:lpstr>
      <vt:lpstr>SAT vs 3-Color</vt:lpstr>
      <vt:lpstr>SAT vs 3-Color</vt:lpstr>
      <vt:lpstr>SAT vs 3-Color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 Reduces to Coloring</dc:title>
  <dc:creator>Albert R Meyer</dc:creator>
  <cp:lastModifiedBy>Albert Meyer</cp:lastModifiedBy>
  <cp:revision>75</cp:revision>
  <cp:lastPrinted>2017-10-23T16:16:29Z</cp:lastPrinted>
  <dcterms:created xsi:type="dcterms:W3CDTF">2013-04-13T00:18:21Z</dcterms:created>
  <dcterms:modified xsi:type="dcterms:W3CDTF">2017-10-27T17:36:46Z</dcterms:modified>
</cp:coreProperties>
</file>