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9" r:id="rId3"/>
    <p:sldId id="280" r:id="rId4"/>
    <p:sldId id="282" r:id="rId5"/>
    <p:sldId id="281" r:id="rId6"/>
    <p:sldId id="283" r:id="rId7"/>
    <p:sldId id="284" r:id="rId8"/>
    <p:sldId id="276" r:id="rId9"/>
    <p:sldId id="286" r:id="rId10"/>
    <p:sldId id="277" r:id="rId11"/>
    <p:sldId id="278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7" autoAdjust="0"/>
  </p:normalViewPr>
  <p:slideViewPr>
    <p:cSldViewPr snapToGrid="0" snapToObjects="1" showGuides="1">
      <p:cViewPr>
        <p:scale>
          <a:sx n="112" d="100"/>
          <a:sy n="112" d="100"/>
        </p:scale>
        <p:origin x="-112" y="-80"/>
      </p:cViewPr>
      <p:guideLst>
        <p:guide orient="horz" pos="2152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5504-093C-334E-B924-997511A88994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C4A2-D0C2-C246-828D-BBFF9B26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October 26,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0"/>
            <a:ext cx="8238494" cy="4047305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>
                <a:solidFill>
                  <a:srgbClr val="FF0BBE"/>
                </a:solidFill>
                <a:latin typeface="Comic Sans MS"/>
                <a:cs typeface="Comic Sans MS"/>
              </a:rPr>
              <a:t>3-</a:t>
            </a:r>
            <a:r>
              <a:rPr lang="en-US" sz="8800" b="0" dirty="0" smtClean="0">
                <a:solidFill>
                  <a:srgbClr val="FF0BBE"/>
                </a:solidFill>
                <a:latin typeface="Comic Sans MS"/>
                <a:cs typeface="Comic Sans MS"/>
              </a:rPr>
              <a:t>Coloring</a:t>
            </a:r>
            <a:r>
              <a:rPr lang="en-US" sz="8800" b="0" dirty="0" smtClean="0">
                <a:latin typeface="Comic Sans MS"/>
                <a:cs typeface="Comic Sans MS"/>
              </a:rPr>
              <a:t> Reduces to </a:t>
            </a:r>
            <a:r>
              <a:rPr lang="en-US" sz="8800" b="0" dirty="0">
                <a:solidFill>
                  <a:srgbClr val="008000"/>
                </a:solidFill>
                <a:latin typeface="Comic Sans MS"/>
                <a:cs typeface="Comic Sans MS"/>
              </a:rPr>
              <a:t>SAT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24" y="1276857"/>
            <a:ext cx="8323811" cy="4665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BBE"/>
                </a:solidFill>
              </a:rPr>
              <a:t>3-Color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reduces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SAT</a:t>
            </a:r>
            <a:r>
              <a:rPr lang="en-US" sz="4800" dirty="0" smtClean="0"/>
              <a:t>:</a:t>
            </a:r>
          </a:p>
          <a:p>
            <a:r>
              <a:rPr lang="en-US" sz="4800" dirty="0" smtClean="0"/>
              <a:t>a good </a:t>
            </a:r>
            <a:r>
              <a:rPr lang="en-US" sz="4800" dirty="0" smtClean="0">
                <a:solidFill>
                  <a:srgbClr val="008000"/>
                </a:solidFill>
              </a:rPr>
              <a:t>SAT</a:t>
            </a:r>
            <a:r>
              <a:rPr lang="en-US" sz="4800" dirty="0" smtClean="0"/>
              <a:t> procedure </a:t>
            </a:r>
          </a:p>
          <a:p>
            <a:r>
              <a:rPr lang="en-US" sz="4800" dirty="0" smtClean="0"/>
              <a:t>would yield a</a:t>
            </a:r>
          </a:p>
          <a:p>
            <a:r>
              <a:rPr lang="en-US" sz="4800" dirty="0" smtClean="0"/>
              <a:t>good </a:t>
            </a:r>
            <a:r>
              <a:rPr lang="en-US" sz="4800" dirty="0" smtClean="0">
                <a:solidFill>
                  <a:srgbClr val="FF0BBE"/>
                </a:solidFill>
              </a:rPr>
              <a:t>3-Coloring </a:t>
            </a:r>
            <a:r>
              <a:rPr lang="en-US" sz="4800" dirty="0" smtClean="0"/>
              <a:t>procedure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conversely)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8" y="1193805"/>
            <a:ext cx="8565848" cy="443048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BBE"/>
                </a:solidFill>
              </a:rPr>
              <a:t>3-Color</a:t>
            </a:r>
            <a:r>
              <a:rPr lang="en-US" dirty="0" smtClean="0"/>
              <a:t> stand and fall together:  there is an “efficient” (polynomial time) </a:t>
            </a:r>
            <a:r>
              <a:rPr lang="en-US" dirty="0" smtClean="0">
                <a:solidFill>
                  <a:srgbClr val="008000"/>
                </a:solidFill>
              </a:rPr>
              <a:t>SAT</a:t>
            </a:r>
            <a:r>
              <a:rPr lang="en-US" dirty="0" smtClean="0"/>
              <a:t>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</a:t>
            </a:r>
            <a:r>
              <a:rPr lang="en-US" dirty="0" smtClean="0">
                <a:solidFill>
                  <a:srgbClr val="FF0BBE"/>
                </a:solidFill>
              </a:rPr>
              <a:t>3-Color</a:t>
            </a:r>
            <a:r>
              <a:rPr lang="en-US" dirty="0" smtClean="0"/>
              <a:t>.  Both problems are </a:t>
            </a:r>
            <a:r>
              <a:rPr lang="en-US" sz="4800" dirty="0" smtClean="0">
                <a:solidFill>
                  <a:srgbClr val="0000FF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05" y="28813"/>
            <a:ext cx="4935666" cy="1212711"/>
          </a:xfrm>
        </p:spPr>
        <p:txBody>
          <a:bodyPr/>
          <a:lstStyle/>
          <a:p>
            <a:r>
              <a:rPr lang="en-US" dirty="0" smtClean="0"/>
              <a:t>A Simple Graph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60197" y="149741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1</a:t>
            </a:r>
            <a:endParaRPr lang="en-US" sz="2800" dirty="0">
              <a:latin typeface="Comic Sans MS"/>
              <a:cs typeface="Comic Sans M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59148" y="2018662"/>
            <a:ext cx="3508656" cy="3577196"/>
            <a:chOff x="2859148" y="2018662"/>
            <a:chExt cx="3508656" cy="3577196"/>
          </a:xfrm>
        </p:grpSpPr>
        <p:sp>
          <p:nvSpPr>
            <p:cNvPr id="5" name="Oval 4"/>
            <p:cNvSpPr/>
            <p:nvPr/>
          </p:nvSpPr>
          <p:spPr bwMode="auto">
            <a:xfrm>
              <a:off x="4494892" y="2018662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665416" y="2672597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0402" y="2668620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689113" y="4096478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90402" y="4096478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94892" y="4714028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cxnSp>
          <p:nvCxnSpPr>
            <p:cNvPr id="12" name="Straight Connector 11"/>
            <p:cNvCxnSpPr>
              <a:stCxn id="7" idx="7"/>
              <a:endCxn id="5" idx="3"/>
            </p:cNvCxnSpPr>
            <p:nvPr/>
          </p:nvCxnSpPr>
          <p:spPr bwMode="auto">
            <a:xfrm flipV="1">
              <a:off x="3525014" y="2253254"/>
              <a:ext cx="1010131" cy="4556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5" idx="5"/>
              <a:endCxn id="6" idx="1"/>
            </p:cNvCxnSpPr>
            <p:nvPr/>
          </p:nvCxnSpPr>
          <p:spPr bwMode="auto">
            <a:xfrm>
              <a:off x="4729504" y="2253254"/>
              <a:ext cx="976165" cy="4595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5802849" y="2947439"/>
              <a:ext cx="23697" cy="11490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0" idx="6"/>
              <a:endCxn id="8" idx="3"/>
            </p:cNvCxnSpPr>
            <p:nvPr/>
          </p:nvCxnSpPr>
          <p:spPr bwMode="auto">
            <a:xfrm flipV="1">
              <a:off x="4769757" y="4331070"/>
              <a:ext cx="959609" cy="520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0"/>
              <a:endCxn id="7" idx="4"/>
            </p:cNvCxnSpPr>
            <p:nvPr/>
          </p:nvCxnSpPr>
          <p:spPr bwMode="auto">
            <a:xfrm flipV="1">
              <a:off x="3427835" y="2943462"/>
              <a:ext cx="0" cy="11530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9" idx="5"/>
              <a:endCxn id="10" idx="1"/>
            </p:cNvCxnSpPr>
            <p:nvPr/>
          </p:nvCxnSpPr>
          <p:spPr bwMode="auto">
            <a:xfrm>
              <a:off x="3525014" y="4331070"/>
              <a:ext cx="1010131" cy="423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9" idx="7"/>
              <a:endCxn id="5" idx="4"/>
            </p:cNvCxnSpPr>
            <p:nvPr/>
          </p:nvCxnSpPr>
          <p:spPr bwMode="auto">
            <a:xfrm flipV="1">
              <a:off x="3525014" y="2293504"/>
              <a:ext cx="1107311" cy="18432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859148" y="24472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6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44083" y="4213631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5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50120" y="507263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4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63978" y="413672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3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9140" y="252102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2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8784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4" y="1097151"/>
            <a:ext cx="8814637" cy="5347402"/>
          </a:xfrm>
        </p:spPr>
        <p:txBody>
          <a:bodyPr/>
          <a:lstStyle/>
          <a:p>
            <a:r>
              <a:rPr lang="en-US" sz="4800" dirty="0" smtClean="0"/>
              <a:t>Want a formula that means</a:t>
            </a:r>
          </a:p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is 3-colorable</a:t>
            </a:r>
          </a:p>
          <a:p>
            <a:r>
              <a:rPr lang="en-US" sz="4800" dirty="0" smtClean="0"/>
              <a:t>Do this using variables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            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1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4800" dirty="0" smtClean="0"/>
              <a:t>which will mean that vertex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is colored Red, White, or Blue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baseline="30000" dirty="0" smtClean="0"/>
              <a:t>  </a:t>
            </a:r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4" y="1097151"/>
            <a:ext cx="8814637" cy="5347402"/>
          </a:xfrm>
        </p:spPr>
        <p:txBody>
          <a:bodyPr/>
          <a:lstStyle/>
          <a:p>
            <a:pPr algn="ctr"/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4800" dirty="0" smtClean="0"/>
              <a:t>which will mean that vertex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is colored Red, White, or Blue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baseline="30000" dirty="0" smtClean="0"/>
              <a:t>  </a:t>
            </a:r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652970"/>
              </p:ext>
            </p:extLst>
          </p:nvPr>
        </p:nvGraphicFramePr>
        <p:xfrm>
          <a:off x="1652971" y="1835430"/>
          <a:ext cx="5844408" cy="1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244600" imgH="292100" progId="Equation.DSMT4">
                  <p:embed/>
                </p:oleObj>
              </mc:Choice>
              <mc:Fallback>
                <p:oleObj name="Equation" r:id="rId3" imgW="1244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2971" y="1835430"/>
                        <a:ext cx="5844408" cy="137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49404"/>
              </p:ext>
            </p:extLst>
          </p:nvPr>
        </p:nvGraphicFramePr>
        <p:xfrm>
          <a:off x="3810102" y="3347258"/>
          <a:ext cx="1488158" cy="69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381000" imgH="177800" progId="Equation.DSMT4">
                  <p:embed/>
                </p:oleObj>
              </mc:Choice>
              <mc:Fallback>
                <p:oleObj name="Equation" r:id="rId5" imgW="381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102" y="3347258"/>
                        <a:ext cx="1488158" cy="69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99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0" y="1097151"/>
            <a:ext cx="8151164" cy="5157857"/>
          </a:xfrm>
        </p:spPr>
        <p:txBody>
          <a:bodyPr/>
          <a:lstStyle/>
          <a:p>
            <a:pPr algn="ctr"/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4800" dirty="0" smtClean="0"/>
          </a:p>
          <a:p>
            <a:endParaRPr lang="en-US" sz="4800" dirty="0"/>
          </a:p>
          <a:p>
            <a:pPr>
              <a:lnSpc>
                <a:spcPct val="50000"/>
              </a:lnSpc>
            </a:pPr>
            <a:endParaRPr lang="en-US" sz="4800" dirty="0"/>
          </a:p>
          <a:p>
            <a:r>
              <a:rPr lang="en-US" sz="5400" dirty="0" smtClean="0"/>
              <a:t>      and vertex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sz="5400" dirty="0" smtClean="0">
                <a:solidFill>
                  <a:srgbClr val="000000"/>
                </a:solidFill>
              </a:rPr>
              <a:t>has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     </a:t>
            </a:r>
            <a:r>
              <a:rPr lang="en-US" sz="5400" dirty="0" smtClean="0">
                <a:solidFill>
                  <a:srgbClr val="008000"/>
                </a:solidFill>
              </a:rPr>
              <a:t>only one color</a:t>
            </a:r>
            <a:r>
              <a:rPr lang="en-US" sz="4800" baseline="30000" dirty="0" smtClean="0"/>
              <a:t>  </a:t>
            </a:r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88848"/>
              </p:ext>
            </p:extLst>
          </p:nvPr>
        </p:nvGraphicFramePr>
        <p:xfrm>
          <a:off x="1584325" y="992188"/>
          <a:ext cx="58816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1727200" imgH="330200" progId="Equation.3">
                  <p:embed/>
                </p:oleObj>
              </mc:Choice>
              <mc:Fallback>
                <p:oleObj name="Equation" r:id="rId3" imgW="1727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4325" y="992188"/>
                        <a:ext cx="5881688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6397"/>
              </p:ext>
            </p:extLst>
          </p:nvPr>
        </p:nvGraphicFramePr>
        <p:xfrm>
          <a:off x="1756018" y="3155950"/>
          <a:ext cx="50165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473200" imgH="330200" progId="Equation.3">
                  <p:embed/>
                </p:oleObj>
              </mc:Choice>
              <mc:Fallback>
                <p:oleObj name="Equation" r:id="rId5" imgW="1473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6018" y="3155950"/>
                        <a:ext cx="50165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13567"/>
              </p:ext>
            </p:extLst>
          </p:nvPr>
        </p:nvGraphicFramePr>
        <p:xfrm>
          <a:off x="1727200" y="2060575"/>
          <a:ext cx="56245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1651000" imgH="330200" progId="Equation.3">
                  <p:embed/>
                </p:oleObj>
              </mc:Choice>
              <mc:Fallback>
                <p:oleObj name="Equation" r:id="rId7" imgW="1651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2060575"/>
                        <a:ext cx="5624513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5907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7" y="1219200"/>
            <a:ext cx="8719854" cy="5035808"/>
          </a:xfrm>
        </p:spPr>
        <p:txBody>
          <a:bodyPr/>
          <a:lstStyle/>
          <a:p>
            <a:r>
              <a:rPr lang="en-US" dirty="0" smtClean="0"/>
              <a:t>AND  vertex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rgbClr val="FF0BBE"/>
                </a:solidFill>
              </a:rPr>
              <a:t>different</a:t>
            </a:r>
          </a:p>
          <a:p>
            <a:r>
              <a:rPr lang="en-US" dirty="0" smtClean="0">
                <a:solidFill>
                  <a:srgbClr val="FF0BBE"/>
                </a:solidFill>
              </a:rPr>
              <a:t>color</a:t>
            </a:r>
            <a:r>
              <a:rPr lang="en-US" dirty="0" smtClean="0"/>
              <a:t> than vertex </a:t>
            </a:r>
            <a:r>
              <a:rPr lang="en-US" dirty="0" smtClean="0">
                <a:solidFill>
                  <a:srgbClr val="0000E5"/>
                </a:solidFill>
              </a:rPr>
              <a:t>6</a:t>
            </a:r>
            <a:endParaRPr lang="en-US" dirty="0">
              <a:solidFill>
                <a:srgbClr val="0000E5"/>
              </a:solidFill>
            </a:endParaRPr>
          </a:p>
          <a:p>
            <a:endParaRPr lang="en-US" sz="4800" baseline="30000" dirty="0" smtClean="0"/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4070" y="2753039"/>
            <a:ext cx="2592744" cy="2619990"/>
            <a:chOff x="2859148" y="3134963"/>
            <a:chExt cx="3493818" cy="3260363"/>
          </a:xfrm>
        </p:grpSpPr>
        <p:grpSp>
          <p:nvGrpSpPr>
            <p:cNvPr id="6" name="Group 5"/>
            <p:cNvGrpSpPr/>
            <p:nvPr/>
          </p:nvGrpSpPr>
          <p:grpSpPr>
            <a:xfrm>
              <a:off x="2859148" y="3677137"/>
              <a:ext cx="3493818" cy="2718189"/>
              <a:chOff x="2859148" y="2018662"/>
              <a:chExt cx="3493818" cy="2718189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4494892" y="2018662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5665416" y="2672597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3290402" y="2668620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90402" y="4096478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cxnSp>
            <p:nvCxnSpPr>
              <p:cNvPr id="17" name="Straight Connector 16"/>
              <p:cNvCxnSpPr>
                <a:stCxn id="13" idx="7"/>
              </p:cNvCxnSpPr>
              <p:nvPr/>
            </p:nvCxnSpPr>
            <p:spPr bwMode="auto">
              <a:xfrm flipV="1">
                <a:off x="3525014" y="2253254"/>
                <a:ext cx="1010131" cy="455616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B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1" idx="5"/>
                <a:endCxn id="12" idx="1"/>
              </p:cNvCxnSpPr>
              <p:nvPr/>
            </p:nvCxnSpPr>
            <p:spPr bwMode="auto">
              <a:xfrm>
                <a:off x="4729504" y="2253254"/>
                <a:ext cx="976165" cy="45959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15" idx="7"/>
                <a:endCxn id="11" idx="4"/>
              </p:cNvCxnSpPr>
              <p:nvPr/>
            </p:nvCxnSpPr>
            <p:spPr bwMode="auto">
              <a:xfrm flipV="1">
                <a:off x="3525014" y="2293504"/>
                <a:ext cx="1107311" cy="184322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2859148" y="2447260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E5"/>
                    </a:solidFill>
                    <a:latin typeface="Comic Sans MS"/>
                    <a:cs typeface="Comic Sans MS"/>
                  </a:rPr>
                  <a:t>6</a:t>
                </a:r>
                <a:endParaRPr lang="en-US" sz="2800" dirty="0">
                  <a:solidFill>
                    <a:srgbClr val="0000E5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44083" y="4213631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5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49140" y="2521022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2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470759" y="3134963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1</a:t>
              </a:r>
              <a:endParaRPr lang="en-US" sz="2800" dirty="0">
                <a:solidFill>
                  <a:srgbClr val="0000E5"/>
                </a:solidFill>
                <a:latin typeface="Comic Sans MS"/>
                <a:cs typeface="Comic Sans MS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640892"/>
              </p:ext>
            </p:extLst>
          </p:nvPr>
        </p:nvGraphicFramePr>
        <p:xfrm>
          <a:off x="3595047" y="2928481"/>
          <a:ext cx="5380716" cy="277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574800" imgH="812800" progId="Equation.DSMT4">
                  <p:embed/>
                </p:oleObj>
              </mc:Choice>
              <mc:Fallback>
                <p:oleObj name="Equation" r:id="rId3" imgW="1574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047" y="2928481"/>
                        <a:ext cx="5380716" cy="2777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3499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7" y="1219200"/>
            <a:ext cx="8719854" cy="4448216"/>
          </a:xfrm>
        </p:spPr>
        <p:txBody>
          <a:bodyPr/>
          <a:lstStyle/>
          <a:p>
            <a:r>
              <a:rPr lang="en-US" dirty="0" smtClean="0"/>
              <a:t>Do the same for vertices </a:t>
            </a:r>
            <a:r>
              <a:rPr lang="en-US" dirty="0" smtClean="0">
                <a:solidFill>
                  <a:srgbClr val="0000E5"/>
                </a:solidFill>
              </a:rPr>
              <a:t>2-6 </a:t>
            </a:r>
          </a:p>
          <a:p>
            <a:r>
              <a:rPr lang="en-US" dirty="0" smtClean="0"/>
              <a:t>and for the remaining six edges. </a:t>
            </a:r>
          </a:p>
          <a:p>
            <a:pPr>
              <a:lnSpc>
                <a:spcPct val="80000"/>
              </a:lnSpc>
            </a:pPr>
            <a:r>
              <a:rPr lang="en-US" sz="4800" dirty="0" smtClean="0"/>
              <a:t>Let</a:t>
            </a:r>
          </a:p>
          <a:p>
            <a:pPr algn="ctr">
              <a:lnSpc>
                <a:spcPct val="80000"/>
              </a:lnSpc>
            </a:pP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Prop</a:t>
            </a:r>
            <a:r>
              <a:rPr lang="en-US" sz="6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be 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dirty="0" smtClean="0"/>
              <a:t> of all these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275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8" y="1127465"/>
            <a:ext cx="8679690" cy="5486059"/>
          </a:xfrm>
        </p:spPr>
        <p:txBody>
          <a:bodyPr/>
          <a:lstStyle/>
          <a:p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is 3-colorable</a:t>
            </a:r>
          </a:p>
          <a:p>
            <a:r>
              <a:rPr lang="en-US" sz="4800" dirty="0" smtClean="0"/>
              <a:t>so setting</a:t>
            </a:r>
          </a:p>
          <a:p>
            <a:r>
              <a:rPr lang="en-US" sz="4800" dirty="0" smtClean="0"/>
              <a:t>R</a:t>
            </a:r>
            <a:r>
              <a:rPr lang="en-US" sz="4800" baseline="-25000" dirty="0" smtClean="0"/>
              <a:t>1 </a:t>
            </a:r>
            <a:r>
              <a:rPr lang="en-US" sz="4800" dirty="0" smtClean="0"/>
              <a:t>R</a:t>
            </a:r>
            <a:r>
              <a:rPr lang="en-US" sz="4800" baseline="-25000" dirty="0" smtClean="0"/>
              <a:t>4 </a:t>
            </a:r>
            <a:r>
              <a:rPr lang="en-US" sz="4800" dirty="0" smtClean="0"/>
              <a:t>W</a:t>
            </a:r>
            <a:r>
              <a:rPr lang="en-US" sz="4800" baseline="-25000" dirty="0" smtClean="0"/>
              <a:t>3 </a:t>
            </a:r>
            <a:r>
              <a:rPr lang="en-US" sz="4800" dirty="0" smtClean="0"/>
              <a:t>W</a:t>
            </a:r>
            <a:r>
              <a:rPr lang="en-US" sz="4800" baseline="-25000" dirty="0" smtClean="0"/>
              <a:t>6 </a:t>
            </a:r>
            <a:r>
              <a:rPr lang="en-US" sz="4800" dirty="0" smtClean="0"/>
              <a:t>B</a:t>
            </a:r>
            <a:r>
              <a:rPr lang="en-US" sz="4800" baseline="-25000" dirty="0" smtClean="0"/>
              <a:t>2 </a:t>
            </a:r>
            <a:r>
              <a:rPr lang="en-US" sz="4800" dirty="0" smtClean="0"/>
              <a:t>B</a:t>
            </a:r>
            <a:r>
              <a:rPr lang="en-US" sz="4800" baseline="-25000" dirty="0" smtClean="0"/>
              <a:t>5</a:t>
            </a:r>
            <a:endParaRPr lang="en-US" sz="4800" baseline="-25000" dirty="0"/>
          </a:p>
          <a:p>
            <a:r>
              <a:rPr lang="en-US" sz="4800" dirty="0" smtClean="0"/>
              <a:t>          </a:t>
            </a:r>
            <a:r>
              <a:rPr lang="en-US" sz="4800" dirty="0" smtClean="0">
                <a:solidFill>
                  <a:srgbClr val="008000"/>
                </a:solidFill>
              </a:rPr>
              <a:t>True</a:t>
            </a:r>
            <a:r>
              <a:rPr lang="en-US" sz="4800" dirty="0" smtClean="0"/>
              <a:t>  </a:t>
            </a:r>
          </a:p>
          <a:p>
            <a:r>
              <a:rPr lang="en-US" sz="4800" dirty="0" smtClean="0"/>
              <a:t>and the rest </a:t>
            </a:r>
            <a:r>
              <a:rPr lang="en-US" sz="4800" dirty="0" smtClean="0">
                <a:solidFill>
                  <a:srgbClr val="FF0000"/>
                </a:solidFill>
              </a:rPr>
              <a:t>False</a:t>
            </a:r>
          </a:p>
          <a:p>
            <a:pPr algn="ctr"/>
            <a:r>
              <a:rPr lang="en-US" sz="5400" dirty="0" smtClean="0"/>
              <a:t>satisfies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Prop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G</a:t>
            </a:r>
            <a:endParaRPr lang="en-US" sz="54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36416"/>
              </p:ext>
            </p:extLst>
          </p:nvPr>
        </p:nvGraphicFramePr>
        <p:xfrm>
          <a:off x="400331" y="2349032"/>
          <a:ext cx="5156493" cy="243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939800" imgH="444500" progId="Equation.DSMT4">
                  <p:embed/>
                </p:oleObj>
              </mc:Choice>
              <mc:Fallback>
                <p:oleObj name="Equation" r:id="rId4" imgW="939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331" y="2349032"/>
                        <a:ext cx="5156493" cy="2437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45704" y="817403"/>
            <a:ext cx="3508656" cy="4084036"/>
            <a:chOff x="5039112" y="751064"/>
            <a:chExt cx="3508656" cy="4084036"/>
          </a:xfrm>
        </p:grpSpPr>
        <p:grpSp>
          <p:nvGrpSpPr>
            <p:cNvPr id="5" name="Group 4"/>
            <p:cNvGrpSpPr/>
            <p:nvPr/>
          </p:nvGrpSpPr>
          <p:grpSpPr>
            <a:xfrm>
              <a:off x="5039112" y="1257904"/>
              <a:ext cx="3508656" cy="3577196"/>
              <a:chOff x="2859148" y="2018662"/>
              <a:chExt cx="3508656" cy="357719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494892" y="2018662"/>
                <a:ext cx="274865" cy="274842"/>
              </a:xfrm>
              <a:prstGeom prst="ellipse">
                <a:avLst/>
              </a:prstGeom>
              <a:solidFill>
                <a:srgbClr val="FF0000"/>
              </a:solidFill>
              <a:ln w="381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5665416" y="2672597"/>
                <a:ext cx="274865" cy="27484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290402" y="2668620"/>
                <a:ext cx="274865" cy="27484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5689113" y="4096478"/>
                <a:ext cx="274865" cy="27484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290402" y="4096478"/>
                <a:ext cx="274865" cy="27484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4494892" y="4714028"/>
                <a:ext cx="274865" cy="274842"/>
              </a:xfrm>
              <a:prstGeom prst="ellipse">
                <a:avLst/>
              </a:prstGeom>
              <a:solidFill>
                <a:srgbClr val="FF00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cxnSp>
            <p:nvCxnSpPr>
              <p:cNvPr id="12" name="Straight Connector 11"/>
              <p:cNvCxnSpPr>
                <a:stCxn id="8" idx="7"/>
                <a:endCxn id="6" idx="3"/>
              </p:cNvCxnSpPr>
              <p:nvPr/>
            </p:nvCxnSpPr>
            <p:spPr bwMode="auto">
              <a:xfrm flipV="1">
                <a:off x="3525014" y="2253254"/>
                <a:ext cx="1010131" cy="45561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6" idx="5"/>
                <a:endCxn id="7" idx="1"/>
              </p:cNvCxnSpPr>
              <p:nvPr/>
            </p:nvCxnSpPr>
            <p:spPr bwMode="auto">
              <a:xfrm>
                <a:off x="4729504" y="2253254"/>
                <a:ext cx="976165" cy="45959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9" idx="0"/>
                <a:endCxn id="7" idx="4"/>
              </p:cNvCxnSpPr>
              <p:nvPr/>
            </p:nvCxnSpPr>
            <p:spPr bwMode="auto">
              <a:xfrm flipH="1" flipV="1">
                <a:off x="5802849" y="2947439"/>
                <a:ext cx="23697" cy="114903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1" idx="6"/>
                <a:endCxn id="9" idx="3"/>
              </p:cNvCxnSpPr>
              <p:nvPr/>
            </p:nvCxnSpPr>
            <p:spPr bwMode="auto">
              <a:xfrm flipV="1">
                <a:off x="4769757" y="4331070"/>
                <a:ext cx="959609" cy="52037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0" idx="0"/>
                <a:endCxn id="8" idx="4"/>
              </p:cNvCxnSpPr>
              <p:nvPr/>
            </p:nvCxnSpPr>
            <p:spPr bwMode="auto">
              <a:xfrm flipV="1">
                <a:off x="3427835" y="2943462"/>
                <a:ext cx="0" cy="115301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0" idx="5"/>
                <a:endCxn id="11" idx="1"/>
              </p:cNvCxnSpPr>
              <p:nvPr/>
            </p:nvCxnSpPr>
            <p:spPr bwMode="auto">
              <a:xfrm>
                <a:off x="3525014" y="4331070"/>
                <a:ext cx="1010131" cy="42320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6" idx="4"/>
              </p:cNvCxnSpPr>
              <p:nvPr/>
            </p:nvCxnSpPr>
            <p:spPr bwMode="auto">
              <a:xfrm flipV="1">
                <a:off x="3525014" y="2293504"/>
                <a:ext cx="1107311" cy="184322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2859148" y="2447260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6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44083" y="4213631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5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0120" y="5072638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4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63978" y="4136728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3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49140" y="2521022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2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639129" y="751064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1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8" y="1127465"/>
            <a:ext cx="8679690" cy="5486059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For any simple graph G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construct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Prop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G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similarly.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FF0BBE"/>
                </a:solidFill>
              </a:rPr>
              <a:t>3-colorable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/>
            <a:r>
              <a:rPr lang="en-US" sz="5400" dirty="0" err="1" smtClean="0">
                <a:solidFill>
                  <a:srgbClr val="0000E5"/>
                </a:solidFill>
              </a:rPr>
              <a:t>Prop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dirty="0" err="1" smtClean="0">
                <a:solidFill>
                  <a:srgbClr val="008000"/>
                </a:solidFill>
              </a:rPr>
              <a:t>satisfiable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165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286</Words>
  <Application>Microsoft Macintosh PowerPoint</Application>
  <PresentationFormat>On-screen Show (4:3)</PresentationFormat>
  <Paragraphs>91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Equation</vt:lpstr>
      <vt:lpstr>Microsoft Equation</vt:lpstr>
      <vt:lpstr>3-Coloring Reduces to SAT</vt:lpstr>
      <vt:lpstr>A Simple Graph G</vt:lpstr>
      <vt:lpstr>Propositional Variables</vt:lpstr>
      <vt:lpstr>Propositional Formula</vt:lpstr>
      <vt:lpstr>Propositional Formula</vt:lpstr>
      <vt:lpstr>Propositional Formula</vt:lpstr>
      <vt:lpstr>Propositional Formula</vt:lpstr>
      <vt:lpstr>SAT vs 3-Color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Meyer</cp:lastModifiedBy>
  <cp:revision>95</cp:revision>
  <cp:lastPrinted>2017-10-27T01:37:32Z</cp:lastPrinted>
  <dcterms:created xsi:type="dcterms:W3CDTF">2013-04-13T00:18:21Z</dcterms:created>
  <dcterms:modified xsi:type="dcterms:W3CDTF">2017-10-27T17:33:22Z</dcterms:modified>
</cp:coreProperties>
</file>