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9.bin" ContentType="application/vnd.openxmlformats-officedocument.oleObject"/>
  <Override PartName="/ppt/notesSlides/notesSlide13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2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3.bin" ContentType="application/vnd.openxmlformats-officedocument.oleObject"/>
  <Override PartName="/ppt/notesSlides/notesSlide22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16.bin" ContentType="application/vnd.openxmlformats-officedocument.oleObject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392" r:id="rId2"/>
    <p:sldId id="486" r:id="rId3"/>
    <p:sldId id="487" r:id="rId4"/>
    <p:sldId id="466" r:id="rId5"/>
    <p:sldId id="491" r:id="rId6"/>
    <p:sldId id="503" r:id="rId7"/>
    <p:sldId id="467" r:id="rId8"/>
    <p:sldId id="489" r:id="rId9"/>
    <p:sldId id="490" r:id="rId10"/>
    <p:sldId id="465" r:id="rId11"/>
    <p:sldId id="468" r:id="rId12"/>
    <p:sldId id="482" r:id="rId13"/>
    <p:sldId id="469" r:id="rId14"/>
    <p:sldId id="492" r:id="rId15"/>
    <p:sldId id="471" r:id="rId16"/>
    <p:sldId id="493" r:id="rId17"/>
    <p:sldId id="484" r:id="rId18"/>
    <p:sldId id="496" r:id="rId19"/>
    <p:sldId id="494" r:id="rId20"/>
    <p:sldId id="504" r:id="rId21"/>
    <p:sldId id="497" r:id="rId22"/>
    <p:sldId id="498" r:id="rId23"/>
    <p:sldId id="499" r:id="rId24"/>
    <p:sldId id="500" r:id="rId25"/>
    <p:sldId id="501" r:id="rId26"/>
    <p:sldId id="502" r:id="rId27"/>
  </p:sldIdLst>
  <p:sldSz cx="9144000" cy="6858000" type="screen4x3"/>
  <p:notesSz cx="9601200" cy="7315200"/>
  <p:custDataLst>
    <p:tags r:id="rId3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6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B07CC"/>
    <a:srgbClr val="FA4231"/>
    <a:srgbClr val="FA5D4B"/>
    <a:srgbClr val="CE483F"/>
    <a:srgbClr val="BB0FAB"/>
    <a:srgbClr val="000099"/>
    <a:srgbClr val="006600"/>
    <a:srgbClr val="C40025"/>
    <a:srgbClr val="F90B1C"/>
    <a:srgbClr val="EC0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94617" autoAdjust="0"/>
  </p:normalViewPr>
  <p:slideViewPr>
    <p:cSldViewPr snapToGrid="0" showGuides="1">
      <p:cViewPr>
        <p:scale>
          <a:sx n="103" d="100"/>
          <a:sy n="103" d="100"/>
        </p:scale>
        <p:origin x="-1056" y="-64"/>
      </p:cViewPr>
      <p:guideLst>
        <p:guide orient="horz" pos="2161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307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42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21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2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01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1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49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7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52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78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0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8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8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787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07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3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78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0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28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40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5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39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9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40525"/>
            <a:ext cx="7772400" cy="1470025"/>
          </a:xfrm>
        </p:spPr>
        <p:txBody>
          <a:bodyPr/>
          <a:lstStyle>
            <a:lvl1pPr>
              <a:defRPr sz="6600" baseline="0"/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460"/>
            <a:ext cx="6400800" cy="1752600"/>
          </a:xfrm>
        </p:spPr>
        <p:txBody>
          <a:bodyPr/>
          <a:lstStyle>
            <a:lvl1pPr marL="0" indent="0" algn="ctr">
              <a:buNone/>
              <a:defRPr sz="4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hasCustomPrompt="1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6403" y="6553200"/>
            <a:ext cx="897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510350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September 15</a:t>
            </a:r>
            <a:r>
              <a:rPr lang="en-US" sz="1100" dirty="0" smtClean="0">
                <a:latin typeface="Comic Sans MS" pitchFamily="66" charset="0"/>
              </a:rPr>
              <a:t>, 2017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8" r:id="rId3"/>
    <p:sldLayoutId id="2147483665" r:id="rId4"/>
    <p:sldLayoutId id="2147483657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baseline="0" dirty="0" smtClean="0"/>
              <a:t>Propositional</a:t>
            </a:r>
            <a:br>
              <a:rPr lang="en-US" sz="8800" b="0" baseline="0" dirty="0" smtClean="0"/>
            </a:br>
            <a:r>
              <a:rPr lang="en-US" sz="8800" b="0" baseline="0" dirty="0" smtClean="0"/>
              <a:t>Normal Forms</a:t>
            </a:r>
            <a:endParaRPr lang="en-US" sz="8800" b="0" baseline="0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424186" y="6553200"/>
            <a:ext cx="7198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9400" y="317500"/>
            <a:ext cx="759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99539" y="6553200"/>
            <a:ext cx="744465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85730"/>
              </p:ext>
            </p:extLst>
          </p:nvPr>
        </p:nvGraphicFramePr>
        <p:xfrm>
          <a:off x="2362201" y="1092199"/>
          <a:ext cx="5334000" cy="537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350"/>
                <a:gridCol w="1056350"/>
                <a:gridCol w="1056350"/>
                <a:gridCol w="2164950"/>
              </a:tblGrid>
              <a:tr h="9118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rgbClr val="0000FF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lang="en-US" sz="28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(P,Q,R)</a:t>
                      </a:r>
                      <a:endParaRPr lang="en-US" sz="28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lang="en-US" sz="28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89100" y="165100"/>
            <a:ext cx="6154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Majority function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230170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831085" y="354059"/>
            <a:ext cx="5542880" cy="1029623"/>
          </a:xfrm>
        </p:spPr>
        <p:txBody>
          <a:bodyPr/>
          <a:lstStyle/>
          <a:p>
            <a:r>
              <a:rPr lang="en-US" dirty="0" smtClean="0"/>
              <a:t>Rows where </a:t>
            </a:r>
            <a:r>
              <a:rPr lang="en-US" b="0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 is </a:t>
            </a:r>
            <a:r>
              <a:rPr lang="en-US" b="0" dirty="0">
                <a:solidFill>
                  <a:srgbClr val="006600"/>
                </a:solidFill>
              </a:rPr>
              <a:t>T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7695" y="1397973"/>
            <a:ext cx="1915909" cy="493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TTT</a:t>
            </a:r>
          </a:p>
          <a:p>
            <a:pPr>
              <a:lnSpc>
                <a:spcPct val="120000"/>
              </a:lnSpc>
            </a:pP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TT</a:t>
            </a:r>
            <a:r>
              <a:rPr lang="en-US" sz="6600" dirty="0" smtClean="0">
                <a:solidFill>
                  <a:srgbClr val="FA4231"/>
                </a:solidFill>
                <a:latin typeface="Comic Sans MS" pitchFamily="66" charset="0"/>
              </a:rPr>
              <a:t>F</a:t>
            </a:r>
          </a:p>
          <a:p>
            <a:pPr>
              <a:lnSpc>
                <a:spcPct val="120000"/>
              </a:lnSpc>
            </a:pP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solidFill>
                  <a:srgbClr val="FA4231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  <a:p>
            <a:pPr>
              <a:lnSpc>
                <a:spcPct val="120000"/>
              </a:lnSpc>
            </a:pPr>
            <a:r>
              <a:rPr lang="en-US" sz="6600" dirty="0" smtClean="0">
                <a:solidFill>
                  <a:srgbClr val="FA4231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TT</a:t>
            </a:r>
          </a:p>
        </p:txBody>
      </p:sp>
    </p:spTree>
    <p:extLst>
      <p:ext uri="{BB962C8B-B14F-4D97-AF65-F5344CB8AC3E}">
        <p14:creationId xmlns:p14="http://schemas.microsoft.com/office/powerpoint/2010/main" val="330656074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118952"/>
              </p:ext>
            </p:extLst>
          </p:nvPr>
        </p:nvGraphicFramePr>
        <p:xfrm>
          <a:off x="2981611" y="1062109"/>
          <a:ext cx="3264461" cy="5444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4" imgW="533400" imgH="914400" progId="Equation.DSMT4">
                  <p:embed/>
                </p:oleObj>
              </mc:Choice>
              <mc:Fallback>
                <p:oleObj name="Equation" r:id="rId4" imgW="533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1611" y="1062109"/>
                        <a:ext cx="3264461" cy="5444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sz="quarter"/>
          </p:nvPr>
        </p:nvSpPr>
        <p:spPr>
          <a:xfrm>
            <a:off x="2864194" y="363537"/>
            <a:ext cx="3988471" cy="1077009"/>
          </a:xfrm>
        </p:spPr>
        <p:txBody>
          <a:bodyPr/>
          <a:lstStyle/>
          <a:p>
            <a:r>
              <a:rPr lang="en-US" sz="5400" dirty="0" smtClean="0"/>
              <a:t>DNF for </a:t>
            </a:r>
            <a:r>
              <a:rPr lang="en-US" sz="5400" dirty="0" smtClean="0">
                <a:solidFill>
                  <a:srgbClr val="0000FF"/>
                </a:solidFill>
              </a:rPr>
              <a:t>M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5453" y="445428"/>
            <a:ext cx="1344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DB07CC"/>
                </a:solidFill>
                <a:latin typeface="Comic Sans MS" pitchFamily="66" charset="0"/>
              </a:rPr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14376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180680"/>
              </p:ext>
            </p:extLst>
          </p:nvPr>
        </p:nvGraphicFramePr>
        <p:xfrm>
          <a:off x="1789113" y="1478974"/>
          <a:ext cx="5578475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4" imgW="1282700" imgH="914400" progId="Equation.DSMT4">
                  <p:embed/>
                </p:oleObj>
              </mc:Choice>
              <mc:Fallback>
                <p:oleObj name="Equation" r:id="rId4" imgW="12827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9113" y="1478974"/>
                        <a:ext cx="5578475" cy="397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 sz="quarter"/>
          </p:nvPr>
        </p:nvSpPr>
        <p:spPr>
          <a:xfrm>
            <a:off x="2864194" y="363537"/>
            <a:ext cx="3988471" cy="1077009"/>
          </a:xfrm>
        </p:spPr>
        <p:txBody>
          <a:bodyPr/>
          <a:lstStyle/>
          <a:p>
            <a:r>
              <a:rPr lang="en-US" sz="5400" dirty="0" smtClean="0"/>
              <a:t>DNF for </a:t>
            </a:r>
            <a:r>
              <a:rPr lang="en-US" sz="5400" dirty="0" smtClean="0">
                <a:solidFill>
                  <a:srgbClr val="0000FF"/>
                </a:solidFill>
              </a:rPr>
              <a:t>M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5453" y="445428"/>
            <a:ext cx="1344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DB07CC"/>
                </a:solidFill>
                <a:latin typeface="Comic Sans MS" pitchFamily="66" charset="0"/>
              </a:rPr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82739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87613"/>
              </p:ext>
            </p:extLst>
          </p:nvPr>
        </p:nvGraphicFramePr>
        <p:xfrm>
          <a:off x="1540235" y="2388477"/>
          <a:ext cx="6503625" cy="3125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Equation" r:id="rId3" imgW="1003300" imgH="482600" progId="Equation.DSMT4">
                  <p:embed/>
                </p:oleObj>
              </mc:Choice>
              <mc:Fallback>
                <p:oleObj name="Equation" r:id="rId3" imgW="100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0235" y="2388477"/>
                        <a:ext cx="6503625" cy="3125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of 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5448" y="1492741"/>
            <a:ext cx="5917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Rows with value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832785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16497" y="363537"/>
            <a:ext cx="7459267" cy="1133873"/>
          </a:xfrm>
        </p:spPr>
        <p:txBody>
          <a:bodyPr/>
          <a:lstStyle/>
          <a:p>
            <a:r>
              <a:rPr lang="en-US" dirty="0" smtClean="0"/>
              <a:t>   Finding Full DNF’s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861" y="1828551"/>
            <a:ext cx="76860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Full DNF looks like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list of </a:t>
            </a: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6600" dirty="0" smtClean="0">
                <a:latin typeface="Comic Sans MS" pitchFamily="66" charset="0"/>
              </a:rPr>
              <a:t>rows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of the Truth Table</a:t>
            </a:r>
          </a:p>
        </p:txBody>
      </p:sp>
    </p:spTree>
    <p:extLst>
      <p:ext uri="{BB962C8B-B14F-4D97-AF65-F5344CB8AC3E}">
        <p14:creationId xmlns:p14="http://schemas.microsoft.com/office/powerpoint/2010/main" val="162302094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608" y="1992909"/>
            <a:ext cx="7789312" cy="2806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7200" dirty="0" smtClean="0">
                <a:latin typeface="Comic Sans MS" pitchFamily="66" charset="0"/>
              </a:rPr>
              <a:t>Will be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dirty="0" smtClean="0">
                <a:latin typeface="Comic Sans MS" pitchFamily="66" charset="0"/>
              </a:rPr>
              <a:t>of</a:t>
            </a:r>
          </a:p>
          <a:p>
            <a:pPr algn="l">
              <a:lnSpc>
                <a:spcPct val="130000"/>
              </a:lnSpc>
            </a:pPr>
            <a:r>
              <a:rPr lang="en-US" sz="7200" dirty="0" smtClean="0">
                <a:latin typeface="Comic Sans MS" pitchFamily="66" charset="0"/>
              </a:rPr>
              <a:t>  </a:t>
            </a:r>
            <a:r>
              <a:rPr lang="en-US" sz="7200" dirty="0" smtClean="0">
                <a:latin typeface="Comic Sans MS" pitchFamily="66" charset="0"/>
              </a:rPr>
              <a:t>for </a:t>
            </a:r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G(</a:t>
            </a:r>
            <a:r>
              <a:rPr lang="en-US" sz="7200" dirty="0" smtClean="0">
                <a:solidFill>
                  <a:srgbClr val="DB07CC"/>
                </a:solidFill>
                <a:latin typeface="Comic Sans MS" pitchFamily="66" charset="0"/>
              </a:rPr>
              <a:t>X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7200" dirty="0" smtClean="0">
                <a:solidFill>
                  <a:srgbClr val="DB07CC"/>
                </a:solidFill>
                <a:latin typeface="Comic Sans MS" pitchFamily="66" charset="0"/>
              </a:rPr>
              <a:t>Y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,</a:t>
            </a:r>
            <a:r>
              <a:rPr lang="en-US" sz="7200" dirty="0" smtClean="0">
                <a:solidFill>
                  <a:srgbClr val="DB07CC"/>
                </a:solidFill>
                <a:latin typeface="Comic Sans MS" pitchFamily="66" charset="0"/>
              </a:rPr>
              <a:t>Z</a:t>
            </a:r>
            <a:r>
              <a:rPr lang="en-US" sz="7200" dirty="0">
                <a:solidFill>
                  <a:srgbClr val="0000F1"/>
                </a:solidFill>
                <a:latin typeface="Comic Sans MS" pitchFamily="66" charset="0"/>
              </a:rPr>
              <a:t>)</a:t>
            </a:r>
            <a:r>
              <a:rPr lang="en-US" sz="7200" dirty="0">
                <a:latin typeface="Comic Sans MS" pitchFamily="66" charset="0"/>
              </a:rPr>
              <a:t> = </a:t>
            </a:r>
            <a:r>
              <a:rPr lang="en-US" sz="72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sz="72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523476"/>
              </p:ext>
            </p:extLst>
          </p:nvPr>
        </p:nvGraphicFramePr>
        <p:xfrm>
          <a:off x="6031555" y="1581756"/>
          <a:ext cx="2932131" cy="1845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3" name="Equation" r:id="rId4" imgW="342900" imgH="215900" progId="Equation.DSMT4">
                  <p:embed/>
                </p:oleObj>
              </mc:Choice>
              <mc:Fallback>
                <p:oleObj name="Equation" r:id="rId4" imgW="3429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1555" y="1581756"/>
                        <a:ext cx="2932131" cy="1845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 bwMode="auto">
          <a:xfrm>
            <a:off x="1620756" y="246409"/>
            <a:ext cx="6577803" cy="142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5400" dirty="0" smtClean="0"/>
              <a:t>DNF for </a:t>
            </a:r>
            <a:r>
              <a:rPr lang="en-US" sz="5400" b="0" dirty="0" smtClean="0">
                <a:solidFill>
                  <a:srgbClr val="0000FF"/>
                </a:solidFill>
              </a:rPr>
              <a:t>G(P,Q,R)</a:t>
            </a:r>
            <a:endParaRPr lang="en-US" sz="5400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z="4800" dirty="0" smtClean="0"/>
              <a:t>Full DNFs for All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52" y="1260763"/>
            <a:ext cx="908974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800000"/>
                </a:solidFill>
                <a:latin typeface="Comic Sans MS" pitchFamily="66" charset="0"/>
              </a:rPr>
              <a:t>Corollary</a:t>
            </a:r>
          </a:p>
          <a:p>
            <a:pPr algn="l"/>
            <a:r>
              <a:rPr lang="en-US" sz="7200" dirty="0" smtClean="0">
                <a:latin typeface="Comic Sans MS" pitchFamily="66" charset="0"/>
              </a:rPr>
              <a:t>Every propositional</a:t>
            </a:r>
          </a:p>
          <a:p>
            <a:pPr algn="l"/>
            <a:r>
              <a:rPr lang="en-US" sz="7200" dirty="0" smtClean="0">
                <a:latin typeface="Comic Sans MS" pitchFamily="66" charset="0"/>
              </a:rPr>
              <a:t>formula is equivalent</a:t>
            </a:r>
          </a:p>
          <a:p>
            <a:pPr algn="l"/>
            <a:r>
              <a:rPr lang="en-US" sz="7200" dirty="0" smtClean="0">
                <a:latin typeface="Comic Sans MS" pitchFamily="66" charset="0"/>
              </a:rPr>
              <a:t>to a Full DNF</a:t>
            </a:r>
          </a:p>
        </p:txBody>
      </p:sp>
    </p:spTree>
    <p:extLst>
      <p:ext uri="{BB962C8B-B14F-4D97-AF65-F5344CB8AC3E}">
        <p14:creationId xmlns:p14="http://schemas.microsoft.com/office/powerpoint/2010/main" val="714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Canonical Formulas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692" y="1412128"/>
            <a:ext cx="844425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An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alphabetized</a:t>
            </a:r>
            <a:r>
              <a:rPr lang="en-US" sz="5400" dirty="0" smtClean="0">
                <a:latin typeface="Comic Sans MS" pitchFamily="66" charset="0"/>
              </a:rPr>
              <a:t> Full DNF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called a </a:t>
            </a:r>
            <a:r>
              <a:rPr lang="en-US" sz="5400" dirty="0" smtClean="0">
                <a:solidFill>
                  <a:srgbClr val="DB07CC"/>
                </a:solidFill>
                <a:latin typeface="Comic Sans MS" pitchFamily="66" charset="0"/>
              </a:rPr>
              <a:t>canonical</a:t>
            </a:r>
            <a:r>
              <a:rPr lang="en-US" sz="5400" dirty="0" smtClean="0">
                <a:latin typeface="Comic Sans MS" pitchFamily="66" charset="0"/>
              </a:rPr>
              <a:t> form.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with</a:t>
            </a:r>
          </a:p>
          <a:p>
            <a:pPr algn="l"/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 same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truth table</a:t>
            </a:r>
            <a:r>
              <a:rPr lang="en-US" sz="5400" dirty="0" smtClean="0">
                <a:latin typeface="Comic Sans MS" pitchFamily="66" charset="0"/>
              </a:rPr>
              <a:t> have</a:t>
            </a:r>
          </a:p>
          <a:p>
            <a:pPr algn="l"/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 same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canonical form</a:t>
            </a:r>
          </a:p>
        </p:txBody>
      </p:sp>
    </p:spTree>
    <p:extLst>
      <p:ext uri="{BB962C8B-B14F-4D97-AF65-F5344CB8AC3E}">
        <p14:creationId xmlns:p14="http://schemas.microsoft.com/office/powerpoint/2010/main" val="41919570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020" y="1347094"/>
            <a:ext cx="8609260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800000"/>
                </a:solidFill>
                <a:latin typeface="Comic Sans MS" pitchFamily="66" charset="0"/>
              </a:rPr>
              <a:t>Theorem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   </a:t>
            </a:r>
            <a:r>
              <a:rPr lang="en-US" sz="6600" dirty="0" smtClean="0">
                <a:latin typeface="Comic Sans MS" pitchFamily="66" charset="0"/>
              </a:rPr>
              <a:t>Two formulas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   are equivalent </a:t>
            </a:r>
            <a:r>
              <a:rPr lang="en-US" sz="6600" dirty="0" err="1" smtClean="0">
                <a:latin typeface="Comic Sans MS" pitchFamily="66" charset="0"/>
              </a:rPr>
              <a:t>iff</a:t>
            </a:r>
            <a:endParaRPr lang="en-US" sz="6600" dirty="0" smtClean="0">
              <a:latin typeface="Comic Sans MS" pitchFamily="66" charset="0"/>
            </a:endParaRPr>
          </a:p>
          <a:p>
            <a:pPr algn="l"/>
            <a:r>
              <a:rPr lang="en-US" sz="6600" dirty="0" smtClean="0">
                <a:latin typeface="Comic Sans MS" pitchFamily="66" charset="0"/>
              </a:rPr>
              <a:t>   they have the same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   canonical form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Canonical 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7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sz="5400" dirty="0" smtClean="0">
                <a:solidFill>
                  <a:srgbClr val="BB0FAB"/>
                </a:solidFill>
              </a:rPr>
              <a:t>Literals</a:t>
            </a:r>
            <a:endParaRPr lang="en-US" sz="5400" dirty="0">
              <a:solidFill>
                <a:srgbClr val="BB0FA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3036" y="1562430"/>
            <a:ext cx="86252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A propositional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variable</a:t>
            </a:r>
            <a:r>
              <a:rPr lang="en-US" sz="60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6000" dirty="0">
                <a:latin typeface="Comic Sans MS" pitchFamily="66" charset="0"/>
              </a:rPr>
              <a:t>o</a:t>
            </a:r>
            <a:r>
              <a:rPr lang="en-US" sz="6000" dirty="0" smtClean="0">
                <a:latin typeface="Comic Sans MS" pitchFamily="66" charset="0"/>
              </a:rPr>
              <a:t>r its negation</a:t>
            </a:r>
          </a:p>
          <a:p>
            <a:pPr lvl="0" algn="l"/>
            <a:endParaRPr lang="en-US" sz="7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607656"/>
              </p:ext>
            </p:extLst>
          </p:nvPr>
        </p:nvGraphicFramePr>
        <p:xfrm>
          <a:off x="1783249" y="3699252"/>
          <a:ext cx="5556702" cy="168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4" imgW="838200" imgH="254000" progId="Equation.DSMT4">
                  <p:embed/>
                </p:oleObj>
              </mc:Choice>
              <mc:Fallback>
                <p:oleObj name="Equation" r:id="rId4" imgW="8382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3249" y="3699252"/>
                        <a:ext cx="5556702" cy="1683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41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3541" y="1353096"/>
            <a:ext cx="6584217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So use formulas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instead of truth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tables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equivalence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sz="quarter"/>
          </p:nvPr>
        </p:nvSpPr>
        <p:spPr>
          <a:xfrm>
            <a:off x="1868996" y="335106"/>
            <a:ext cx="5741920" cy="1001191"/>
          </a:xfrm>
        </p:spPr>
        <p:txBody>
          <a:bodyPr/>
          <a:lstStyle/>
          <a:p>
            <a:r>
              <a:rPr lang="en-US" dirty="0" smtClean="0"/>
              <a:t>Formulas </a:t>
            </a:r>
            <a:r>
              <a:rPr lang="en-US" dirty="0" err="1" smtClean="0"/>
              <a:t>vs</a:t>
            </a:r>
            <a:r>
              <a:rPr lang="en-US" dirty="0" smtClean="0"/>
              <a:t>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7796" y="236403"/>
            <a:ext cx="7676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99"/>
                </a:solidFill>
                <a:latin typeface="Comic Sans MS" pitchFamily="66" charset="0"/>
              </a:rPr>
              <a:t>Con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junctive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Normal 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3483769" y="1198269"/>
            <a:ext cx="21637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99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NF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133" y="2178550"/>
            <a:ext cx="8138579" cy="2211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of </a:t>
            </a: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r>
              <a:rPr lang="en-US" sz="5400" dirty="0" smtClean="0">
                <a:latin typeface="Comic Sans MS" pitchFamily="66" charset="0"/>
              </a:rPr>
              <a:t>s of literals)</a:t>
            </a:r>
            <a:endParaRPr lang="en-US" sz="5400" dirty="0">
              <a:latin typeface="Comic Sans MS" pitchFamily="66" charset="0"/>
            </a:endParaRPr>
          </a:p>
          <a:p>
            <a:pPr algn="l">
              <a:lnSpc>
                <a:spcPct val="130000"/>
              </a:lnSpc>
            </a:pPr>
            <a:r>
              <a:rPr lang="en-US" sz="5400" dirty="0" smtClean="0">
                <a:latin typeface="Comic Sans MS" pitchFamily="66" charset="0"/>
              </a:rPr>
              <a:t>   story </a:t>
            </a:r>
            <a:r>
              <a:rPr lang="en-US" sz="5400" dirty="0">
                <a:latin typeface="Comic Sans MS" pitchFamily="66" charset="0"/>
              </a:rPr>
              <a:t>i</a:t>
            </a:r>
            <a:r>
              <a:rPr lang="en-US" sz="5400" dirty="0" smtClean="0">
                <a:latin typeface="Comic Sans MS" pitchFamily="66" charset="0"/>
              </a:rPr>
              <a:t>s just like DNF</a:t>
            </a:r>
          </a:p>
        </p:txBody>
      </p:sp>
    </p:spTree>
    <p:extLst>
      <p:ext uri="{BB962C8B-B14F-4D97-AF65-F5344CB8AC3E}">
        <p14:creationId xmlns:p14="http://schemas.microsoft.com/office/powerpoint/2010/main" val="155794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26860" y="185298"/>
            <a:ext cx="7130259" cy="130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5400" dirty="0" smtClean="0">
                <a:solidFill>
                  <a:srgbClr val="BB0FAB"/>
                </a:solidFill>
              </a:rPr>
              <a:t>Full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OR</a:t>
            </a:r>
            <a:r>
              <a:rPr lang="en-US" sz="5400" dirty="0" smtClean="0">
                <a:solidFill>
                  <a:schemeClr val="tx1"/>
                </a:solidFill>
              </a:rPr>
              <a:t> of literals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893" y="2999283"/>
            <a:ext cx="82244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will be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False </a:t>
            </a:r>
            <a:r>
              <a:rPr lang="en-US" sz="5400" dirty="0" smtClean="0">
                <a:latin typeface="Comic Sans MS" pitchFamily="66" charset="0"/>
              </a:rPr>
              <a:t>in</a:t>
            </a:r>
          </a:p>
          <a:p>
            <a:pPr algn="l"/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exactly one environment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 P :=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latin typeface="Comic Sans MS" pitchFamily="66" charset="0"/>
              </a:rPr>
              <a:t>, Q :=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, R :=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902854"/>
              </p:ext>
            </p:extLst>
          </p:nvPr>
        </p:nvGraphicFramePr>
        <p:xfrm>
          <a:off x="1914212" y="1510391"/>
          <a:ext cx="5377565" cy="147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Equation" r:id="rId4" imgW="927100" imgH="254000" progId="Equation.DSMT4">
                  <p:embed/>
                </p:oleObj>
              </mc:Choice>
              <mc:Fallback>
                <p:oleObj name="Equation" r:id="rId4" imgW="927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4212" y="1510391"/>
                        <a:ext cx="5377565" cy="147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884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26860" y="185298"/>
            <a:ext cx="7130259" cy="130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5400" dirty="0" smtClean="0">
                <a:solidFill>
                  <a:srgbClr val="BB0FAB"/>
                </a:solidFill>
              </a:rPr>
              <a:t>Full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OR</a:t>
            </a:r>
            <a:r>
              <a:rPr lang="en-US" sz="5400" dirty="0" smtClean="0">
                <a:solidFill>
                  <a:schemeClr val="tx1"/>
                </a:solidFill>
              </a:rPr>
              <a:t> of literals</a:t>
            </a:r>
            <a:endParaRPr lang="en-US" sz="5400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748892"/>
              </p:ext>
            </p:extLst>
          </p:nvPr>
        </p:nvGraphicFramePr>
        <p:xfrm>
          <a:off x="1914212" y="1510391"/>
          <a:ext cx="5377565" cy="147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Equation" r:id="rId4" imgW="927100" imgH="254000" progId="Equation.DSMT4">
                  <p:embed/>
                </p:oleObj>
              </mc:Choice>
              <mc:Fallback>
                <p:oleObj name="Equation" r:id="rId4" imgW="927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4212" y="1510391"/>
                        <a:ext cx="5377565" cy="147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761301"/>
              </p:ext>
            </p:extLst>
          </p:nvPr>
        </p:nvGraphicFramePr>
        <p:xfrm>
          <a:off x="1861481" y="977548"/>
          <a:ext cx="5458175" cy="336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6" name="Equation" r:id="rId6" imgW="762000" imgH="469900" progId="Equation.DSMT4">
                  <p:embed/>
                </p:oleObj>
              </mc:Choice>
              <mc:Fallback>
                <p:oleObj name="Equation" r:id="rId6" imgW="76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61481" y="977548"/>
                        <a:ext cx="5458175" cy="336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12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831085" y="354059"/>
            <a:ext cx="5542880" cy="1029623"/>
          </a:xfrm>
        </p:spPr>
        <p:txBody>
          <a:bodyPr/>
          <a:lstStyle/>
          <a:p>
            <a:r>
              <a:rPr lang="en-US" dirty="0" smtClean="0"/>
              <a:t>Rows where </a:t>
            </a:r>
            <a:r>
              <a:rPr lang="en-US" b="0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 is </a:t>
            </a:r>
            <a:r>
              <a:rPr lang="en-US" b="0" dirty="0" smtClean="0">
                <a:solidFill>
                  <a:schemeClr val="accent2"/>
                </a:solidFill>
              </a:rPr>
              <a:t>F</a:t>
            </a:r>
            <a:endParaRPr lang="en-US" b="0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71815" y="1397973"/>
            <a:ext cx="1787669" cy="493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FFF</a:t>
            </a:r>
          </a:p>
          <a:p>
            <a:pPr>
              <a:lnSpc>
                <a:spcPct val="120000"/>
              </a:lnSpc>
            </a:pP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FF</a:t>
            </a:r>
          </a:p>
          <a:p>
            <a:pPr>
              <a:lnSpc>
                <a:spcPct val="120000"/>
              </a:lnSpc>
            </a:pPr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</a:p>
          <a:p>
            <a:pPr>
              <a:lnSpc>
                <a:spcPct val="120000"/>
              </a:lnSpc>
            </a:pPr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FF</a:t>
            </a: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7279352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627113"/>
              </p:ext>
            </p:extLst>
          </p:nvPr>
        </p:nvGraphicFramePr>
        <p:xfrm>
          <a:off x="2747963" y="1062038"/>
          <a:ext cx="3732212" cy="544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Equation" r:id="rId4" imgW="609600" imgH="914400" progId="Equation.DSMT4">
                  <p:embed/>
                </p:oleObj>
              </mc:Choice>
              <mc:Fallback>
                <p:oleObj name="Equation" r:id="rId4" imgW="6096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7963" y="1062038"/>
                        <a:ext cx="3732212" cy="544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sz="quarter"/>
          </p:nvPr>
        </p:nvSpPr>
        <p:spPr>
          <a:xfrm>
            <a:off x="2864194" y="363537"/>
            <a:ext cx="3988471" cy="1077009"/>
          </a:xfrm>
        </p:spPr>
        <p:txBody>
          <a:bodyPr/>
          <a:lstStyle/>
          <a:p>
            <a:r>
              <a:rPr lang="en-US" sz="5400" dirty="0" smtClean="0"/>
              <a:t>CNF for </a:t>
            </a:r>
            <a:r>
              <a:rPr lang="en-US" sz="5400" dirty="0" smtClean="0">
                <a:solidFill>
                  <a:srgbClr val="0000FF"/>
                </a:solidFill>
              </a:rPr>
              <a:t>M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5453" y="445428"/>
            <a:ext cx="1344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369493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020" y="1347094"/>
            <a:ext cx="8609260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   </a:t>
            </a:r>
            <a:r>
              <a:rPr lang="en-US" sz="6600" dirty="0" smtClean="0">
                <a:latin typeface="Comic Sans MS" pitchFamily="66" charset="0"/>
              </a:rPr>
              <a:t>Two formulas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   are equivalent </a:t>
            </a:r>
            <a:r>
              <a:rPr lang="en-US" sz="6600" dirty="0" err="1" smtClean="0">
                <a:latin typeface="Comic Sans MS" pitchFamily="66" charset="0"/>
              </a:rPr>
              <a:t>iff</a:t>
            </a:r>
            <a:endParaRPr lang="en-US" sz="6600" dirty="0" smtClean="0">
              <a:latin typeface="Comic Sans MS" pitchFamily="66" charset="0"/>
            </a:endParaRPr>
          </a:p>
          <a:p>
            <a:pPr algn="l"/>
            <a:r>
              <a:rPr lang="en-US" sz="6600" dirty="0" smtClean="0">
                <a:latin typeface="Comic Sans MS" pitchFamily="66" charset="0"/>
              </a:rPr>
              <a:t>   they have the same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   </a:t>
            </a:r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conjunctive</a:t>
            </a:r>
          </a:p>
          <a:p>
            <a:pPr algn="l"/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canonical form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sz="quarter"/>
          </p:nvPr>
        </p:nvSpPr>
        <p:spPr>
          <a:xfrm>
            <a:off x="1688913" y="164521"/>
            <a:ext cx="6822424" cy="117178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Conjunctive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Canonical 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6378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38540" y="296697"/>
            <a:ext cx="5726489" cy="1262888"/>
          </a:xfrm>
        </p:spPr>
        <p:txBody>
          <a:bodyPr/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sz="5400" dirty="0" smtClean="0">
                <a:solidFill>
                  <a:schemeClr val="tx1"/>
                </a:solidFill>
              </a:rPr>
              <a:t> of </a:t>
            </a:r>
            <a:r>
              <a:rPr lang="en-US" sz="5400" dirty="0">
                <a:solidFill>
                  <a:schemeClr val="tx1"/>
                </a:solidFill>
              </a:rPr>
              <a:t>l</a:t>
            </a:r>
            <a:r>
              <a:rPr lang="en-US" sz="5400" dirty="0" smtClean="0">
                <a:solidFill>
                  <a:schemeClr val="tx1"/>
                </a:solidFill>
              </a:rPr>
              <a:t>iterals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898" y="2008622"/>
            <a:ext cx="71719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P </a:t>
            </a:r>
            <a:r>
              <a:rPr lang="en-US" sz="6600" u="sng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 Q </a:t>
            </a:r>
            <a:r>
              <a:rPr lang="en-US" sz="6600" u="sng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6600" dirty="0">
                <a:solidFill>
                  <a:srgbClr val="000000"/>
                </a:solidFill>
                <a:latin typeface="Comic Sans MS" pitchFamily="66" charset="0"/>
              </a:rPr>
              <a:t>    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6600" dirty="0" smtClean="0">
              <a:solidFill>
                <a:srgbClr val="0000E5"/>
              </a:solidFill>
              <a:latin typeface="Comic Sans MS" pitchFamily="66" charset="0"/>
            </a:endParaRPr>
          </a:p>
          <a:p>
            <a:pPr lvl="0" algn="l"/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   ∙</a:t>
            </a:r>
            <a:r>
              <a:rPr lang="en-US" sz="6600" dirty="0">
                <a:solidFill>
                  <a:srgbClr val="0000E5"/>
                </a:solidFill>
                <a:latin typeface="Comic Sans MS" pitchFamily="66" charset="0"/>
              </a:rPr>
              <a:t>∙</a:t>
            </a:r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∙ </a:t>
            </a:r>
            <a:r>
              <a:rPr lang="en-US" sz="6600" u="sng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 S </a:t>
            </a:r>
            <a:r>
              <a:rPr lang="en-US" sz="6600" u="sng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029270"/>
              </p:ext>
            </p:extLst>
          </p:nvPr>
        </p:nvGraphicFramePr>
        <p:xfrm>
          <a:off x="6544367" y="1869756"/>
          <a:ext cx="1113353" cy="158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Equation" r:id="rId4" imgW="177800" imgH="254000" progId="Equation.DSMT4">
                  <p:embed/>
                </p:oleObj>
              </mc:Choice>
              <mc:Fallback>
                <p:oleObj name="Equation" r:id="rId4" imgW="177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4367" y="1869756"/>
                        <a:ext cx="1113353" cy="158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104224"/>
              </p:ext>
            </p:extLst>
          </p:nvPr>
        </p:nvGraphicFramePr>
        <p:xfrm>
          <a:off x="7107320" y="2852475"/>
          <a:ext cx="1148110" cy="1638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Equation" r:id="rId6" imgW="177800" imgH="254000" progId="Equation.DSMT4">
                  <p:embed/>
                </p:oleObj>
              </mc:Choice>
              <mc:Fallback>
                <p:oleObj name="Equation" r:id="rId6" imgW="177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07320" y="2852475"/>
                        <a:ext cx="1148110" cy="1638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7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7796" y="236403"/>
            <a:ext cx="7676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Disjunctive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Normal 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3483769" y="1198269"/>
            <a:ext cx="21637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DNF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9121" y="2273320"/>
            <a:ext cx="7667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of </a:t>
            </a: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s of literals)</a:t>
            </a:r>
          </a:p>
        </p:txBody>
      </p:sp>
    </p:spTree>
    <p:extLst>
      <p:ext uri="{BB962C8B-B14F-4D97-AF65-F5344CB8AC3E}">
        <p14:creationId xmlns:p14="http://schemas.microsoft.com/office/powerpoint/2010/main" val="3400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7796" y="236403"/>
            <a:ext cx="7676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DB07CC"/>
                </a:solidFill>
                <a:latin typeface="Comic Sans MS" pitchFamily="66" charset="0"/>
              </a:rPr>
              <a:t>Disjunctive Normal 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3483769" y="1198269"/>
            <a:ext cx="21637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DB07CC"/>
                </a:solidFill>
                <a:latin typeface="Comic Sans MS" pitchFamily="66" charset="0"/>
              </a:rPr>
              <a:t>DNF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9121" y="2273320"/>
            <a:ext cx="7667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of </a:t>
            </a: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s of literals)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419239"/>
              </p:ext>
            </p:extLst>
          </p:nvPr>
        </p:nvGraphicFramePr>
        <p:xfrm>
          <a:off x="782637" y="3430588"/>
          <a:ext cx="7566025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Equation" r:id="rId4" imgW="1739900" imgH="482600" progId="Equation.DSMT4">
                  <p:embed/>
                </p:oleObj>
              </mc:Choice>
              <mc:Fallback>
                <p:oleObj name="Equation" r:id="rId4" imgW="17399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2637" y="3430588"/>
                        <a:ext cx="7566025" cy="209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 bwMode="auto">
          <a:xfrm>
            <a:off x="6918580" y="4545079"/>
            <a:ext cx="946987" cy="946891"/>
          </a:xfrm>
          <a:prstGeom prst="ellipse">
            <a:avLst/>
          </a:prstGeom>
          <a:noFill/>
          <a:ln w="38100" cap="flat" cmpd="sng" algn="ctr">
            <a:solidFill>
              <a:srgbClr val="FA423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5350" y="5592230"/>
            <a:ext cx="8387445" cy="923330"/>
          </a:xfrm>
          <a:prstGeom prst="rect">
            <a:avLst/>
          </a:prstGeom>
          <a:noFill/>
          <a:ln w="38100">
            <a:solidFill>
              <a:srgbClr val="CE483F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counts as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 of literals</a:t>
            </a:r>
          </a:p>
        </p:txBody>
      </p:sp>
    </p:spTree>
    <p:extLst>
      <p:ext uri="{BB962C8B-B14F-4D97-AF65-F5344CB8AC3E}">
        <p14:creationId xmlns:p14="http://schemas.microsoft.com/office/powerpoint/2010/main" val="347151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7796" y="236403"/>
            <a:ext cx="7676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Disjunctive Normal 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3483769" y="1198269"/>
            <a:ext cx="21637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>
                <a:latin typeface="Comic Sans MS" pitchFamily="66" charset="0"/>
              </a:rPr>
              <a:t>DNF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9121" y="2273320"/>
            <a:ext cx="7667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of </a:t>
            </a: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s of literals)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301419"/>
              </p:ext>
            </p:extLst>
          </p:nvPr>
        </p:nvGraphicFramePr>
        <p:xfrm>
          <a:off x="782637" y="3430588"/>
          <a:ext cx="7566025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1739900" imgH="482600" progId="Equation.DSMT4">
                  <p:embed/>
                </p:oleObj>
              </mc:Choice>
              <mc:Fallback>
                <p:oleObj name="Equation" r:id="rId4" imgW="17399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2637" y="3430588"/>
                        <a:ext cx="7566025" cy="209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2" name="Title 1"/>
          <p:cNvSpPr>
            <a:spLocks noGrp="1"/>
          </p:cNvSpPr>
          <p:nvPr>
            <p:ph type="title" sz="quarter"/>
          </p:nvPr>
        </p:nvSpPr>
        <p:spPr>
          <a:xfrm>
            <a:off x="407556" y="2312456"/>
            <a:ext cx="8407077" cy="1118131"/>
          </a:xfrm>
        </p:spPr>
        <p:txBody>
          <a:bodyPr/>
          <a:lstStyle/>
          <a:p>
            <a:r>
              <a:rPr lang="en-US" sz="6000" b="0" dirty="0" smtClean="0">
                <a:solidFill>
                  <a:srgbClr val="DB07CC"/>
                </a:solidFill>
              </a:rPr>
              <a:t>Sum of Products Form</a:t>
            </a:r>
            <a:endParaRPr lang="en-US" sz="6000" b="0" dirty="0">
              <a:solidFill>
                <a:srgbClr val="DB07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6298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53548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5400" dirty="0" smtClean="0">
                <a:latin typeface="Comic Sans MS" pitchFamily="66" charset="0"/>
              </a:rPr>
              <a:t>…</a:t>
            </a:r>
            <a:r>
              <a:rPr lang="en-US" sz="5400" dirty="0" smtClean="0">
                <a:latin typeface="Comic Sans MS" pitchFamily="66" charset="0"/>
              </a:rPr>
              <a:t>has one literal for </a:t>
            </a:r>
          </a:p>
          <a:p>
            <a:pPr algn="l"/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 every</a:t>
            </a:r>
            <a:r>
              <a:rPr lang="en-US" sz="5400" dirty="0" smtClean="0">
                <a:latin typeface="Comic Sans MS" pitchFamily="66" charset="0"/>
              </a:rPr>
              <a:t> variable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26860" y="185298"/>
            <a:ext cx="7130259" cy="130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5400" dirty="0" smtClean="0">
                <a:solidFill>
                  <a:srgbClr val="BB0FAB"/>
                </a:solidFill>
              </a:rPr>
              <a:t>Full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AND of literals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3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1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98305"/>
              </p:ext>
            </p:extLst>
          </p:nvPr>
        </p:nvGraphicFramePr>
        <p:xfrm>
          <a:off x="1760236" y="1678759"/>
          <a:ext cx="5823997" cy="138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Equation" r:id="rId4" imgW="1066800" imgH="254000" progId="Equation.DSMT4">
                  <p:embed/>
                </p:oleObj>
              </mc:Choice>
              <mc:Fallback>
                <p:oleObj name="Equation" r:id="rId4" imgW="1066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0236" y="1678759"/>
                        <a:ext cx="5823997" cy="1386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1726860" y="185298"/>
            <a:ext cx="7130259" cy="130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5400" dirty="0" smtClean="0">
                <a:solidFill>
                  <a:srgbClr val="BB0FAB"/>
                </a:solidFill>
              </a:rPr>
              <a:t>Full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sz="5400" dirty="0" smtClean="0">
                <a:solidFill>
                  <a:schemeClr val="tx1"/>
                </a:solidFill>
              </a:rPr>
              <a:t> of literals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893" y="2999283"/>
            <a:ext cx="82244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will be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5400" dirty="0" smtClean="0">
                <a:latin typeface="Comic Sans MS" pitchFamily="66" charset="0"/>
              </a:rPr>
              <a:t> in</a:t>
            </a:r>
          </a:p>
          <a:p>
            <a:pPr algn="l"/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exactly one environment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 P :=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latin typeface="Comic Sans MS" pitchFamily="66" charset="0"/>
              </a:rPr>
              <a:t>, Q :=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latin typeface="Comic Sans MS" pitchFamily="66" charset="0"/>
              </a:rPr>
              <a:t>, R :=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6574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570577"/>
              </p:ext>
            </p:extLst>
          </p:nvPr>
        </p:nvGraphicFramePr>
        <p:xfrm>
          <a:off x="1400692" y="1164880"/>
          <a:ext cx="6472238" cy="32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Equation" r:id="rId4" imgW="939800" imgH="469900" progId="Equation.DSMT4">
                  <p:embed/>
                </p:oleObj>
              </mc:Choice>
              <mc:Fallback>
                <p:oleObj name="Equation" r:id="rId4" imgW="939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0692" y="1164880"/>
                        <a:ext cx="6472238" cy="323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298095"/>
              </p:ext>
            </p:extLst>
          </p:nvPr>
        </p:nvGraphicFramePr>
        <p:xfrm>
          <a:off x="1760236" y="1678759"/>
          <a:ext cx="5823997" cy="138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Equation" r:id="rId6" imgW="1066800" imgH="254000" progId="Equation.DSMT4">
                  <p:embed/>
                </p:oleObj>
              </mc:Choice>
              <mc:Fallback>
                <p:oleObj name="Equation" r:id="rId6" imgW="1066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0236" y="1678759"/>
                        <a:ext cx="5823997" cy="1386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1726860" y="185298"/>
            <a:ext cx="7130259" cy="130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5400" dirty="0" smtClean="0">
                <a:solidFill>
                  <a:srgbClr val="BB0FAB"/>
                </a:solidFill>
              </a:rPr>
              <a:t>Full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sz="5400" dirty="0" smtClean="0">
                <a:solidFill>
                  <a:schemeClr val="tx1"/>
                </a:solidFill>
              </a:rPr>
              <a:t> of literals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18853" y="4375228"/>
            <a:ext cx="613175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5400" dirty="0" smtClean="0">
                <a:latin typeface="Comic Sans MS" pitchFamily="66" charset="0"/>
              </a:rPr>
              <a:t> exactly when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PQR</a:t>
            </a:r>
            <a:r>
              <a:rPr lang="en-US" sz="5400" dirty="0">
                <a:latin typeface="Comic Sans MS" pitchFamily="66" charset="0"/>
              </a:rPr>
              <a:t> :=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TT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1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1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8204</TotalTime>
  <Words>493</Words>
  <Application>Microsoft Macintosh PowerPoint</Application>
  <PresentationFormat>On-screen Show (4:3)</PresentationFormat>
  <Paragraphs>179</Paragraphs>
  <Slides>26</Slides>
  <Notes>25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6.042 Lecture Template</vt:lpstr>
      <vt:lpstr>Equation</vt:lpstr>
      <vt:lpstr>Propositional Normal Forms</vt:lpstr>
      <vt:lpstr>        Literals</vt:lpstr>
      <vt:lpstr>AND of literals</vt:lpstr>
      <vt:lpstr>PowerPoint Presentation</vt:lpstr>
      <vt:lpstr>PowerPoint Presentation</vt:lpstr>
      <vt:lpstr>Sum of Products Form</vt:lpstr>
      <vt:lpstr>PowerPoint Presentation</vt:lpstr>
      <vt:lpstr>PowerPoint Presentation</vt:lpstr>
      <vt:lpstr>PowerPoint Presentation</vt:lpstr>
      <vt:lpstr>PowerPoint Presentation</vt:lpstr>
      <vt:lpstr>Rows where M is T</vt:lpstr>
      <vt:lpstr>DNF for M</vt:lpstr>
      <vt:lpstr>DNF for M</vt:lpstr>
      <vt:lpstr>A Sum (OR) of ANDs</vt:lpstr>
      <vt:lpstr>   Finding Full DNF’s</vt:lpstr>
      <vt:lpstr>PowerPoint Presentation</vt:lpstr>
      <vt:lpstr>Full DNFs for All</vt:lpstr>
      <vt:lpstr>Canonical Formulas</vt:lpstr>
      <vt:lpstr>Canonical Formulas</vt:lpstr>
      <vt:lpstr>Formulas vs Tables</vt:lpstr>
      <vt:lpstr>PowerPoint Presentation</vt:lpstr>
      <vt:lpstr>PowerPoint Presentation</vt:lpstr>
      <vt:lpstr>PowerPoint Presentation</vt:lpstr>
      <vt:lpstr>Rows where M is F</vt:lpstr>
      <vt:lpstr>CNF for M</vt:lpstr>
      <vt:lpstr>Conjunctive Canonical Formulas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744</cp:revision>
  <cp:lastPrinted>2017-09-21T04:09:13Z</cp:lastPrinted>
  <dcterms:created xsi:type="dcterms:W3CDTF">2011-02-09T15:01:58Z</dcterms:created>
  <dcterms:modified xsi:type="dcterms:W3CDTF">2017-09-21T04:09:28Z</dcterms:modified>
</cp:coreProperties>
</file>