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39" r:id="rId3"/>
    <p:sldId id="296" r:id="rId4"/>
    <p:sldId id="297" r:id="rId5"/>
    <p:sldId id="298" r:id="rId6"/>
    <p:sldId id="341" r:id="rId7"/>
    <p:sldId id="342" r:id="rId8"/>
    <p:sldId id="300" r:id="rId9"/>
    <p:sldId id="299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11" d="100"/>
          <a:sy n="111" d="100"/>
        </p:scale>
        <p:origin x="-1240" y="-112"/>
      </p:cViewPr>
      <p:guideLst>
        <p:guide orient="horz" pos="2153"/>
        <p:guide pos="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962690" y="6556290"/>
            <a:ext cx="11717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Meta-</a:t>
            </a:r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thms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27729" y="1058249"/>
            <a:ext cx="7883072" cy="154731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4800" b="0" dirty="0" smtClean="0"/>
              <a:t>Predicate </a:t>
            </a:r>
            <a:r>
              <a:rPr lang="en-US" sz="4800" b="0" dirty="0" err="1" smtClean="0"/>
              <a:t>Logic,IV</a:t>
            </a:r>
            <a:endParaRPr lang="en-US" sz="48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19745" y="2351094"/>
            <a:ext cx="872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Comic Sans MS"/>
                <a:cs typeface="Comic Sans MS"/>
              </a:rPr>
              <a:t>Power &amp; </a:t>
            </a:r>
            <a:r>
              <a:rPr lang="en-US" sz="8000" dirty="0" smtClean="0">
                <a:latin typeface="Comic Sans MS"/>
                <a:cs typeface="Comic Sans MS"/>
              </a:rPr>
              <a:t>Limits</a:t>
            </a:r>
          </a:p>
          <a:p>
            <a:pPr algn="ctr"/>
            <a:r>
              <a:rPr lang="en-US" sz="8000" dirty="0" smtClean="0">
                <a:latin typeface="Comic Sans MS"/>
                <a:cs typeface="Comic Sans MS"/>
              </a:rPr>
              <a:t> </a:t>
            </a:r>
            <a:r>
              <a:rPr lang="en-US" sz="8000" dirty="0">
                <a:latin typeface="Comic Sans MS"/>
                <a:cs typeface="Comic Sans MS"/>
              </a:rPr>
              <a:t>of </a:t>
            </a:r>
            <a:r>
              <a:rPr lang="en-US" sz="8000" dirty="0" smtClean="0">
                <a:latin typeface="Comic Sans MS"/>
                <a:cs typeface="Comic Sans MS"/>
              </a:rPr>
              <a:t>Formal Logic</a:t>
            </a:r>
            <a:endParaRPr lang="en-US" sz="3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354954" y="1738577"/>
            <a:ext cx="8393653" cy="3317904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984" y="2856056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519" y="273014"/>
            <a:ext cx="7826481" cy="1080187"/>
          </a:xfrm>
        </p:spPr>
        <p:txBody>
          <a:bodyPr/>
          <a:lstStyle/>
          <a:p>
            <a:r>
              <a:rPr lang="en-US" sz="4000" dirty="0"/>
              <a:t>G</a:t>
            </a:r>
            <a:r>
              <a:rPr lang="en-US" sz="4000" dirty="0">
                <a:cs typeface="Times New Roman" pitchFamily="18" charset="0"/>
              </a:rPr>
              <a:t>ö</a:t>
            </a:r>
            <a:r>
              <a:rPr lang="en-US" sz="4000" dirty="0"/>
              <a:t>del's </a:t>
            </a:r>
            <a:r>
              <a:rPr lang="en-US" sz="4000" dirty="0">
                <a:solidFill>
                  <a:srgbClr val="008000"/>
                </a:solidFill>
              </a:rPr>
              <a:t>Completeness</a:t>
            </a:r>
            <a:r>
              <a:rPr lang="en-US" sz="4000" dirty="0"/>
              <a:t> Theorem</a:t>
            </a:r>
            <a:endParaRPr lang="en-US" sz="44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62507" y="1659644"/>
            <a:ext cx="855151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800000"/>
                </a:solidFill>
                <a:latin typeface="Comic Sans MS" pitchFamily="66" charset="0"/>
              </a:rPr>
              <a:t>Thm</a:t>
            </a:r>
            <a:r>
              <a:rPr lang="en-US" sz="4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800000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(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 News)</a:t>
            </a:r>
            <a:r>
              <a:rPr lang="en-US" sz="4400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 simple proof system to prove all valid predicate formulas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…in theory </a:t>
            </a:r>
          </a:p>
          <a:p>
            <a:r>
              <a:rPr lang="en-US" sz="4800" dirty="0" smtClean="0">
                <a:latin typeface="Comic Sans MS" pitchFamily="66" charset="0"/>
              </a:rPr>
              <a:t>  in practice need many rules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64" y="1365077"/>
            <a:ext cx="8688506" cy="447506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5400" dirty="0" smtClean="0"/>
              <a:t>Rules: </a:t>
            </a:r>
            <a:r>
              <a:rPr lang="en-US" sz="5400" dirty="0" smtClean="0">
                <a:solidFill>
                  <a:srgbClr val="0000FF"/>
                </a:solidFill>
              </a:rPr>
              <a:t>UG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FF"/>
                </a:solidFill>
              </a:rPr>
              <a:t>Modus Ponens</a:t>
            </a:r>
          </a:p>
          <a:p>
            <a:pPr>
              <a:spcBef>
                <a:spcPct val="0"/>
              </a:spcBef>
            </a:pPr>
            <a:r>
              <a:rPr lang="en-US" sz="5400" dirty="0" smtClean="0"/>
              <a:t>Axioms:</a:t>
            </a:r>
            <a:r>
              <a:rPr lang="en-US" sz="4800" dirty="0" smtClean="0"/>
              <a:t> </a:t>
            </a:r>
            <a:r>
              <a:rPr lang="en-US" sz="5400" dirty="0" smtClean="0"/>
              <a:t>a few </a:t>
            </a:r>
            <a:r>
              <a:rPr lang="en-US" sz="5400" dirty="0"/>
              <a:t>valid</a:t>
            </a:r>
            <a:endParaRPr lang="en-US" sz="4800" dirty="0" smtClean="0"/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/>
                <a:cs typeface="Comic Sans MS"/>
              </a:rPr>
              <a:t>propositional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/>
              <a:t>formulas</a:t>
            </a:r>
            <a:r>
              <a:rPr lang="en-US" sz="480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sz="5400" dirty="0" smtClean="0"/>
              <a:t>and </a:t>
            </a:r>
            <a:r>
              <a:rPr lang="en-US" sz="5400" dirty="0" err="1" smtClean="0"/>
              <a:t>pred</a:t>
            </a:r>
            <a:r>
              <a:rPr lang="en-US" sz="5400" dirty="0" smtClean="0"/>
              <a:t> formulas like</a:t>
            </a:r>
          </a:p>
          <a:p>
            <a:pPr>
              <a:spcBef>
                <a:spcPct val="0"/>
              </a:spcBef>
            </a:pPr>
            <a:r>
              <a:rPr lang="en-US" sz="5400" dirty="0" err="1" smtClean="0"/>
              <a:t>DeMorgan</a:t>
            </a:r>
            <a:r>
              <a:rPr lang="en-US" sz="5400" dirty="0" smtClean="0"/>
              <a:t> for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∀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,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∃</a:t>
            </a:r>
            <a:endParaRPr lang="en-US" sz="5400" dirty="0" smtClean="0">
              <a:latin typeface="Comic Sans MS"/>
              <a:cs typeface="Comic Sans M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Validity is </a:t>
            </a:r>
            <a:r>
              <a:rPr lang="en-US" sz="4400" dirty="0" err="1" smtClean="0">
                <a:solidFill>
                  <a:srgbClr val="FF0000"/>
                </a:solidFill>
              </a:rPr>
              <a:t>undecidable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174" y="1543124"/>
            <a:ext cx="8842809" cy="4593762"/>
          </a:xfrm>
        </p:spPr>
        <p:txBody>
          <a:bodyPr/>
          <a:lstStyle/>
          <a:p>
            <a:r>
              <a:rPr lang="en-US" sz="4800" dirty="0" err="1"/>
              <a:t>Thm</a:t>
            </a:r>
            <a:r>
              <a:rPr lang="en-US" sz="4800" dirty="0"/>
              <a:t> 2, </a:t>
            </a:r>
            <a:r>
              <a:rPr lang="en-US" sz="4800" dirty="0">
                <a:solidFill>
                  <a:srgbClr val="CC0000"/>
                </a:solidFill>
              </a:rPr>
              <a:t>Bad News:</a:t>
            </a:r>
            <a:r>
              <a:rPr lang="en-US" sz="4800" dirty="0"/>
              <a:t> </a:t>
            </a:r>
            <a:r>
              <a:rPr lang="en-US" sz="4800" dirty="0" smtClean="0"/>
              <a:t>no </a:t>
            </a:r>
            <a:endParaRPr lang="en-US" sz="4800" dirty="0"/>
          </a:p>
          <a:p>
            <a:r>
              <a:rPr lang="en-US" sz="4800" dirty="0"/>
              <a:t>procedure </a:t>
            </a:r>
            <a:r>
              <a:rPr lang="en-US" sz="4800" dirty="0" smtClean="0"/>
              <a:t>to determine </a:t>
            </a:r>
          </a:p>
          <a:p>
            <a:r>
              <a:rPr lang="en-US" sz="4800" dirty="0" smtClean="0"/>
              <a:t>validity of </a:t>
            </a:r>
            <a:r>
              <a:rPr lang="en-US" sz="4800" dirty="0" err="1" smtClean="0"/>
              <a:t>pred</a:t>
            </a:r>
            <a:r>
              <a:rPr lang="en-US" sz="4800" dirty="0" smtClean="0"/>
              <a:t> formulas</a:t>
            </a:r>
            <a:endParaRPr lang="en-US" sz="4800" dirty="0"/>
          </a:p>
          <a:p>
            <a:r>
              <a:rPr lang="en-US" sz="4800" dirty="0" smtClean="0"/>
              <a:t>-- in contrast </a:t>
            </a:r>
            <a:r>
              <a:rPr lang="en-US" sz="4800" dirty="0"/>
              <a:t>to propositional </a:t>
            </a:r>
          </a:p>
          <a:p>
            <a:r>
              <a:rPr lang="en-US" sz="4800" dirty="0" smtClean="0"/>
              <a:t>validity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53" y="344235"/>
            <a:ext cx="7695917" cy="1056447"/>
          </a:xfrm>
        </p:spPr>
        <p:txBody>
          <a:bodyPr/>
          <a:lstStyle/>
          <a:p>
            <a:r>
              <a:rPr lang="en-US" sz="3600" dirty="0" smtClean="0"/>
              <a:t>Detecting, Not Deciding, Validity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Given a predicate formula, you </a:t>
            </a:r>
          </a:p>
          <a:p>
            <a:r>
              <a:rPr lang="en-US" sz="4000" dirty="0" smtClean="0"/>
              <a:t>will discover that it is valid </a:t>
            </a:r>
          </a:p>
          <a:p>
            <a:r>
              <a:rPr lang="en-US" sz="4000" dirty="0" smtClean="0"/>
              <a:t>by searching for its proof.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478568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253" y="344235"/>
            <a:ext cx="7695917" cy="1056447"/>
          </a:xfrm>
        </p:spPr>
        <p:txBody>
          <a:bodyPr/>
          <a:lstStyle/>
          <a:p>
            <a:r>
              <a:rPr lang="en-US" sz="3600" dirty="0" smtClean="0"/>
              <a:t>Detecting, Not Deciding, Validity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Given a predicate formula, you </a:t>
            </a:r>
          </a:p>
          <a:p>
            <a:r>
              <a:rPr lang="en-US" sz="4000" dirty="0" smtClean="0"/>
              <a:t>will discover that it is valid </a:t>
            </a:r>
          </a:p>
          <a:p>
            <a:r>
              <a:rPr lang="en-US" sz="4000" dirty="0" smtClean="0"/>
              <a:t>by searching for its proof.  But </a:t>
            </a:r>
          </a:p>
          <a:p>
            <a:r>
              <a:rPr lang="en-US" sz="4000" dirty="0" smtClean="0"/>
              <a:t>you generally won’t know when </a:t>
            </a:r>
          </a:p>
          <a:p>
            <a:r>
              <a:rPr lang="en-US" sz="4000" dirty="0" smtClean="0"/>
              <a:t>your search can’t </a:t>
            </a:r>
            <a:r>
              <a:rPr lang="en-US" sz="4000" dirty="0"/>
              <a:t>succeed </a:t>
            </a:r>
            <a:endParaRPr lang="en-US" sz="4000" dirty="0" smtClean="0"/>
          </a:p>
          <a:p>
            <a:r>
              <a:rPr lang="en-US" sz="4000" dirty="0" smtClean="0"/>
              <a:t>because the formula is not valid.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3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14345"/>
            <a:ext cx="9143999" cy="4831165"/>
          </a:xfrm>
        </p:spPr>
        <p:txBody>
          <a:bodyPr/>
          <a:lstStyle/>
          <a:p>
            <a:r>
              <a:rPr lang="en-US" sz="4800" dirty="0"/>
              <a:t>We won't </a:t>
            </a:r>
            <a:r>
              <a:rPr lang="en-US" sz="4800" dirty="0" smtClean="0"/>
              <a:t>prove Completeness.</a:t>
            </a:r>
          </a:p>
          <a:p>
            <a:r>
              <a:rPr lang="en-US" sz="4800" dirty="0" smtClean="0"/>
              <a:t>(Would take a few lectures.)</a:t>
            </a:r>
          </a:p>
          <a:p>
            <a:r>
              <a:rPr lang="en-US" sz="4800" dirty="0" smtClean="0"/>
              <a:t>We will explain why</a:t>
            </a:r>
          </a:p>
          <a:p>
            <a:r>
              <a:rPr lang="en-US" sz="5400" dirty="0" smtClean="0">
                <a:solidFill>
                  <a:srgbClr val="E416DE"/>
                </a:solidFill>
              </a:rPr>
              <a:t>predicate formula validity </a:t>
            </a:r>
          </a:p>
          <a:p>
            <a:r>
              <a:rPr lang="en-US" sz="5400" dirty="0" smtClean="0">
                <a:solidFill>
                  <a:srgbClr val="E416DE"/>
                </a:solidFill>
              </a:rPr>
              <a:t>is </a:t>
            </a:r>
            <a:r>
              <a:rPr lang="en-US" sz="5400" dirty="0" err="1" smtClean="0">
                <a:solidFill>
                  <a:srgbClr val="E416DE"/>
                </a:solidFill>
              </a:rPr>
              <a:t>undecidable</a:t>
            </a:r>
            <a:endParaRPr lang="en-US" sz="5400" dirty="0">
              <a:solidFill>
                <a:srgbClr val="E416D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3602</TotalTime>
  <Words>233</Words>
  <Application>Microsoft Macintosh PowerPoint</Application>
  <PresentationFormat>On-screen Show (4:3)</PresentationFormat>
  <Paragraphs>56</Paragraphs>
  <Slides>9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1_Custom Design</vt:lpstr>
      <vt:lpstr>Predicate Logic,IV</vt:lpstr>
      <vt:lpstr>Power &amp; Limits of Logic</vt:lpstr>
      <vt:lpstr>Gödel's Completeness Theorem</vt:lpstr>
      <vt:lpstr>Axioms &amp; Inference Rules</vt:lpstr>
      <vt:lpstr>Validity is undecidable</vt:lpstr>
      <vt:lpstr>Detecting, Not Deciding, Validity</vt:lpstr>
      <vt:lpstr>Detecting, Not Deciding, Validity</vt:lpstr>
      <vt:lpstr>Profound Meta-Theorems</vt:lpstr>
      <vt:lpstr>Gödel's Incompleteness Theorem for Arithmetic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Meyer</cp:lastModifiedBy>
  <cp:revision>441</cp:revision>
  <cp:lastPrinted>2016-02-13T02:31:37Z</cp:lastPrinted>
  <dcterms:created xsi:type="dcterms:W3CDTF">2011-02-11T16:24:00Z</dcterms:created>
  <dcterms:modified xsi:type="dcterms:W3CDTF">2017-09-19T03:06:33Z</dcterms:modified>
</cp:coreProperties>
</file>